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12192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9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山 聖矢(TAKAYAMA Seiya)" userId="02213443-913d-42b7-b1ae-3a373ed7b70a" providerId="ADAL" clId="{EC64F037-35A0-4087-8FF3-8E7D30C58190}"/>
    <pc:docChg chg="undo custSel modSld">
      <pc:chgData name="高山 聖矢(TAKAYAMA Seiya)" userId="02213443-913d-42b7-b1ae-3a373ed7b70a" providerId="ADAL" clId="{EC64F037-35A0-4087-8FF3-8E7D30C58190}" dt="2025-07-11T09:26:13.391" v="35" actId="1038"/>
      <pc:docMkLst>
        <pc:docMk/>
      </pc:docMkLst>
      <pc:sldChg chg="modSp mod">
        <pc:chgData name="高山 聖矢(TAKAYAMA Seiya)" userId="02213443-913d-42b7-b1ae-3a373ed7b70a" providerId="ADAL" clId="{EC64F037-35A0-4087-8FF3-8E7D30C58190}" dt="2025-07-11T09:26:13.391" v="35" actId="1038"/>
        <pc:sldMkLst>
          <pc:docMk/>
          <pc:sldMk cId="1467718640" sldId="257"/>
        </pc:sldMkLst>
        <pc:spChg chg="mod">
          <ac:chgData name="高山 聖矢(TAKAYAMA Seiya)" userId="02213443-913d-42b7-b1ae-3a373ed7b70a" providerId="ADAL" clId="{EC64F037-35A0-4087-8FF3-8E7D30C58190}" dt="2025-07-11T09:26:04.161" v="27" actId="20577"/>
          <ac:spMkLst>
            <pc:docMk/>
            <pc:sldMk cId="1467718640" sldId="257"/>
            <ac:spMk id="38" creationId="{14D7B5B6-96AE-4C8D-96E7-E302DF4D2342}"/>
          </ac:spMkLst>
        </pc:spChg>
        <pc:picChg chg="mod">
          <ac:chgData name="高山 聖矢(TAKAYAMA Seiya)" userId="02213443-913d-42b7-b1ae-3a373ed7b70a" providerId="ADAL" clId="{EC64F037-35A0-4087-8FF3-8E7D30C58190}" dt="2025-07-11T09:26:13.391" v="35" actId="1038"/>
          <ac:picMkLst>
            <pc:docMk/>
            <pc:sldMk cId="1467718640" sldId="257"/>
            <ac:picMk id="11" creationId="{1C2239B4-851B-E311-924E-394246F860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5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43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7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26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0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3039538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8159050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94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41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49115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5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8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988735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4453468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42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8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00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755426"/>
            <a:ext cx="3471863" cy="866422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1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97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755426"/>
            <a:ext cx="3471863" cy="866422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1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60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649115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E0668-B87C-4F2D-8BDC-A46BE457528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11300182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B6567E-BF87-43FC-8F78-B46AF3FB40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3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E9BE666-C366-633D-8013-391DB30C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72" b="10100"/>
          <a:stretch/>
        </p:blipFill>
        <p:spPr>
          <a:xfrm>
            <a:off x="0" y="-16052"/>
            <a:ext cx="6858000" cy="324700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6495AA5-97E1-1F62-3F88-4D80E1EDB2BF}"/>
              </a:ext>
            </a:extLst>
          </p:cNvPr>
          <p:cNvSpPr/>
          <p:nvPr/>
        </p:nvSpPr>
        <p:spPr>
          <a:xfrm>
            <a:off x="20761" y="-46416"/>
            <a:ext cx="6854089" cy="13347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tIns="0" rIns="72000" bIns="72000" rtlCol="0" anchor="b"/>
          <a:lstStyle/>
          <a:p>
            <a:pPr defTabSz="914400"/>
            <a:r>
              <a:rPr kumimoji="1" lang="ja-JP" altLang="en-US" sz="4000" b="1" kern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あなたの命を守る</a:t>
            </a:r>
          </a:p>
          <a:p>
            <a:pPr defTabSz="914400"/>
            <a:r>
              <a:rPr kumimoji="1" lang="ja-JP" altLang="en-US" sz="4000" b="1" kern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マイナ救急</a:t>
            </a:r>
            <a:endParaRPr kumimoji="1" lang="en-US" altLang="ja-JP" sz="6600" b="1" kern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4DBC84E-FD93-12C3-B74D-966B139DFD01}"/>
              </a:ext>
            </a:extLst>
          </p:cNvPr>
          <p:cNvSpPr/>
          <p:nvPr/>
        </p:nvSpPr>
        <p:spPr>
          <a:xfrm>
            <a:off x="22720" y="3324018"/>
            <a:ext cx="6854089" cy="13128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マイナ救急とは・・・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救急隊員が傷病者のマイナ保険証（健康保険証として利用登録したマイナンバーカード）を活用し、傷病者の医療情報等を閲覧する仕組みのことです。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389025A-6F12-6A3E-002B-80DFA311D72E}"/>
              </a:ext>
            </a:extLst>
          </p:cNvPr>
          <p:cNvCxnSpPr/>
          <p:nvPr/>
        </p:nvCxnSpPr>
        <p:spPr>
          <a:xfrm>
            <a:off x="442917" y="10407013"/>
            <a:ext cx="59721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799654E-75C7-3D0C-D9C8-189EB6DC830B}"/>
              </a:ext>
            </a:extLst>
          </p:cNvPr>
          <p:cNvSpPr/>
          <p:nvPr/>
        </p:nvSpPr>
        <p:spPr>
          <a:xfrm>
            <a:off x="3943664" y="10944106"/>
            <a:ext cx="2659152" cy="1345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お問い合わせ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対馬市消防本部警防課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TEL</a:t>
            </a:r>
            <a:r>
              <a:rPr kumimoji="1" lang="ja-JP" altLang="en-US" dirty="0">
                <a:solidFill>
                  <a:schemeClr val="tx1"/>
                </a:solidFill>
              </a:rPr>
              <a:t>：</a:t>
            </a:r>
            <a:r>
              <a:rPr kumimoji="1" lang="en-US" altLang="ja-JP" dirty="0">
                <a:solidFill>
                  <a:schemeClr val="tx1"/>
                </a:solidFill>
              </a:rPr>
              <a:t>0920-52-0119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14D7B5B6-96AE-4C8D-96E7-E302DF4D2342}"/>
              </a:ext>
            </a:extLst>
          </p:cNvPr>
          <p:cNvSpPr/>
          <p:nvPr/>
        </p:nvSpPr>
        <p:spPr>
          <a:xfrm>
            <a:off x="219053" y="8953788"/>
            <a:ext cx="5320108" cy="11091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令和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7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年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10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月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1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日から開始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実施救急隊数：７隊</a:t>
            </a:r>
            <a:endParaRPr kumimoji="1"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F664B4C-4C64-10FB-2BE8-F04B23E71C69}"/>
              </a:ext>
            </a:extLst>
          </p:cNvPr>
          <p:cNvSpPr/>
          <p:nvPr/>
        </p:nvSpPr>
        <p:spPr>
          <a:xfrm>
            <a:off x="53275" y="1189860"/>
            <a:ext cx="3754769" cy="66493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tIns="0" rIns="72000" bIns="72000" rtlCol="0" anchor="b"/>
          <a:lstStyle/>
          <a:p>
            <a:pPr defTabSz="914400"/>
            <a:r>
              <a:rPr kumimoji="1" lang="ja-JP" altLang="en-US" sz="4000" b="1" kern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実施中</a:t>
            </a:r>
            <a:endParaRPr kumimoji="1" lang="en-US" altLang="ja-JP" sz="4000" b="1" kern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25906A-1638-8653-E929-D31B36978F66}"/>
              </a:ext>
            </a:extLst>
          </p:cNvPr>
          <p:cNvSpPr txBox="1"/>
          <p:nvPr/>
        </p:nvSpPr>
        <p:spPr>
          <a:xfrm>
            <a:off x="50202" y="4639198"/>
            <a:ext cx="670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★マイナンバーカードを見せるだけで以下の情報が伝わります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11E335-576E-2DEB-EAD0-ACA41623E6B9}"/>
              </a:ext>
            </a:extLst>
          </p:cNvPr>
          <p:cNvSpPr txBox="1"/>
          <p:nvPr/>
        </p:nvSpPr>
        <p:spPr>
          <a:xfrm>
            <a:off x="50202" y="7982325"/>
            <a:ext cx="154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①傷病者が情報閲覧に同意する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4577B35-4E78-21A0-6E78-806D2F529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61" y="8844587"/>
            <a:ext cx="875922" cy="86800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9B27C3-21C0-24BF-E91E-9E98519B7475}"/>
              </a:ext>
            </a:extLst>
          </p:cNvPr>
          <p:cNvSpPr txBox="1"/>
          <p:nvPr/>
        </p:nvSpPr>
        <p:spPr>
          <a:xfrm>
            <a:off x="5351428" y="9654570"/>
            <a:ext cx="125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事業に関する情報は特設サイトでもご覧いただけます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3055F3-A2BF-BE6D-BC38-074E61E99F31}"/>
              </a:ext>
            </a:extLst>
          </p:cNvPr>
          <p:cNvSpPr txBox="1"/>
          <p:nvPr/>
        </p:nvSpPr>
        <p:spPr>
          <a:xfrm>
            <a:off x="129599" y="6212630"/>
            <a:ext cx="227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マイナ救急の流れ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57F52B8-EFE3-A2DC-B3B3-9CCC442EBEF1}"/>
              </a:ext>
            </a:extLst>
          </p:cNvPr>
          <p:cNvSpPr txBox="1"/>
          <p:nvPr/>
        </p:nvSpPr>
        <p:spPr>
          <a:xfrm>
            <a:off x="1595223" y="7982325"/>
            <a:ext cx="2334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②マイナンバーカードを</a:t>
            </a:r>
            <a:endParaRPr kumimoji="1" lang="en-US" altLang="ja-JP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読み取る</a:t>
            </a:r>
            <a:endParaRPr kumimoji="1" lang="en-US" altLang="ja-JP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kumimoji="1" lang="en-US" altLang="ja-JP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暗証番号の入力不要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A2E4A2F-4193-D82F-3AA3-CDD999248CA1}"/>
              </a:ext>
            </a:extLst>
          </p:cNvPr>
          <p:cNvSpPr txBox="1"/>
          <p:nvPr/>
        </p:nvSpPr>
        <p:spPr>
          <a:xfrm>
            <a:off x="3675422" y="7982325"/>
            <a:ext cx="154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③隊員が医療情報を閲覧する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44A4B3C-CF71-0DF0-CE42-28166B8E4FEF}"/>
              </a:ext>
            </a:extLst>
          </p:cNvPr>
          <p:cNvSpPr txBox="1"/>
          <p:nvPr/>
        </p:nvSpPr>
        <p:spPr>
          <a:xfrm>
            <a:off x="5213919" y="7989074"/>
            <a:ext cx="1644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④より適切な処置や搬送先医療機関の選定につながる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F83A05F-87E6-EAD2-0ED5-E4AB625E5C59}"/>
              </a:ext>
            </a:extLst>
          </p:cNvPr>
          <p:cNvGrpSpPr/>
          <p:nvPr/>
        </p:nvGrpSpPr>
        <p:grpSpPr>
          <a:xfrm>
            <a:off x="442917" y="10525080"/>
            <a:ext cx="6334971" cy="850077"/>
            <a:chOff x="291474" y="10408918"/>
            <a:chExt cx="6334971" cy="822959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28A18C-44A6-2C06-D152-AD21223BC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474" y="10501266"/>
              <a:ext cx="790566" cy="638265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66EEEDD8-C148-FA79-6573-C2FA880A9E11}"/>
                </a:ext>
              </a:extLst>
            </p:cNvPr>
            <p:cNvSpPr/>
            <p:nvPr/>
          </p:nvSpPr>
          <p:spPr>
            <a:xfrm>
              <a:off x="686757" y="10408918"/>
              <a:ext cx="5939688" cy="8229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</a:rPr>
                <a:t>総務省消防庁✖対馬市消防本部</a:t>
              </a:r>
            </a:p>
          </p:txBody>
        </p:sp>
      </p:grpSp>
      <p:pic>
        <p:nvPicPr>
          <p:cNvPr id="11" name="図 10" descr="レゴ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C2239B4-851B-E311-924E-394246F86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26" y="8685595"/>
            <a:ext cx="2704117" cy="15210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7ACC3DD-5866-B3E9-37B2-958C481E7A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777" b="29484"/>
          <a:stretch/>
        </p:blipFill>
        <p:spPr>
          <a:xfrm>
            <a:off x="0" y="6611879"/>
            <a:ext cx="6858000" cy="134052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E474C85-9E92-766E-63F5-C12A6226A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99" y="4997757"/>
            <a:ext cx="6815770" cy="13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F50CD0934371E469887439FC343F416" ma:contentTypeVersion="14" ma:contentTypeDescription="新しいドキュメントを作成します。" ma:contentTypeScope="" ma:versionID="c5f3ed36d00ccd4c78a4931e43e92e3b">
  <xsd:schema xmlns:xsd="http://www.w3.org/2001/XMLSchema" xmlns:xs="http://www.w3.org/2001/XMLSchema" xmlns:p="http://schemas.microsoft.com/office/2006/metadata/properties" xmlns:ns2="9851265b-3d61-4282-aaeb-a6b54321b303" xmlns:ns3="1d397f78-0df8-4b09-af30-c349055ccc08" targetNamespace="http://schemas.microsoft.com/office/2006/metadata/properties" ma:root="true" ma:fieldsID="4921189ebd31d1e151def9b6f2e6d957" ns2:_="" ns3:_="">
    <xsd:import namespace="9851265b-3d61-4282-aaeb-a6b54321b303"/>
    <xsd:import namespace="1d397f78-0df8-4b09-af30-c349055cc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1265b-3d61-4282-aaeb-a6b54321b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97f78-0df8-4b09-af30-c349055ccc0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0324393-e475-4683-aea3-62c5e6556801}" ma:internalName="TaxCatchAll" ma:showField="CatchAllData" ma:web="1d397f78-0df8-4b09-af30-c349055cc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397f78-0df8-4b09-af30-c349055ccc08" xsi:nil="true"/>
    <lcf76f155ced4ddcb4097134ff3c332f xmlns="9851265b-3d61-4282-aaeb-a6b54321b3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F43E9-D3C9-46C2-8759-D8C3050A4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1265b-3d61-4282-aaeb-a6b54321b303"/>
    <ds:schemaRef ds:uri="1d397f78-0df8-4b09-af30-c349055cc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74628C-BBD2-4249-A869-17F5DEECE49A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1d397f78-0df8-4b09-af30-c349055ccc08"/>
    <ds:schemaRef ds:uri="http://schemas.microsoft.com/office/2006/documentManagement/types"/>
    <ds:schemaRef ds:uri="http://schemas.openxmlformats.org/package/2006/metadata/core-properties"/>
    <ds:schemaRef ds:uri="9851265b-3d61-4282-aaeb-a6b54321b30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682FB7-B637-44BF-80FB-70498329C0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145</Words>
  <Application>Microsoft Office PowerPoint</Application>
  <PresentationFormat>ワイド画面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BIZ UDPゴシック</vt:lpstr>
      <vt:lpstr>HG明朝E</vt:lpstr>
      <vt:lpstr>メイリオ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高山 聖矢(TAKAYAMA Seiya)</dc:creator>
  <cp:lastModifiedBy>ts25439</cp:lastModifiedBy>
  <cp:revision>7</cp:revision>
  <cp:lastPrinted>2025-05-14T09:14:19Z</cp:lastPrinted>
  <dcterms:created xsi:type="dcterms:W3CDTF">2025-05-12T06:19:03Z</dcterms:created>
  <dcterms:modified xsi:type="dcterms:W3CDTF">2025-08-19T10:28:04Z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0x010100DF50CD0934371E469887439FC343F416</vt:lpwstr>
  </property>
  <property fmtid="{D5CDD505-2E9C-101B-9397-08002B2CF9AE}" pid="3" name="MediaServiceImageTags">
    <vt:lpwstr/>
  </property>
</Properties>
</file>