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15"/>
  </p:notesMasterIdLst>
  <p:handoutMasterIdLst>
    <p:handoutMasterId r:id="rId16"/>
  </p:handoutMasterIdLst>
  <p:sldIdLst>
    <p:sldId id="256" r:id="rId2"/>
    <p:sldId id="263" r:id="rId3"/>
    <p:sldId id="257" r:id="rId4"/>
    <p:sldId id="271" r:id="rId5"/>
    <p:sldId id="270" r:id="rId6"/>
    <p:sldId id="258" r:id="rId7"/>
    <p:sldId id="265" r:id="rId8"/>
    <p:sldId id="259" r:id="rId9"/>
    <p:sldId id="260" r:id="rId10"/>
    <p:sldId id="261" r:id="rId11"/>
    <p:sldId id="266" r:id="rId12"/>
    <p:sldId id="267" r:id="rId13"/>
    <p:sldId id="268" r:id="rId14"/>
  </p:sldIdLst>
  <p:sldSz cx="12192000" cy="16776700"/>
  <p:notesSz cx="6770688" cy="99028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rgbClr val="00000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456" autoAdjust="0"/>
    <p:restoredTop sz="86339" autoAdjust="0"/>
  </p:normalViewPr>
  <p:slideViewPr>
    <p:cSldViewPr snapToGrid="0">
      <p:cViewPr>
        <p:scale>
          <a:sx n="50" d="100"/>
          <a:sy n="50" d="100"/>
        </p:scale>
        <p:origin x="948" y="-31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2" d="100"/>
          <a:sy n="52" d="100"/>
        </p:scale>
        <p:origin x="295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4"/>
            <a:ext cx="2933754" cy="496644"/>
          </a:xfrm>
          <a:prstGeom prst="rect">
            <a:avLst/>
          </a:prstGeom>
        </p:spPr>
        <p:txBody>
          <a:bodyPr vert="horz" lIns="91012" tIns="45507" rIns="91012" bIns="45507"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3835358" y="4"/>
            <a:ext cx="2933754" cy="496644"/>
          </a:xfrm>
          <a:prstGeom prst="rect">
            <a:avLst/>
          </a:prstGeom>
        </p:spPr>
        <p:txBody>
          <a:bodyPr vert="horz" lIns="91012" tIns="45507" rIns="91012" bIns="45507" rtlCol="0"/>
          <a:lstStyle>
            <a:lvl1pPr algn="r">
              <a:defRPr sz="1300"/>
            </a:lvl1pPr>
          </a:lstStyle>
          <a:p>
            <a:fld id="{87A1F692-1219-4D93-B490-189907A65E46}" type="datetimeFigureOut">
              <a:rPr kumimoji="1" lang="ja-JP" altLang="en-US" smtClean="0"/>
              <a:t>2024/12/4</a:t>
            </a:fld>
            <a:endParaRPr kumimoji="1" lang="ja-JP" altLang="en-US"/>
          </a:p>
        </p:txBody>
      </p:sp>
      <p:sp>
        <p:nvSpPr>
          <p:cNvPr id="4" name="フッター プレースホルダー 3"/>
          <p:cNvSpPr>
            <a:spLocks noGrp="1"/>
          </p:cNvSpPr>
          <p:nvPr>
            <p:ph type="ftr" sz="quarter" idx="2"/>
          </p:nvPr>
        </p:nvSpPr>
        <p:spPr>
          <a:xfrm>
            <a:off x="5" y="9406184"/>
            <a:ext cx="2933754" cy="496644"/>
          </a:xfrm>
          <a:prstGeom prst="rect">
            <a:avLst/>
          </a:prstGeom>
        </p:spPr>
        <p:txBody>
          <a:bodyPr vert="horz" lIns="91012" tIns="45507" rIns="91012" bIns="45507"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3835358" y="9406184"/>
            <a:ext cx="2933754" cy="496644"/>
          </a:xfrm>
          <a:prstGeom prst="rect">
            <a:avLst/>
          </a:prstGeom>
        </p:spPr>
        <p:txBody>
          <a:bodyPr vert="horz" lIns="91012" tIns="45507" rIns="91012" bIns="45507" rtlCol="0" anchor="b"/>
          <a:lstStyle>
            <a:lvl1pPr algn="r">
              <a:defRPr sz="1300"/>
            </a:lvl1pPr>
          </a:lstStyle>
          <a:p>
            <a:fld id="{A26BD73E-660A-4DE5-BE68-10AE3C5D09B6}" type="slidenum">
              <a:rPr kumimoji="1" lang="ja-JP" altLang="en-US" smtClean="0"/>
              <a:t>‹#›</a:t>
            </a:fld>
            <a:endParaRPr kumimoji="1" lang="ja-JP" altLang="en-US"/>
          </a:p>
        </p:txBody>
      </p:sp>
    </p:spTree>
    <p:extLst>
      <p:ext uri="{BB962C8B-B14F-4D97-AF65-F5344CB8AC3E}">
        <p14:creationId xmlns:p14="http://schemas.microsoft.com/office/powerpoint/2010/main" val="114241866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9" y="3"/>
            <a:ext cx="2933965" cy="496861"/>
          </a:xfrm>
          <a:prstGeom prst="rect">
            <a:avLst/>
          </a:prstGeom>
        </p:spPr>
        <p:txBody>
          <a:bodyPr vert="horz" lIns="91727" tIns="45860" rIns="91727" bIns="45860" rtlCol="0"/>
          <a:lstStyle>
            <a:lvl1pPr algn="l">
              <a:defRPr sz="1300"/>
            </a:lvl1pPr>
          </a:lstStyle>
          <a:p>
            <a:endParaRPr kumimoji="1" lang="ja-JP" altLang="en-US"/>
          </a:p>
        </p:txBody>
      </p:sp>
      <p:sp>
        <p:nvSpPr>
          <p:cNvPr id="1101" name="日付プレースホルダー 2"/>
          <p:cNvSpPr>
            <a:spLocks noGrp="1"/>
          </p:cNvSpPr>
          <p:nvPr>
            <p:ph type="dt" idx="1"/>
          </p:nvPr>
        </p:nvSpPr>
        <p:spPr>
          <a:xfrm>
            <a:off x="3835164" y="3"/>
            <a:ext cx="2933965" cy="496861"/>
          </a:xfrm>
          <a:prstGeom prst="rect">
            <a:avLst/>
          </a:prstGeom>
        </p:spPr>
        <p:txBody>
          <a:bodyPr vert="horz" lIns="91727" tIns="45860" rIns="91727" bIns="45860" rtlCol="0"/>
          <a:lstStyle>
            <a:lvl1pPr algn="r">
              <a:defRPr sz="1300"/>
            </a:lvl1pPr>
          </a:lstStyle>
          <a:p>
            <a:fld id="{31A2FC84-F779-4C49-8C43-BFE6270FC42E}" type="datetimeFigureOut">
              <a:rPr kumimoji="1" lang="ja-JP" altLang="en-US" smtClean="0"/>
              <a:t>2024/12/4</a:t>
            </a:fld>
            <a:endParaRPr kumimoji="1" lang="ja-JP" altLang="en-US"/>
          </a:p>
        </p:txBody>
      </p:sp>
      <p:sp>
        <p:nvSpPr>
          <p:cNvPr id="1102" name="スライド イメージ プレースホルダー 3"/>
          <p:cNvSpPr>
            <a:spLocks noGrp="1" noRot="1" noChangeAspect="1"/>
          </p:cNvSpPr>
          <p:nvPr>
            <p:ph type="sldImg" idx="2"/>
          </p:nvPr>
        </p:nvSpPr>
        <p:spPr>
          <a:xfrm>
            <a:off x="2170113" y="1238250"/>
            <a:ext cx="2430462" cy="3343275"/>
          </a:xfrm>
          <a:prstGeom prst="rect">
            <a:avLst/>
          </a:prstGeom>
          <a:noFill/>
          <a:ln w="12700">
            <a:solidFill>
              <a:prstClr val="black"/>
            </a:solidFill>
          </a:ln>
        </p:spPr>
        <p:txBody>
          <a:bodyPr vert="horz" lIns="91727" tIns="45860" rIns="91727" bIns="45860" rtlCol="0" anchor="ctr"/>
          <a:lstStyle/>
          <a:p>
            <a:endParaRPr lang="ja-JP" altLang="en-US"/>
          </a:p>
        </p:txBody>
      </p:sp>
      <p:sp>
        <p:nvSpPr>
          <p:cNvPr id="1103" name="ノート プレースホルダー 4"/>
          <p:cNvSpPr>
            <a:spLocks noGrp="1"/>
          </p:cNvSpPr>
          <p:nvPr>
            <p:ph type="body" sz="quarter" idx="3"/>
          </p:nvPr>
        </p:nvSpPr>
        <p:spPr>
          <a:xfrm>
            <a:off x="677070" y="4765738"/>
            <a:ext cx="5416550" cy="3899238"/>
          </a:xfrm>
          <a:prstGeom prst="rect">
            <a:avLst/>
          </a:prstGeom>
        </p:spPr>
        <p:txBody>
          <a:bodyPr vert="horz" lIns="91727" tIns="45860" rIns="91727" bIns="4586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9" y="9405967"/>
            <a:ext cx="2933965" cy="496860"/>
          </a:xfrm>
          <a:prstGeom prst="rect">
            <a:avLst/>
          </a:prstGeom>
        </p:spPr>
        <p:txBody>
          <a:bodyPr vert="horz" lIns="91727" tIns="45860" rIns="91727" bIns="45860" rtlCol="0" anchor="b"/>
          <a:lstStyle>
            <a:lvl1pPr algn="l">
              <a:defRPr sz="1300"/>
            </a:lvl1pPr>
          </a:lstStyle>
          <a:p>
            <a:endParaRPr kumimoji="1" lang="ja-JP" altLang="en-US"/>
          </a:p>
        </p:txBody>
      </p:sp>
      <p:sp>
        <p:nvSpPr>
          <p:cNvPr id="1105" name="スライド番号プレースホルダー 6"/>
          <p:cNvSpPr>
            <a:spLocks noGrp="1"/>
          </p:cNvSpPr>
          <p:nvPr>
            <p:ph type="sldNum" sz="quarter" idx="5"/>
          </p:nvPr>
        </p:nvSpPr>
        <p:spPr>
          <a:xfrm>
            <a:off x="3835164" y="9405967"/>
            <a:ext cx="2933965" cy="496860"/>
          </a:xfrm>
          <a:prstGeom prst="rect">
            <a:avLst/>
          </a:prstGeom>
        </p:spPr>
        <p:txBody>
          <a:bodyPr vert="horz" lIns="91727" tIns="45860" rIns="91727" bIns="45860" rtlCol="0" anchor="b"/>
          <a:lstStyle>
            <a:lvl1pPr algn="r">
              <a:defRPr sz="1300"/>
            </a:lvl1pPr>
          </a:lstStyle>
          <a:p>
            <a:fld id="{3BEDFC4E-0CCD-4640-810E-43F96B96029F}" type="slidenum">
              <a:rPr kumimoji="1" lang="ja-JP" altLang="en-US" smtClean="0"/>
              <a:t>‹#›</a:t>
            </a:fld>
            <a:endParaRPr kumimoji="1" lang="ja-JP" altLang="en-US"/>
          </a:p>
        </p:txBody>
      </p:sp>
    </p:spTree>
    <p:extLst>
      <p:ext uri="{BB962C8B-B14F-4D97-AF65-F5344CB8AC3E}">
        <p14:creationId xmlns:p14="http://schemas.microsoft.com/office/powerpoint/2010/main" val="97966480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 name="スライド イメージ プレースホルダー 1"/>
          <p:cNvSpPr>
            <a:spLocks noGrp="1" noRot="1" noChangeAspect="1"/>
          </p:cNvSpPr>
          <p:nvPr>
            <p:ph type="sldImg"/>
          </p:nvPr>
        </p:nvSpPr>
        <p:spPr>
          <a:xfrm>
            <a:off x="2170113" y="1238250"/>
            <a:ext cx="2430462" cy="3343275"/>
          </a:xfrm>
        </p:spPr>
      </p:sp>
      <p:sp>
        <p:nvSpPr>
          <p:cNvPr id="1117" name="ノート プレースホルダー 2"/>
          <p:cNvSpPr>
            <a:spLocks noGrp="1"/>
          </p:cNvSpPr>
          <p:nvPr>
            <p:ph type="body" idx="1"/>
          </p:nvPr>
        </p:nvSpPr>
        <p:spPr/>
        <p:txBody>
          <a:bodyPr/>
          <a:lstStyle/>
          <a:p>
            <a:endParaRPr kumimoji="1" lang="ja-JP" altLang="en-US"/>
          </a:p>
        </p:txBody>
      </p:sp>
      <p:sp>
        <p:nvSpPr>
          <p:cNvPr id="1118" name="スライド番号プレースホルダー 3"/>
          <p:cNvSpPr>
            <a:spLocks noGrp="1"/>
          </p:cNvSpPr>
          <p:nvPr>
            <p:ph type="sldNum" sz="quarter" idx="10"/>
          </p:nvPr>
        </p:nvSpPr>
        <p:spPr/>
        <p:txBody>
          <a:bodyPr/>
          <a:lstStyle/>
          <a:p>
            <a:fld id="{3BEDFC4E-0CCD-4640-810E-43F96B96029F}" type="slidenum">
              <a:rPr kumimoji="1" lang="ja-JP" altLang="en-US" smtClean="0"/>
              <a:t>1</a:t>
            </a:fld>
            <a:endParaRPr kumimoji="1" lang="ja-JP" altLang="en-US"/>
          </a:p>
        </p:txBody>
      </p:sp>
    </p:spTree>
    <p:extLst>
      <p:ext uri="{BB962C8B-B14F-4D97-AF65-F5344CB8AC3E}">
        <p14:creationId xmlns:p14="http://schemas.microsoft.com/office/powerpoint/2010/main" val="12624258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6" name="スライド イメージ プレースホルダー 1"/>
          <p:cNvSpPr>
            <a:spLocks noGrp="1" noRot="1" noChangeAspect="1"/>
          </p:cNvSpPr>
          <p:nvPr>
            <p:ph type="sldImg"/>
          </p:nvPr>
        </p:nvSpPr>
        <p:spPr>
          <a:xfrm>
            <a:off x="2170113" y="1238250"/>
            <a:ext cx="2430462" cy="3343275"/>
          </a:xfrm>
        </p:spPr>
      </p:sp>
      <p:sp>
        <p:nvSpPr>
          <p:cNvPr id="1267" name="ノート プレースホルダー 2"/>
          <p:cNvSpPr>
            <a:spLocks noGrp="1"/>
          </p:cNvSpPr>
          <p:nvPr>
            <p:ph type="body" idx="1"/>
          </p:nvPr>
        </p:nvSpPr>
        <p:spPr/>
        <p:txBody>
          <a:bodyPr/>
          <a:lstStyle/>
          <a:p>
            <a:endParaRPr kumimoji="1" lang="ja-JP" altLang="en-US"/>
          </a:p>
        </p:txBody>
      </p:sp>
      <p:sp>
        <p:nvSpPr>
          <p:cNvPr id="1268" name="スライド番号プレースホルダー 3"/>
          <p:cNvSpPr>
            <a:spLocks noGrp="1"/>
          </p:cNvSpPr>
          <p:nvPr>
            <p:ph type="sldNum" sz="quarter" idx="10"/>
          </p:nvPr>
        </p:nvSpPr>
        <p:spPr/>
        <p:txBody>
          <a:bodyPr/>
          <a:lstStyle/>
          <a:p>
            <a:fld id="{3BEDFC4E-0CCD-4640-810E-43F96B96029F}" type="slidenum">
              <a:rPr kumimoji="1" lang="ja-JP" altLang="en-US" smtClean="0"/>
              <a:t>10</a:t>
            </a:fld>
            <a:endParaRPr kumimoji="1" lang="ja-JP" altLang="en-US"/>
          </a:p>
        </p:txBody>
      </p:sp>
    </p:spTree>
    <p:extLst>
      <p:ext uri="{BB962C8B-B14F-4D97-AF65-F5344CB8AC3E}">
        <p14:creationId xmlns:p14="http://schemas.microsoft.com/office/powerpoint/2010/main" val="12624258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 name="スライド イメージ プレースホルダー 1"/>
          <p:cNvSpPr>
            <a:spLocks noGrp="1" noRot="1" noChangeAspect="1"/>
          </p:cNvSpPr>
          <p:nvPr>
            <p:ph type="sldImg"/>
          </p:nvPr>
        </p:nvSpPr>
        <p:spPr>
          <a:xfrm>
            <a:off x="2170113" y="1238250"/>
            <a:ext cx="2430462" cy="3343275"/>
          </a:xfrm>
        </p:spPr>
      </p:sp>
      <p:sp>
        <p:nvSpPr>
          <p:cNvPr id="1321" name="ノート プレースホルダー 2"/>
          <p:cNvSpPr>
            <a:spLocks noGrp="1"/>
          </p:cNvSpPr>
          <p:nvPr>
            <p:ph type="body" idx="1"/>
          </p:nvPr>
        </p:nvSpPr>
        <p:spPr/>
        <p:txBody>
          <a:bodyPr/>
          <a:lstStyle/>
          <a:p>
            <a:endParaRPr kumimoji="1" lang="ja-JP" altLang="en-US"/>
          </a:p>
        </p:txBody>
      </p:sp>
      <p:sp>
        <p:nvSpPr>
          <p:cNvPr id="1322" name="スライド番号プレースホルダー 3"/>
          <p:cNvSpPr>
            <a:spLocks noGrp="1"/>
          </p:cNvSpPr>
          <p:nvPr>
            <p:ph type="sldNum" sz="quarter" idx="10"/>
          </p:nvPr>
        </p:nvSpPr>
        <p:spPr/>
        <p:txBody>
          <a:bodyPr/>
          <a:lstStyle/>
          <a:p>
            <a:fld id="{3BEDFC4E-0CCD-4640-810E-43F96B96029F}" type="slidenum">
              <a:rPr kumimoji="1" lang="ja-JP" altLang="en-US" smtClean="0"/>
              <a:t>11</a:t>
            </a:fld>
            <a:endParaRPr kumimoji="1" lang="ja-JP" altLang="en-US"/>
          </a:p>
        </p:txBody>
      </p:sp>
    </p:spTree>
    <p:extLst>
      <p:ext uri="{BB962C8B-B14F-4D97-AF65-F5344CB8AC3E}">
        <p14:creationId xmlns:p14="http://schemas.microsoft.com/office/powerpoint/2010/main" val="24254434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 name="スライド イメージ プレースホルダー 1"/>
          <p:cNvSpPr>
            <a:spLocks noGrp="1" noRot="1" noChangeAspect="1"/>
          </p:cNvSpPr>
          <p:nvPr>
            <p:ph type="sldImg"/>
          </p:nvPr>
        </p:nvSpPr>
        <p:spPr>
          <a:xfrm>
            <a:off x="2170113" y="1238250"/>
            <a:ext cx="2430462" cy="3343275"/>
          </a:xfrm>
        </p:spPr>
      </p:sp>
      <p:sp>
        <p:nvSpPr>
          <p:cNvPr id="1321" name="ノート プレースホルダー 2"/>
          <p:cNvSpPr>
            <a:spLocks noGrp="1"/>
          </p:cNvSpPr>
          <p:nvPr>
            <p:ph type="body" idx="1"/>
          </p:nvPr>
        </p:nvSpPr>
        <p:spPr/>
        <p:txBody>
          <a:bodyPr/>
          <a:lstStyle/>
          <a:p>
            <a:endParaRPr kumimoji="1" lang="ja-JP" altLang="en-US"/>
          </a:p>
        </p:txBody>
      </p:sp>
      <p:sp>
        <p:nvSpPr>
          <p:cNvPr id="1322" name="スライド番号プレースホルダー 3"/>
          <p:cNvSpPr>
            <a:spLocks noGrp="1"/>
          </p:cNvSpPr>
          <p:nvPr>
            <p:ph type="sldNum" sz="quarter" idx="10"/>
          </p:nvPr>
        </p:nvSpPr>
        <p:spPr/>
        <p:txBody>
          <a:bodyPr/>
          <a:lstStyle/>
          <a:p>
            <a:fld id="{3BEDFC4E-0CCD-4640-810E-43F96B96029F}" type="slidenum">
              <a:rPr kumimoji="1" lang="ja-JP" altLang="en-US" smtClean="0"/>
              <a:t>12</a:t>
            </a:fld>
            <a:endParaRPr kumimoji="1" lang="ja-JP" altLang="en-US"/>
          </a:p>
        </p:txBody>
      </p:sp>
    </p:spTree>
    <p:extLst>
      <p:ext uri="{BB962C8B-B14F-4D97-AF65-F5344CB8AC3E}">
        <p14:creationId xmlns:p14="http://schemas.microsoft.com/office/powerpoint/2010/main" val="10694020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 name="スライド イメージ プレースホルダー 1"/>
          <p:cNvSpPr>
            <a:spLocks noGrp="1" noRot="1" noChangeAspect="1"/>
          </p:cNvSpPr>
          <p:nvPr>
            <p:ph type="sldImg"/>
          </p:nvPr>
        </p:nvSpPr>
        <p:spPr>
          <a:xfrm>
            <a:off x="2170113" y="1238250"/>
            <a:ext cx="2430462" cy="3343275"/>
          </a:xfrm>
        </p:spPr>
      </p:sp>
      <p:sp>
        <p:nvSpPr>
          <p:cNvPr id="1321" name="ノート プレースホルダー 2"/>
          <p:cNvSpPr>
            <a:spLocks noGrp="1"/>
          </p:cNvSpPr>
          <p:nvPr>
            <p:ph type="body" idx="1"/>
          </p:nvPr>
        </p:nvSpPr>
        <p:spPr/>
        <p:txBody>
          <a:bodyPr/>
          <a:lstStyle/>
          <a:p>
            <a:endParaRPr kumimoji="1" lang="ja-JP" altLang="en-US"/>
          </a:p>
        </p:txBody>
      </p:sp>
      <p:sp>
        <p:nvSpPr>
          <p:cNvPr id="1322" name="スライド番号プレースホルダー 3"/>
          <p:cNvSpPr>
            <a:spLocks noGrp="1"/>
          </p:cNvSpPr>
          <p:nvPr>
            <p:ph type="sldNum" sz="quarter" idx="10"/>
          </p:nvPr>
        </p:nvSpPr>
        <p:spPr/>
        <p:txBody>
          <a:bodyPr/>
          <a:lstStyle/>
          <a:p>
            <a:fld id="{3BEDFC4E-0CCD-4640-810E-43F96B96029F}" type="slidenum">
              <a:rPr kumimoji="1" lang="ja-JP" altLang="en-US" smtClean="0"/>
              <a:t>13</a:t>
            </a:fld>
            <a:endParaRPr kumimoji="1" lang="ja-JP" altLang="en-US"/>
          </a:p>
        </p:txBody>
      </p:sp>
    </p:spTree>
    <p:extLst>
      <p:ext uri="{BB962C8B-B14F-4D97-AF65-F5344CB8AC3E}">
        <p14:creationId xmlns:p14="http://schemas.microsoft.com/office/powerpoint/2010/main" val="3508764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4" name="スライド イメージ プレースホルダー 1"/>
          <p:cNvSpPr>
            <a:spLocks noGrp="1" noRot="1" noChangeAspect="1"/>
          </p:cNvSpPr>
          <p:nvPr>
            <p:ph type="sldImg"/>
          </p:nvPr>
        </p:nvSpPr>
        <p:spPr>
          <a:xfrm>
            <a:off x="2170113" y="1238250"/>
            <a:ext cx="2430462" cy="3343275"/>
          </a:xfrm>
        </p:spPr>
      </p:sp>
      <p:sp>
        <p:nvSpPr>
          <p:cNvPr id="1125" name="ノート プレースホルダー 2"/>
          <p:cNvSpPr>
            <a:spLocks noGrp="1"/>
          </p:cNvSpPr>
          <p:nvPr>
            <p:ph type="body" idx="1"/>
          </p:nvPr>
        </p:nvSpPr>
        <p:spPr/>
        <p:txBody>
          <a:bodyPr/>
          <a:lstStyle/>
          <a:p>
            <a:endParaRPr kumimoji="1" lang="ja-JP" altLang="en-US" dirty="0"/>
          </a:p>
        </p:txBody>
      </p:sp>
      <p:sp>
        <p:nvSpPr>
          <p:cNvPr id="1126" name="スライド番号プレースホルダー 3"/>
          <p:cNvSpPr>
            <a:spLocks noGrp="1"/>
          </p:cNvSpPr>
          <p:nvPr>
            <p:ph type="sldNum" sz="quarter" idx="10"/>
          </p:nvPr>
        </p:nvSpPr>
        <p:spPr/>
        <p:txBody>
          <a:bodyPr/>
          <a:lstStyle/>
          <a:p>
            <a:fld id="{3BEDFC4E-0CCD-4640-810E-43F96B96029F}" type="slidenum">
              <a:rPr kumimoji="1" lang="ja-JP" altLang="en-US" smtClean="0"/>
              <a:t>2</a:t>
            </a:fld>
            <a:endParaRPr kumimoji="1" lang="ja-JP" altLang="en-US"/>
          </a:p>
        </p:txBody>
      </p:sp>
    </p:spTree>
    <p:extLst>
      <p:ext uri="{BB962C8B-B14F-4D97-AF65-F5344CB8AC3E}">
        <p14:creationId xmlns:p14="http://schemas.microsoft.com/office/powerpoint/2010/main" val="1860736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1" name="スライド イメージ プレースホルダー 1"/>
          <p:cNvSpPr>
            <a:spLocks noGrp="1" noRot="1" noChangeAspect="1"/>
          </p:cNvSpPr>
          <p:nvPr>
            <p:ph type="sldImg"/>
          </p:nvPr>
        </p:nvSpPr>
        <p:spPr>
          <a:xfrm>
            <a:off x="2170113" y="1238250"/>
            <a:ext cx="2430462" cy="3343275"/>
          </a:xfrm>
        </p:spPr>
      </p:sp>
      <p:sp>
        <p:nvSpPr>
          <p:cNvPr id="1142" name="ノート プレースホルダー 2"/>
          <p:cNvSpPr>
            <a:spLocks noGrp="1"/>
          </p:cNvSpPr>
          <p:nvPr>
            <p:ph type="body" idx="1"/>
          </p:nvPr>
        </p:nvSpPr>
        <p:spPr/>
        <p:txBody>
          <a:bodyPr/>
          <a:lstStyle/>
          <a:p>
            <a:endParaRPr kumimoji="1" lang="ja-JP" altLang="en-US"/>
          </a:p>
        </p:txBody>
      </p:sp>
      <p:sp>
        <p:nvSpPr>
          <p:cNvPr id="1143" name="スライド番号プレースホルダー 3"/>
          <p:cNvSpPr>
            <a:spLocks noGrp="1"/>
          </p:cNvSpPr>
          <p:nvPr>
            <p:ph type="sldNum" sz="quarter" idx="10"/>
          </p:nvPr>
        </p:nvSpPr>
        <p:spPr/>
        <p:txBody>
          <a:bodyPr/>
          <a:lstStyle/>
          <a:p>
            <a:fld id="{3BEDFC4E-0CCD-4640-810E-43F96B96029F}" type="slidenum">
              <a:rPr kumimoji="1" lang="ja-JP" altLang="en-US" smtClean="0"/>
              <a:t>3</a:t>
            </a:fld>
            <a:endParaRPr kumimoji="1" lang="ja-JP" altLang="en-US"/>
          </a:p>
        </p:txBody>
      </p:sp>
    </p:spTree>
    <p:extLst>
      <p:ext uri="{BB962C8B-B14F-4D97-AF65-F5344CB8AC3E}">
        <p14:creationId xmlns:p14="http://schemas.microsoft.com/office/powerpoint/2010/main" val="12624258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1" name="スライド イメージ プレースホルダー 1"/>
          <p:cNvSpPr>
            <a:spLocks noGrp="1" noRot="1" noChangeAspect="1"/>
          </p:cNvSpPr>
          <p:nvPr>
            <p:ph type="sldImg"/>
          </p:nvPr>
        </p:nvSpPr>
        <p:spPr>
          <a:xfrm>
            <a:off x="2170113" y="1238250"/>
            <a:ext cx="2430462" cy="3343275"/>
          </a:xfrm>
        </p:spPr>
      </p:sp>
      <p:sp>
        <p:nvSpPr>
          <p:cNvPr id="1142" name="ノート プレースホルダー 2"/>
          <p:cNvSpPr>
            <a:spLocks noGrp="1"/>
          </p:cNvSpPr>
          <p:nvPr>
            <p:ph type="body" idx="1"/>
          </p:nvPr>
        </p:nvSpPr>
        <p:spPr/>
        <p:txBody>
          <a:bodyPr/>
          <a:lstStyle/>
          <a:p>
            <a:endParaRPr kumimoji="1" lang="ja-JP" altLang="en-US"/>
          </a:p>
        </p:txBody>
      </p:sp>
      <p:sp>
        <p:nvSpPr>
          <p:cNvPr id="1143" name="スライド番号プレースホルダー 3"/>
          <p:cNvSpPr>
            <a:spLocks noGrp="1"/>
          </p:cNvSpPr>
          <p:nvPr>
            <p:ph type="sldNum" sz="quarter" idx="10"/>
          </p:nvPr>
        </p:nvSpPr>
        <p:spPr/>
        <p:txBody>
          <a:bodyPr/>
          <a:lstStyle/>
          <a:p>
            <a:fld id="{3BEDFC4E-0CCD-4640-810E-43F96B96029F}" type="slidenum">
              <a:rPr kumimoji="1" lang="ja-JP" altLang="en-US" smtClean="0"/>
              <a:t>4</a:t>
            </a:fld>
            <a:endParaRPr kumimoji="1" lang="ja-JP" altLang="en-US"/>
          </a:p>
        </p:txBody>
      </p:sp>
    </p:spTree>
    <p:extLst>
      <p:ext uri="{BB962C8B-B14F-4D97-AF65-F5344CB8AC3E}">
        <p14:creationId xmlns:p14="http://schemas.microsoft.com/office/powerpoint/2010/main" val="4314237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1" name="スライド イメージ プレースホルダー 1"/>
          <p:cNvSpPr>
            <a:spLocks noGrp="1" noRot="1" noChangeAspect="1"/>
          </p:cNvSpPr>
          <p:nvPr>
            <p:ph type="sldImg"/>
          </p:nvPr>
        </p:nvSpPr>
        <p:spPr>
          <a:xfrm>
            <a:off x="2170113" y="1238250"/>
            <a:ext cx="2430462" cy="3343275"/>
          </a:xfrm>
        </p:spPr>
      </p:sp>
      <p:sp>
        <p:nvSpPr>
          <p:cNvPr id="1142" name="ノート プレースホルダー 2"/>
          <p:cNvSpPr>
            <a:spLocks noGrp="1"/>
          </p:cNvSpPr>
          <p:nvPr>
            <p:ph type="body" idx="1"/>
          </p:nvPr>
        </p:nvSpPr>
        <p:spPr/>
        <p:txBody>
          <a:bodyPr/>
          <a:lstStyle/>
          <a:p>
            <a:endParaRPr kumimoji="1" lang="ja-JP" altLang="en-US"/>
          </a:p>
        </p:txBody>
      </p:sp>
      <p:sp>
        <p:nvSpPr>
          <p:cNvPr id="1143" name="スライド番号プレースホルダー 3"/>
          <p:cNvSpPr>
            <a:spLocks noGrp="1"/>
          </p:cNvSpPr>
          <p:nvPr>
            <p:ph type="sldNum" sz="quarter" idx="10"/>
          </p:nvPr>
        </p:nvSpPr>
        <p:spPr/>
        <p:txBody>
          <a:bodyPr/>
          <a:lstStyle/>
          <a:p>
            <a:fld id="{3BEDFC4E-0CCD-4640-810E-43F96B96029F}" type="slidenum">
              <a:rPr kumimoji="1" lang="ja-JP" altLang="en-US" smtClean="0"/>
              <a:t>5</a:t>
            </a:fld>
            <a:endParaRPr kumimoji="1" lang="ja-JP" altLang="en-US"/>
          </a:p>
        </p:txBody>
      </p:sp>
    </p:spTree>
    <p:extLst>
      <p:ext uri="{BB962C8B-B14F-4D97-AF65-F5344CB8AC3E}">
        <p14:creationId xmlns:p14="http://schemas.microsoft.com/office/powerpoint/2010/main" val="30942077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4" name="スライド イメージ プレースホルダー 1"/>
          <p:cNvSpPr>
            <a:spLocks noGrp="1" noRot="1" noChangeAspect="1"/>
          </p:cNvSpPr>
          <p:nvPr>
            <p:ph type="sldImg"/>
          </p:nvPr>
        </p:nvSpPr>
        <p:spPr>
          <a:xfrm>
            <a:off x="2170113" y="1238250"/>
            <a:ext cx="2430462" cy="3343275"/>
          </a:xfrm>
        </p:spPr>
      </p:sp>
      <p:sp>
        <p:nvSpPr>
          <p:cNvPr id="1155" name="ノート プレースホルダー 2"/>
          <p:cNvSpPr>
            <a:spLocks noGrp="1"/>
          </p:cNvSpPr>
          <p:nvPr>
            <p:ph type="body" idx="1"/>
          </p:nvPr>
        </p:nvSpPr>
        <p:spPr/>
        <p:txBody>
          <a:bodyPr/>
          <a:lstStyle/>
          <a:p>
            <a:endParaRPr kumimoji="1" lang="ja-JP" altLang="en-US"/>
          </a:p>
        </p:txBody>
      </p:sp>
      <p:sp>
        <p:nvSpPr>
          <p:cNvPr id="1156" name="スライド番号プレースホルダー 3"/>
          <p:cNvSpPr>
            <a:spLocks noGrp="1"/>
          </p:cNvSpPr>
          <p:nvPr>
            <p:ph type="sldNum" sz="quarter" idx="10"/>
          </p:nvPr>
        </p:nvSpPr>
        <p:spPr/>
        <p:txBody>
          <a:bodyPr/>
          <a:lstStyle/>
          <a:p>
            <a:fld id="{3BEDFC4E-0CCD-4640-810E-43F96B96029F}" type="slidenum">
              <a:rPr kumimoji="1" lang="ja-JP" altLang="en-US" smtClean="0"/>
              <a:t>6</a:t>
            </a:fld>
            <a:endParaRPr kumimoji="1" lang="ja-JP" altLang="en-US"/>
          </a:p>
        </p:txBody>
      </p:sp>
    </p:spTree>
    <p:extLst>
      <p:ext uri="{BB962C8B-B14F-4D97-AF65-F5344CB8AC3E}">
        <p14:creationId xmlns:p14="http://schemas.microsoft.com/office/powerpoint/2010/main" val="12624258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4" name="スライド イメージ プレースホルダー 1"/>
          <p:cNvSpPr>
            <a:spLocks noGrp="1" noRot="1" noChangeAspect="1"/>
          </p:cNvSpPr>
          <p:nvPr>
            <p:ph type="sldImg"/>
          </p:nvPr>
        </p:nvSpPr>
        <p:spPr>
          <a:xfrm>
            <a:off x="2170113" y="1238250"/>
            <a:ext cx="2430462" cy="3343275"/>
          </a:xfrm>
        </p:spPr>
      </p:sp>
      <p:sp>
        <p:nvSpPr>
          <p:cNvPr id="1155" name="ノート プレースホルダー 2"/>
          <p:cNvSpPr>
            <a:spLocks noGrp="1"/>
          </p:cNvSpPr>
          <p:nvPr>
            <p:ph type="body" idx="1"/>
          </p:nvPr>
        </p:nvSpPr>
        <p:spPr/>
        <p:txBody>
          <a:bodyPr/>
          <a:lstStyle/>
          <a:p>
            <a:endParaRPr kumimoji="1" lang="ja-JP" altLang="en-US"/>
          </a:p>
        </p:txBody>
      </p:sp>
      <p:sp>
        <p:nvSpPr>
          <p:cNvPr id="1156" name="スライド番号プレースホルダー 3"/>
          <p:cNvSpPr>
            <a:spLocks noGrp="1"/>
          </p:cNvSpPr>
          <p:nvPr>
            <p:ph type="sldNum" sz="quarter" idx="10"/>
          </p:nvPr>
        </p:nvSpPr>
        <p:spPr/>
        <p:txBody>
          <a:bodyPr/>
          <a:lstStyle/>
          <a:p>
            <a:fld id="{3BEDFC4E-0CCD-4640-810E-43F96B96029F}" type="slidenum">
              <a:rPr kumimoji="1" lang="ja-JP" altLang="en-US" smtClean="0"/>
              <a:t>7</a:t>
            </a:fld>
            <a:endParaRPr kumimoji="1" lang="ja-JP" altLang="en-US"/>
          </a:p>
        </p:txBody>
      </p:sp>
    </p:spTree>
    <p:extLst>
      <p:ext uri="{BB962C8B-B14F-4D97-AF65-F5344CB8AC3E}">
        <p14:creationId xmlns:p14="http://schemas.microsoft.com/office/powerpoint/2010/main" val="18383674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2" name="スライド イメージ プレースホルダー 1"/>
          <p:cNvSpPr>
            <a:spLocks noGrp="1" noRot="1" noChangeAspect="1"/>
          </p:cNvSpPr>
          <p:nvPr>
            <p:ph type="sldImg"/>
          </p:nvPr>
        </p:nvSpPr>
        <p:spPr>
          <a:xfrm>
            <a:off x="2170113" y="1238250"/>
            <a:ext cx="2430462" cy="3343275"/>
          </a:xfrm>
        </p:spPr>
      </p:sp>
      <p:sp>
        <p:nvSpPr>
          <p:cNvPr id="1173" name="ノート プレースホルダー 2"/>
          <p:cNvSpPr>
            <a:spLocks noGrp="1"/>
          </p:cNvSpPr>
          <p:nvPr>
            <p:ph type="body" idx="1"/>
          </p:nvPr>
        </p:nvSpPr>
        <p:spPr/>
        <p:txBody>
          <a:bodyPr/>
          <a:lstStyle/>
          <a:p>
            <a:endParaRPr kumimoji="1" lang="ja-JP" altLang="en-US"/>
          </a:p>
        </p:txBody>
      </p:sp>
      <p:sp>
        <p:nvSpPr>
          <p:cNvPr id="1174" name="スライド番号プレースホルダー 3"/>
          <p:cNvSpPr>
            <a:spLocks noGrp="1"/>
          </p:cNvSpPr>
          <p:nvPr>
            <p:ph type="sldNum" sz="quarter" idx="10"/>
          </p:nvPr>
        </p:nvSpPr>
        <p:spPr/>
        <p:txBody>
          <a:bodyPr/>
          <a:lstStyle/>
          <a:p>
            <a:fld id="{3BEDFC4E-0CCD-4640-810E-43F96B96029F}" type="slidenum">
              <a:rPr kumimoji="1" lang="ja-JP" altLang="en-US" smtClean="0"/>
              <a:t>8</a:t>
            </a:fld>
            <a:endParaRPr kumimoji="1" lang="ja-JP" altLang="en-US"/>
          </a:p>
        </p:txBody>
      </p:sp>
    </p:spTree>
    <p:extLst>
      <p:ext uri="{BB962C8B-B14F-4D97-AF65-F5344CB8AC3E}">
        <p14:creationId xmlns:p14="http://schemas.microsoft.com/office/powerpoint/2010/main" val="12624258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7" name="スライド イメージ プレースホルダー 1"/>
          <p:cNvSpPr>
            <a:spLocks noGrp="1" noRot="1" noChangeAspect="1"/>
          </p:cNvSpPr>
          <p:nvPr>
            <p:ph type="sldImg"/>
          </p:nvPr>
        </p:nvSpPr>
        <p:spPr>
          <a:xfrm>
            <a:off x="2170113" y="1238250"/>
            <a:ext cx="2430462" cy="3343275"/>
          </a:xfrm>
        </p:spPr>
      </p:sp>
      <p:sp>
        <p:nvSpPr>
          <p:cNvPr id="1228" name="ノート プレースホルダー 2"/>
          <p:cNvSpPr>
            <a:spLocks noGrp="1"/>
          </p:cNvSpPr>
          <p:nvPr>
            <p:ph type="body" idx="1"/>
          </p:nvPr>
        </p:nvSpPr>
        <p:spPr/>
        <p:txBody>
          <a:bodyPr/>
          <a:lstStyle/>
          <a:p>
            <a:endParaRPr kumimoji="1" lang="ja-JP" altLang="en-US"/>
          </a:p>
        </p:txBody>
      </p:sp>
      <p:sp>
        <p:nvSpPr>
          <p:cNvPr id="1229" name="スライド番号プレースホルダー 3"/>
          <p:cNvSpPr>
            <a:spLocks noGrp="1"/>
          </p:cNvSpPr>
          <p:nvPr>
            <p:ph type="sldNum" sz="quarter" idx="10"/>
          </p:nvPr>
        </p:nvSpPr>
        <p:spPr/>
        <p:txBody>
          <a:bodyPr/>
          <a:lstStyle/>
          <a:p>
            <a:fld id="{3BEDFC4E-0CCD-4640-810E-43F96B96029F}" type="slidenum">
              <a:rPr kumimoji="1" lang="ja-JP" altLang="en-US" smtClean="0"/>
              <a:t>9</a:t>
            </a:fld>
            <a:endParaRPr kumimoji="1" lang="ja-JP" altLang="en-US"/>
          </a:p>
        </p:txBody>
      </p:sp>
    </p:spTree>
    <p:extLst>
      <p:ext uri="{BB962C8B-B14F-4D97-AF65-F5344CB8AC3E}">
        <p14:creationId xmlns:p14="http://schemas.microsoft.com/office/powerpoint/2010/main" val="1262425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914400" y="2745632"/>
            <a:ext cx="10363200" cy="5840777"/>
          </a:xfrm>
        </p:spPr>
        <p:txBody>
          <a:bodyPr anchor="b"/>
          <a:lstStyle>
            <a:lvl1pPr algn="ctr">
              <a:defRPr sz="8000"/>
            </a:lvl1pPr>
          </a:lstStyle>
          <a:p>
            <a:r>
              <a:rPr lang="ja-JP" altLang="en-US"/>
              <a:t>マスター タイトルの書式設定</a:t>
            </a:r>
            <a:endParaRPr lang="en-US" dirty="0"/>
          </a:p>
        </p:txBody>
      </p:sp>
      <p:sp>
        <p:nvSpPr>
          <p:cNvPr id="1032" name="Subtitle 2"/>
          <p:cNvSpPr>
            <a:spLocks noGrp="1"/>
          </p:cNvSpPr>
          <p:nvPr>
            <p:ph type="subTitle" idx="1"/>
          </p:nvPr>
        </p:nvSpPr>
        <p:spPr>
          <a:xfrm>
            <a:off x="1524000" y="8811652"/>
            <a:ext cx="9144000" cy="4050484"/>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fld id="{F713520E-CF85-4ABF-B1B1-C476E1FAACD7}" type="datetime1">
              <a:rPr kumimoji="1" lang="ja-JP" altLang="en-US" smtClean="0"/>
              <a:t>2024/12/4</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BEB25171-957A-4D30-9C3D-520787146B1A}" type="slidenum">
              <a:rPr kumimoji="1" lang="ja-JP" altLang="en-US" smtClean="0"/>
              <a:t>‹#›</a:t>
            </a:fld>
            <a:endParaRPr kumimoji="1" lang="ja-JP" altLang="en-US"/>
          </a:p>
        </p:txBody>
      </p:sp>
    </p:spTree>
    <p:extLst>
      <p:ext uri="{BB962C8B-B14F-4D97-AF65-F5344CB8AC3E}">
        <p14:creationId xmlns:p14="http://schemas.microsoft.com/office/powerpoint/2010/main" val="3490562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0" name="Date Placeholder 3"/>
          <p:cNvSpPr>
            <a:spLocks noGrp="1"/>
          </p:cNvSpPr>
          <p:nvPr>
            <p:ph type="dt" sz="half" idx="10"/>
          </p:nvPr>
        </p:nvSpPr>
        <p:spPr/>
        <p:txBody>
          <a:bodyPr/>
          <a:lstStyle/>
          <a:p>
            <a:fld id="{F24D585A-1CD0-47B9-9E06-E7DC1BD4D05B}" type="datetime1">
              <a:rPr kumimoji="1" lang="ja-JP" altLang="en-US" smtClean="0"/>
              <a:t>2024/12/4</a:t>
            </a:fld>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BEB25171-957A-4D30-9C3D-520787146B1A}" type="slidenum">
              <a:rPr kumimoji="1" lang="ja-JP" altLang="en-US" smtClean="0"/>
              <a:t>‹#›</a:t>
            </a:fld>
            <a:endParaRPr kumimoji="1" lang="ja-JP" altLang="en-US"/>
          </a:p>
        </p:txBody>
      </p:sp>
    </p:spTree>
    <p:extLst>
      <p:ext uri="{BB962C8B-B14F-4D97-AF65-F5344CB8AC3E}">
        <p14:creationId xmlns:p14="http://schemas.microsoft.com/office/powerpoint/2010/main" val="2407287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Vertical Title 1"/>
          <p:cNvSpPr>
            <a:spLocks noGrp="1"/>
          </p:cNvSpPr>
          <p:nvPr>
            <p:ph type="title" orient="vert"/>
          </p:nvPr>
        </p:nvSpPr>
        <p:spPr>
          <a:xfrm>
            <a:off x="8724901" y="893204"/>
            <a:ext cx="2628900" cy="14217478"/>
          </a:xfrm>
        </p:spPr>
        <p:txBody>
          <a:bodyPr vert="eaVert"/>
          <a:lstStyle/>
          <a:p>
            <a:r>
              <a:rPr lang="ja-JP" altLang="en-US"/>
              <a:t>マスター タイトルの書式設定</a:t>
            </a:r>
            <a:endParaRPr lang="en-US" dirty="0"/>
          </a:p>
        </p:txBody>
      </p:sp>
      <p:sp>
        <p:nvSpPr>
          <p:cNvPr id="1095" name="Vertical Text Placeholder 2"/>
          <p:cNvSpPr>
            <a:spLocks noGrp="1"/>
          </p:cNvSpPr>
          <p:nvPr>
            <p:ph type="body" orient="vert" idx="1"/>
          </p:nvPr>
        </p:nvSpPr>
        <p:spPr>
          <a:xfrm>
            <a:off x="838201" y="893204"/>
            <a:ext cx="7734300" cy="1421747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6" name="Date Placeholder 3"/>
          <p:cNvSpPr>
            <a:spLocks noGrp="1"/>
          </p:cNvSpPr>
          <p:nvPr>
            <p:ph type="dt" sz="half" idx="10"/>
          </p:nvPr>
        </p:nvSpPr>
        <p:spPr/>
        <p:txBody>
          <a:bodyPr/>
          <a:lstStyle/>
          <a:p>
            <a:fld id="{78548E78-9A00-4A2E-87A0-0D516C335A1F}" type="datetime1">
              <a:rPr kumimoji="1" lang="ja-JP" altLang="en-US" smtClean="0"/>
              <a:t>2024/12/4</a:t>
            </a:fld>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BEB25171-957A-4D30-9C3D-520787146B1A}" type="slidenum">
              <a:rPr kumimoji="1" lang="ja-JP" altLang="en-US" smtClean="0"/>
              <a:t>‹#›</a:t>
            </a:fld>
            <a:endParaRPr kumimoji="1" lang="ja-JP" altLang="en-US"/>
          </a:p>
        </p:txBody>
      </p:sp>
    </p:spTree>
    <p:extLst>
      <p:ext uri="{BB962C8B-B14F-4D97-AF65-F5344CB8AC3E}">
        <p14:creationId xmlns:p14="http://schemas.microsoft.com/office/powerpoint/2010/main" val="1151934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9" name="Date Placeholder 3"/>
          <p:cNvSpPr>
            <a:spLocks noGrp="1"/>
          </p:cNvSpPr>
          <p:nvPr>
            <p:ph type="dt" sz="half" idx="10"/>
          </p:nvPr>
        </p:nvSpPr>
        <p:spPr/>
        <p:txBody>
          <a:bodyPr/>
          <a:lstStyle/>
          <a:p>
            <a:fld id="{F176F479-B686-4D36-B723-9995AA27F3A6}" type="datetime1">
              <a:rPr kumimoji="1" lang="ja-JP" altLang="en-US" smtClean="0"/>
              <a:t>2024/12/4</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BEB25171-957A-4D30-9C3D-520787146B1A}" type="slidenum">
              <a:rPr kumimoji="1" lang="ja-JP" altLang="en-US" smtClean="0"/>
              <a:t>‹#›</a:t>
            </a:fld>
            <a:endParaRPr kumimoji="1" lang="ja-JP" altLang="en-US"/>
          </a:p>
        </p:txBody>
      </p:sp>
    </p:spTree>
    <p:extLst>
      <p:ext uri="{BB962C8B-B14F-4D97-AF65-F5344CB8AC3E}">
        <p14:creationId xmlns:p14="http://schemas.microsoft.com/office/powerpoint/2010/main" val="372472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831851" y="4182529"/>
            <a:ext cx="10515600" cy="6978640"/>
          </a:xfrm>
        </p:spPr>
        <p:txBody>
          <a:bodyPr anchor="b"/>
          <a:lstStyle>
            <a:lvl1pPr>
              <a:defRPr sz="8000"/>
            </a:lvl1pPr>
          </a:lstStyle>
          <a:p>
            <a:r>
              <a:rPr lang="ja-JP" altLang="en-US"/>
              <a:t>マスター タイトルの書式設定</a:t>
            </a:r>
            <a:endParaRPr lang="en-US" dirty="0"/>
          </a:p>
        </p:txBody>
      </p:sp>
      <p:sp>
        <p:nvSpPr>
          <p:cNvPr id="1044" name="Text Placeholder 2"/>
          <p:cNvSpPr>
            <a:spLocks noGrp="1"/>
          </p:cNvSpPr>
          <p:nvPr>
            <p:ph type="body" idx="1"/>
          </p:nvPr>
        </p:nvSpPr>
        <p:spPr>
          <a:xfrm>
            <a:off x="831851" y="11227190"/>
            <a:ext cx="10515600" cy="3669902"/>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ja-JP" altLang="en-US"/>
              <a:t>マスター テキストの書式設定</a:t>
            </a:r>
          </a:p>
        </p:txBody>
      </p:sp>
      <p:sp>
        <p:nvSpPr>
          <p:cNvPr id="1045" name="Date Placeholder 3"/>
          <p:cNvSpPr>
            <a:spLocks noGrp="1"/>
          </p:cNvSpPr>
          <p:nvPr>
            <p:ph type="dt" sz="half" idx="10"/>
          </p:nvPr>
        </p:nvSpPr>
        <p:spPr/>
        <p:txBody>
          <a:bodyPr/>
          <a:lstStyle/>
          <a:p>
            <a:fld id="{F0D825B0-C328-4AC3-8172-6308AF1E252F}" type="datetime1">
              <a:rPr kumimoji="1" lang="ja-JP" altLang="en-US" smtClean="0"/>
              <a:t>2024/12/4</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BEB25171-957A-4D30-9C3D-520787146B1A}" type="slidenum">
              <a:rPr kumimoji="1" lang="ja-JP" altLang="en-US" smtClean="0"/>
              <a:t>‹#›</a:t>
            </a:fld>
            <a:endParaRPr kumimoji="1" lang="ja-JP" altLang="en-US"/>
          </a:p>
        </p:txBody>
      </p:sp>
    </p:spTree>
    <p:extLst>
      <p:ext uri="{BB962C8B-B14F-4D97-AF65-F5344CB8AC3E}">
        <p14:creationId xmlns:p14="http://schemas.microsoft.com/office/powerpoint/2010/main" val="1005410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a:t>マスター タイトルの書式設定</a:t>
            </a:r>
            <a:endParaRPr lang="en-US" dirty="0"/>
          </a:p>
        </p:txBody>
      </p:sp>
      <p:sp>
        <p:nvSpPr>
          <p:cNvPr id="1050" name="Content Placeholder 2"/>
          <p:cNvSpPr>
            <a:spLocks noGrp="1"/>
          </p:cNvSpPr>
          <p:nvPr>
            <p:ph sz="half" idx="1"/>
          </p:nvPr>
        </p:nvSpPr>
        <p:spPr>
          <a:xfrm>
            <a:off x="838200" y="4466020"/>
            <a:ext cx="5181600" cy="106446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1" name="Content Placeholder 3"/>
          <p:cNvSpPr>
            <a:spLocks noGrp="1"/>
          </p:cNvSpPr>
          <p:nvPr>
            <p:ph sz="half" idx="2"/>
          </p:nvPr>
        </p:nvSpPr>
        <p:spPr>
          <a:xfrm>
            <a:off x="6172200" y="4466020"/>
            <a:ext cx="5181600" cy="106446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2" name="Date Placeholder 4"/>
          <p:cNvSpPr>
            <a:spLocks noGrp="1"/>
          </p:cNvSpPr>
          <p:nvPr>
            <p:ph type="dt" sz="half" idx="10"/>
          </p:nvPr>
        </p:nvSpPr>
        <p:spPr/>
        <p:txBody>
          <a:bodyPr/>
          <a:lstStyle/>
          <a:p>
            <a:fld id="{34021D4C-AB19-4658-AF2A-989289A4751F}" type="datetime1">
              <a:rPr kumimoji="1" lang="ja-JP" altLang="en-US" smtClean="0"/>
              <a:t>2024/12/4</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BEB25171-957A-4D30-9C3D-520787146B1A}" type="slidenum">
              <a:rPr kumimoji="1" lang="ja-JP" altLang="en-US" smtClean="0"/>
              <a:t>‹#›</a:t>
            </a:fld>
            <a:endParaRPr kumimoji="1" lang="ja-JP" altLang="en-US"/>
          </a:p>
        </p:txBody>
      </p:sp>
    </p:spTree>
    <p:extLst>
      <p:ext uri="{BB962C8B-B14F-4D97-AF65-F5344CB8AC3E}">
        <p14:creationId xmlns:p14="http://schemas.microsoft.com/office/powerpoint/2010/main" val="240823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839788" y="893208"/>
            <a:ext cx="10515600" cy="3242720"/>
          </a:xfrm>
        </p:spPr>
        <p:txBody>
          <a:bodyPr/>
          <a:lstStyle/>
          <a:p>
            <a:r>
              <a:rPr lang="ja-JP" altLang="en-US"/>
              <a:t>マスター タイトルの書式設定</a:t>
            </a:r>
            <a:endParaRPr lang="en-US" dirty="0"/>
          </a:p>
        </p:txBody>
      </p:sp>
      <p:sp>
        <p:nvSpPr>
          <p:cNvPr id="1057" name="Text Placeholder 2"/>
          <p:cNvSpPr>
            <a:spLocks noGrp="1"/>
          </p:cNvSpPr>
          <p:nvPr>
            <p:ph type="body" idx="1"/>
          </p:nvPr>
        </p:nvSpPr>
        <p:spPr>
          <a:xfrm>
            <a:off x="839789" y="4112623"/>
            <a:ext cx="5157787" cy="201553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1058" name="Content Placeholder 3"/>
          <p:cNvSpPr>
            <a:spLocks noGrp="1"/>
          </p:cNvSpPr>
          <p:nvPr>
            <p:ph sz="half" idx="2"/>
          </p:nvPr>
        </p:nvSpPr>
        <p:spPr>
          <a:xfrm>
            <a:off x="839789" y="6128156"/>
            <a:ext cx="5157787" cy="901359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Text Placeholder 4"/>
          <p:cNvSpPr>
            <a:spLocks noGrp="1"/>
          </p:cNvSpPr>
          <p:nvPr>
            <p:ph type="body" sz="quarter" idx="3"/>
          </p:nvPr>
        </p:nvSpPr>
        <p:spPr>
          <a:xfrm>
            <a:off x="6172201" y="4112623"/>
            <a:ext cx="5183188" cy="201553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1060" name="Content Placeholder 5"/>
          <p:cNvSpPr>
            <a:spLocks noGrp="1"/>
          </p:cNvSpPr>
          <p:nvPr>
            <p:ph sz="quarter" idx="4"/>
          </p:nvPr>
        </p:nvSpPr>
        <p:spPr>
          <a:xfrm>
            <a:off x="6172201" y="6128156"/>
            <a:ext cx="5183188" cy="901359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6"/>
          <p:cNvSpPr>
            <a:spLocks noGrp="1"/>
          </p:cNvSpPr>
          <p:nvPr>
            <p:ph type="dt" sz="half" idx="10"/>
          </p:nvPr>
        </p:nvSpPr>
        <p:spPr/>
        <p:txBody>
          <a:bodyPr/>
          <a:lstStyle/>
          <a:p>
            <a:fld id="{53105E47-D5EC-40F1-BB5D-F116D7FC974F}" type="datetime1">
              <a:rPr kumimoji="1" lang="ja-JP" altLang="en-US" smtClean="0"/>
              <a:t>2024/12/4</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BEB25171-957A-4D30-9C3D-520787146B1A}" type="slidenum">
              <a:rPr kumimoji="1" lang="ja-JP" altLang="en-US" smtClean="0"/>
              <a:t>‹#›</a:t>
            </a:fld>
            <a:endParaRPr kumimoji="1" lang="ja-JP" altLang="en-US"/>
          </a:p>
        </p:txBody>
      </p:sp>
    </p:spTree>
    <p:extLst>
      <p:ext uri="{BB962C8B-B14F-4D97-AF65-F5344CB8AC3E}">
        <p14:creationId xmlns:p14="http://schemas.microsoft.com/office/powerpoint/2010/main" val="4070351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a:t>マスター タイトルの書式設定</a:t>
            </a:r>
            <a:endParaRPr lang="en-US" dirty="0"/>
          </a:p>
        </p:txBody>
      </p:sp>
      <p:sp>
        <p:nvSpPr>
          <p:cNvPr id="1066" name="Date Placeholder 2"/>
          <p:cNvSpPr>
            <a:spLocks noGrp="1"/>
          </p:cNvSpPr>
          <p:nvPr>
            <p:ph type="dt" sz="half" idx="10"/>
          </p:nvPr>
        </p:nvSpPr>
        <p:spPr/>
        <p:txBody>
          <a:bodyPr/>
          <a:lstStyle/>
          <a:p>
            <a:fld id="{E8B5F157-9BBE-4C15-A7EF-D051A7DDBF1A}" type="datetime1">
              <a:rPr kumimoji="1" lang="ja-JP" altLang="en-US" smtClean="0"/>
              <a:t>2024/12/4</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BEB25171-957A-4D30-9C3D-520787146B1A}" type="slidenum">
              <a:rPr kumimoji="1" lang="ja-JP" altLang="en-US" smtClean="0"/>
              <a:t>‹#›</a:t>
            </a:fld>
            <a:endParaRPr kumimoji="1" lang="ja-JP" altLang="en-US"/>
          </a:p>
        </p:txBody>
      </p:sp>
    </p:spTree>
    <p:extLst>
      <p:ext uri="{BB962C8B-B14F-4D97-AF65-F5344CB8AC3E}">
        <p14:creationId xmlns:p14="http://schemas.microsoft.com/office/powerpoint/2010/main" val="664176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fld id="{31D25F24-7C2A-411C-9989-EC895FE974BA}" type="datetime1">
              <a:rPr kumimoji="1" lang="ja-JP" altLang="en-US" smtClean="0"/>
              <a:t>2024/12/4</a:t>
            </a:fld>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BEB25171-957A-4D30-9C3D-520787146B1A}" type="slidenum">
              <a:rPr kumimoji="1" lang="ja-JP" altLang="en-US" smtClean="0"/>
              <a:t>‹#›</a:t>
            </a:fld>
            <a:endParaRPr kumimoji="1" lang="ja-JP" altLang="en-US"/>
          </a:p>
        </p:txBody>
      </p:sp>
    </p:spTree>
    <p:extLst>
      <p:ext uri="{BB962C8B-B14F-4D97-AF65-F5344CB8AC3E}">
        <p14:creationId xmlns:p14="http://schemas.microsoft.com/office/powerpoint/2010/main" val="4280306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4" name="Title 1"/>
          <p:cNvSpPr>
            <a:spLocks noGrp="1"/>
          </p:cNvSpPr>
          <p:nvPr>
            <p:ph type="title"/>
          </p:nvPr>
        </p:nvSpPr>
        <p:spPr>
          <a:xfrm>
            <a:off x="839788" y="1118447"/>
            <a:ext cx="3932237" cy="3914563"/>
          </a:xfrm>
        </p:spPr>
        <p:txBody>
          <a:bodyPr anchor="b"/>
          <a:lstStyle>
            <a:lvl1pPr>
              <a:defRPr sz="4267"/>
            </a:lvl1pPr>
          </a:lstStyle>
          <a:p>
            <a:r>
              <a:rPr lang="ja-JP" altLang="en-US"/>
              <a:t>マスター タイトルの書式設定</a:t>
            </a:r>
            <a:endParaRPr lang="en-US" dirty="0"/>
          </a:p>
        </p:txBody>
      </p:sp>
      <p:sp>
        <p:nvSpPr>
          <p:cNvPr id="1075" name="Content Placeholder 2"/>
          <p:cNvSpPr>
            <a:spLocks noGrp="1"/>
          </p:cNvSpPr>
          <p:nvPr>
            <p:ph idx="1"/>
          </p:nvPr>
        </p:nvSpPr>
        <p:spPr>
          <a:xfrm>
            <a:off x="5183188" y="2415538"/>
            <a:ext cx="6172200" cy="11922331"/>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6" name="Text Placeholder 3"/>
          <p:cNvSpPr>
            <a:spLocks noGrp="1"/>
          </p:cNvSpPr>
          <p:nvPr>
            <p:ph type="body" sz="half" idx="2"/>
          </p:nvPr>
        </p:nvSpPr>
        <p:spPr>
          <a:xfrm>
            <a:off x="839788" y="5033010"/>
            <a:ext cx="3932237" cy="9324274"/>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1077" name="Date Placeholder 4"/>
          <p:cNvSpPr>
            <a:spLocks noGrp="1"/>
          </p:cNvSpPr>
          <p:nvPr>
            <p:ph type="dt" sz="half" idx="10"/>
          </p:nvPr>
        </p:nvSpPr>
        <p:spPr/>
        <p:txBody>
          <a:bodyPr/>
          <a:lstStyle/>
          <a:p>
            <a:fld id="{D287844D-B9C1-48B9-A8C9-7CD7CFC255D0}" type="datetime1">
              <a:rPr kumimoji="1" lang="ja-JP" altLang="en-US" smtClean="0"/>
              <a:t>2024/12/4</a:t>
            </a:fld>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BEB25171-957A-4D30-9C3D-520787146B1A}" type="slidenum">
              <a:rPr kumimoji="1" lang="ja-JP" altLang="en-US" smtClean="0"/>
              <a:t>‹#›</a:t>
            </a:fld>
            <a:endParaRPr kumimoji="1" lang="ja-JP" altLang="en-US"/>
          </a:p>
        </p:txBody>
      </p:sp>
    </p:spTree>
    <p:extLst>
      <p:ext uri="{BB962C8B-B14F-4D97-AF65-F5344CB8AC3E}">
        <p14:creationId xmlns:p14="http://schemas.microsoft.com/office/powerpoint/2010/main" val="3803322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Title 1"/>
          <p:cNvSpPr>
            <a:spLocks noGrp="1"/>
          </p:cNvSpPr>
          <p:nvPr>
            <p:ph type="title"/>
          </p:nvPr>
        </p:nvSpPr>
        <p:spPr>
          <a:xfrm>
            <a:off x="839788" y="1118447"/>
            <a:ext cx="3932237" cy="3914563"/>
          </a:xfrm>
        </p:spPr>
        <p:txBody>
          <a:bodyPr anchor="b"/>
          <a:lstStyle>
            <a:lvl1pPr>
              <a:defRPr sz="4267"/>
            </a:lvl1pPr>
          </a:lstStyle>
          <a:p>
            <a:r>
              <a:rPr lang="ja-JP" altLang="en-US"/>
              <a:t>マスター タイトルの書式設定</a:t>
            </a:r>
            <a:endParaRPr lang="en-US" dirty="0"/>
          </a:p>
        </p:txBody>
      </p:sp>
      <p:sp>
        <p:nvSpPr>
          <p:cNvPr id="1082" name="Picture Placeholder 2"/>
          <p:cNvSpPr>
            <a:spLocks noGrp="1" noChangeAspect="1"/>
          </p:cNvSpPr>
          <p:nvPr>
            <p:ph type="pic" idx="1"/>
          </p:nvPr>
        </p:nvSpPr>
        <p:spPr>
          <a:xfrm>
            <a:off x="5183188" y="2415538"/>
            <a:ext cx="6172200" cy="11922331"/>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a:t>図を追加</a:t>
            </a:r>
            <a:endParaRPr lang="en-US" dirty="0"/>
          </a:p>
        </p:txBody>
      </p:sp>
      <p:sp>
        <p:nvSpPr>
          <p:cNvPr id="1083" name="Text Placeholder 3"/>
          <p:cNvSpPr>
            <a:spLocks noGrp="1"/>
          </p:cNvSpPr>
          <p:nvPr>
            <p:ph type="body" sz="half" idx="2"/>
          </p:nvPr>
        </p:nvSpPr>
        <p:spPr>
          <a:xfrm>
            <a:off x="839788" y="5033010"/>
            <a:ext cx="3932237" cy="9324274"/>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1084" name="Date Placeholder 4"/>
          <p:cNvSpPr>
            <a:spLocks noGrp="1"/>
          </p:cNvSpPr>
          <p:nvPr>
            <p:ph type="dt" sz="half" idx="10"/>
          </p:nvPr>
        </p:nvSpPr>
        <p:spPr/>
        <p:txBody>
          <a:bodyPr/>
          <a:lstStyle/>
          <a:p>
            <a:fld id="{DCD352FB-AFCE-4B65-9ECA-6CA9DDA3B54F}" type="datetime1">
              <a:rPr kumimoji="1" lang="ja-JP" altLang="en-US" smtClean="0"/>
              <a:t>2024/12/4</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BEB25171-957A-4D30-9C3D-520787146B1A}" type="slidenum">
              <a:rPr kumimoji="1" lang="ja-JP" altLang="en-US" smtClean="0"/>
              <a:t>‹#›</a:t>
            </a:fld>
            <a:endParaRPr kumimoji="1" lang="ja-JP" altLang="en-US"/>
          </a:p>
        </p:txBody>
      </p:sp>
    </p:spTree>
    <p:extLst>
      <p:ext uri="{BB962C8B-B14F-4D97-AF65-F5344CB8AC3E}">
        <p14:creationId xmlns:p14="http://schemas.microsoft.com/office/powerpoint/2010/main" val="492631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838200" y="893208"/>
            <a:ext cx="10515600" cy="324272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1026" name="Text Placeholder 2"/>
          <p:cNvSpPr>
            <a:spLocks noGrp="1"/>
          </p:cNvSpPr>
          <p:nvPr>
            <p:ph type="body" idx="1"/>
          </p:nvPr>
        </p:nvSpPr>
        <p:spPr>
          <a:xfrm>
            <a:off x="838200" y="4466020"/>
            <a:ext cx="10515600" cy="1064466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838200" y="15549519"/>
            <a:ext cx="2743200" cy="893204"/>
          </a:xfrm>
          <a:prstGeom prst="rect">
            <a:avLst/>
          </a:prstGeom>
        </p:spPr>
        <p:txBody>
          <a:bodyPr vert="horz" lIns="91440" tIns="45720" rIns="91440" bIns="45720" rtlCol="0" anchor="ctr"/>
          <a:lstStyle>
            <a:lvl1pPr algn="l">
              <a:defRPr sz="1600">
                <a:solidFill>
                  <a:schemeClr val="tx1">
                    <a:tint val="75000"/>
                  </a:schemeClr>
                </a:solidFill>
              </a:defRPr>
            </a:lvl1pPr>
          </a:lstStyle>
          <a:p>
            <a:fld id="{754E3C9E-7F51-4936-BD3C-4F4E939A88C7}" type="datetime1">
              <a:rPr kumimoji="1" lang="ja-JP" altLang="en-US" smtClean="0"/>
              <a:t>2024/12/4</a:t>
            </a:fld>
            <a:endParaRPr kumimoji="1" lang="ja-JP" altLang="en-US"/>
          </a:p>
        </p:txBody>
      </p:sp>
      <p:sp>
        <p:nvSpPr>
          <p:cNvPr id="1028" name="Footer Placeholder 4"/>
          <p:cNvSpPr>
            <a:spLocks noGrp="1"/>
          </p:cNvSpPr>
          <p:nvPr>
            <p:ph type="ftr" sz="quarter" idx="3"/>
          </p:nvPr>
        </p:nvSpPr>
        <p:spPr>
          <a:xfrm>
            <a:off x="4038600" y="15549519"/>
            <a:ext cx="4114800" cy="893204"/>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8610600" y="15549519"/>
            <a:ext cx="2743200" cy="893204"/>
          </a:xfrm>
          <a:prstGeom prst="rect">
            <a:avLst/>
          </a:prstGeom>
        </p:spPr>
        <p:txBody>
          <a:bodyPr vert="horz" lIns="91440" tIns="45720" rIns="91440" bIns="45720" rtlCol="0" anchor="ctr"/>
          <a:lstStyle>
            <a:lvl1pPr algn="r">
              <a:defRPr sz="1600">
                <a:solidFill>
                  <a:schemeClr val="tx1">
                    <a:tint val="75000"/>
                  </a:schemeClr>
                </a:solidFill>
              </a:defRPr>
            </a:lvl1pPr>
          </a:lstStyle>
          <a:p>
            <a:fld id="{BEB25171-957A-4D30-9C3D-520787146B1A}" type="slidenum">
              <a:rPr kumimoji="1" lang="ja-JP" altLang="en-US" smtClean="0"/>
              <a:t>‹#›</a:t>
            </a:fld>
            <a:endParaRPr kumimoji="1" lang="ja-JP" altLang="en-US"/>
          </a:p>
        </p:txBody>
      </p:sp>
    </p:spTree>
    <p:extLst>
      <p:ext uri="{BB962C8B-B14F-4D97-AF65-F5344CB8AC3E}">
        <p14:creationId xmlns:p14="http://schemas.microsoft.com/office/powerpoint/2010/main" val="85271857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121917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hyperlink" Target="https://www.city.tsushima.nagasaki.jp/section/reiki_int/reiki_honbun/r013RG00000136.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8" name="直角三角形 44"/>
          <p:cNvSpPr/>
          <p:nvPr/>
        </p:nvSpPr>
        <p:spPr>
          <a:xfrm>
            <a:off x="1911748" y="3656650"/>
            <a:ext cx="9479855" cy="2008646"/>
          </a:xfrm>
          <a:prstGeom prst="flowChartManualInpu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3700" tIns="41850" rIns="83700" bIns="41850" numCol="1" spcCol="0" rtlCol="0" fromWordArt="0" anchor="ctr" anchorCtr="0" forceAA="0" compatLnSpc="1">
            <a:prstTxWarp prst="textNoShape">
              <a:avLst/>
            </a:prstTxWarp>
            <a:noAutofit/>
          </a:bodyPr>
          <a:lstStyle/>
          <a:p>
            <a:pPr algn="ctr"/>
            <a:endParaRPr lang="ja-JP" altLang="en-US" sz="3295" dirty="0">
              <a:solidFill>
                <a:schemeClr val="tx1"/>
              </a:solidFill>
              <a:latin typeface="HG丸ｺﾞｼｯｸM-PRO" panose="020F0600000000000000" pitchFamily="50" charset="-128"/>
              <a:ea typeface="HG丸ｺﾞｼｯｸM-PRO" panose="020F0600000000000000" pitchFamily="50" charset="-128"/>
            </a:endParaRPr>
          </a:p>
        </p:txBody>
      </p:sp>
      <p:grpSp>
        <p:nvGrpSpPr>
          <p:cNvPr id="7" name="グループ化 6"/>
          <p:cNvGrpSpPr/>
          <p:nvPr/>
        </p:nvGrpSpPr>
        <p:grpSpPr>
          <a:xfrm>
            <a:off x="983117" y="3126724"/>
            <a:ext cx="10054702" cy="2365565"/>
            <a:chOff x="983117" y="3126724"/>
            <a:chExt cx="10054702" cy="2365565"/>
          </a:xfrm>
        </p:grpSpPr>
        <p:grpSp>
          <p:nvGrpSpPr>
            <p:cNvPr id="4" name="グループ化 3"/>
            <p:cNvGrpSpPr/>
            <p:nvPr/>
          </p:nvGrpSpPr>
          <p:grpSpPr>
            <a:xfrm>
              <a:off x="983117" y="3126724"/>
              <a:ext cx="10054702" cy="2365565"/>
              <a:chOff x="983117" y="3054106"/>
              <a:chExt cx="10054702" cy="2365565"/>
            </a:xfrm>
          </p:grpSpPr>
          <p:sp>
            <p:nvSpPr>
              <p:cNvPr id="13" name="四角形 32"/>
              <p:cNvSpPr/>
              <p:nvPr/>
            </p:nvSpPr>
            <p:spPr>
              <a:xfrm>
                <a:off x="983117" y="3885422"/>
                <a:ext cx="10054702" cy="1534249"/>
              </a:xfrm>
              <a:prstGeom prst="flowChartPunchedTape">
                <a:avLst/>
              </a:prstGeom>
              <a:solidFill>
                <a:srgbClr val="00B0F0"/>
              </a:solidFill>
              <a:ln w="6350" cap="flat" cmpd="sng" algn="ctr">
                <a:noFill/>
                <a:prstDash val="solid"/>
                <a:miter lim="800000"/>
              </a:ln>
            </p:spPr>
            <p:style>
              <a:lnRef idx="1">
                <a:schemeClr val="accent2"/>
              </a:lnRef>
              <a:fillRef idx="2">
                <a:schemeClr val="accent2"/>
              </a:fillRef>
              <a:effectRef idx="1">
                <a:schemeClr val="accent2"/>
              </a:effectRef>
              <a:fontRef idx="minor">
                <a:schemeClr val="dk1"/>
              </a:fontRef>
            </p:style>
            <p:txBody>
              <a:bodyPr anchor="ctr"/>
              <a:lstStyle/>
              <a:p>
                <a:pPr algn="l">
                  <a:defRPr lang="ja-JP" altLang="en-US"/>
                </a:pPr>
                <a:endParaRPr lang="ja-JP" altLang="en-US" sz="2800" b="1" dirty="0">
                  <a:solidFill>
                    <a:schemeClr val="bg1"/>
                  </a:solidFill>
                  <a:latin typeface="メイリオ" panose="020B0604030504040204" pitchFamily="50" charset="-128"/>
                  <a:ea typeface="メイリオ" panose="020B0604030504040204" pitchFamily="50" charset="-128"/>
                </a:endParaRPr>
              </a:p>
            </p:txBody>
          </p:sp>
          <p:sp>
            <p:nvSpPr>
              <p:cNvPr id="10" name="四角形 32"/>
              <p:cNvSpPr/>
              <p:nvPr/>
            </p:nvSpPr>
            <p:spPr>
              <a:xfrm>
                <a:off x="983117" y="3054106"/>
                <a:ext cx="10054702" cy="1534249"/>
              </a:xfrm>
              <a:prstGeom prst="flowChartPunchedTape">
                <a:avLst/>
              </a:prstGeom>
              <a:solidFill>
                <a:srgbClr val="00B0F0"/>
              </a:solidFill>
              <a:ln w="6350" cap="flat" cmpd="sng" algn="ctr">
                <a:noFill/>
                <a:prstDash val="solid"/>
                <a:miter lim="800000"/>
              </a:ln>
            </p:spPr>
            <p:style>
              <a:lnRef idx="1">
                <a:schemeClr val="accent2"/>
              </a:lnRef>
              <a:fillRef idx="2">
                <a:schemeClr val="accent2"/>
              </a:fillRef>
              <a:effectRef idx="1">
                <a:schemeClr val="accent2"/>
              </a:effectRef>
              <a:fontRef idx="minor">
                <a:schemeClr val="dk1"/>
              </a:fontRef>
            </p:style>
            <p:txBody>
              <a:bodyPr anchor="ctr"/>
              <a:lstStyle/>
              <a:p>
                <a:pPr algn="l">
                  <a:defRPr lang="ja-JP" altLang="en-US"/>
                </a:pPr>
                <a:endParaRPr lang="ja-JP" altLang="en-US" sz="2800" b="1" dirty="0">
                  <a:solidFill>
                    <a:schemeClr val="bg1"/>
                  </a:solidFill>
                  <a:latin typeface="メイリオ" panose="020B0604030504040204" pitchFamily="50" charset="-128"/>
                  <a:ea typeface="メイリオ" panose="020B0604030504040204" pitchFamily="50" charset="-128"/>
                </a:endParaRPr>
              </a:p>
            </p:txBody>
          </p:sp>
        </p:grpSp>
        <p:sp>
          <p:nvSpPr>
            <p:cNvPr id="1109" name="正方形/長方形 46"/>
            <p:cNvSpPr/>
            <p:nvPr/>
          </p:nvSpPr>
          <p:spPr>
            <a:xfrm>
              <a:off x="983117" y="3367301"/>
              <a:ext cx="10054702" cy="1745181"/>
            </a:xfrm>
            <a:prstGeom prst="rect">
              <a:avLst/>
            </a:prstGeom>
            <a:solidFill>
              <a:srgbClr val="00B0F0"/>
            </a:soli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83700" tIns="41850" rIns="83700" bIns="41850" numCol="1" spcCol="0" rtlCol="0" fromWordArt="0" anchor="ctr" anchorCtr="0" forceAA="0" compatLnSpc="1">
              <a:prstTxWarp prst="textNoShape">
                <a:avLst/>
              </a:prstTxWarp>
              <a:noAutofit/>
            </a:bodyPr>
            <a:lstStyle/>
            <a:p>
              <a:pPr algn="ctr"/>
              <a:r>
                <a:rPr lang="ja-JP" altLang="en-US" sz="4200" b="1" dirty="0">
                  <a:ln w="0"/>
                  <a:solidFill>
                    <a:schemeClr val="bg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t>対馬市販路開拓支援事業補助金募集要領</a:t>
              </a:r>
            </a:p>
          </p:txBody>
        </p:sp>
      </p:grpSp>
      <p:sp>
        <p:nvSpPr>
          <p:cNvPr id="1111" name="1 つの角を切り取った四角形 10"/>
          <p:cNvSpPr/>
          <p:nvPr/>
        </p:nvSpPr>
        <p:spPr>
          <a:xfrm>
            <a:off x="2201333" y="13533278"/>
            <a:ext cx="8229600" cy="1258154"/>
          </a:xfrm>
          <a:prstGeom prst="snip1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3700" tIns="41850" rIns="83700" bIns="41850" numCol="1" spcCol="0" rtlCol="0" fromWordArt="0" anchor="ctr" anchorCtr="0" forceAA="0" compatLnSpc="1">
            <a:prstTxWarp prst="textNoShape">
              <a:avLst/>
            </a:prstTxWarp>
            <a:noAutofit/>
          </a:bodyPr>
          <a:lstStyle/>
          <a:p>
            <a:r>
              <a:rPr lang="ja-JP" altLang="en-US" sz="3200" dirty="0">
                <a:solidFill>
                  <a:schemeClr val="tx1"/>
                </a:solidFill>
                <a:latin typeface="メイリオ" panose="020B0604030504040204" pitchFamily="50" charset="-128"/>
                <a:ea typeface="メイリオ" panose="020B0604030504040204" pitchFamily="50" charset="-128"/>
              </a:rPr>
              <a:t> </a:t>
            </a:r>
            <a:r>
              <a:rPr lang="ja-JP" altLang="ja-JP" sz="3200" dirty="0">
                <a:solidFill>
                  <a:schemeClr val="tx1"/>
                </a:solidFill>
                <a:latin typeface="メイリオ" panose="020B0604030504040204" pitchFamily="50" charset="-128"/>
                <a:ea typeface="メイリオ" panose="020B0604030504040204" pitchFamily="50" charset="-128"/>
              </a:rPr>
              <a:t>対馬市</a:t>
            </a:r>
            <a:r>
              <a:rPr lang="ja-JP" altLang="en-US" sz="3200" dirty="0">
                <a:solidFill>
                  <a:schemeClr val="tx1"/>
                </a:solidFill>
                <a:latin typeface="メイリオ" panose="020B0604030504040204" pitchFamily="50" charset="-128"/>
                <a:ea typeface="メイリオ" panose="020B0604030504040204" pitchFamily="50" charset="-128"/>
              </a:rPr>
              <a:t>　</a:t>
            </a:r>
            <a:r>
              <a:rPr lang="ja-JP" altLang="ja-JP" sz="3200" dirty="0">
                <a:solidFill>
                  <a:schemeClr val="tx1"/>
                </a:solidFill>
                <a:latin typeface="メイリオ" panose="020B0604030504040204" pitchFamily="50" charset="-128"/>
                <a:ea typeface="メイリオ" panose="020B0604030504040204" pitchFamily="50" charset="-128"/>
              </a:rPr>
              <a:t>観光交流商工部　観光</a:t>
            </a:r>
            <a:r>
              <a:rPr lang="ja-JP" altLang="en-US" sz="3200" dirty="0">
                <a:solidFill>
                  <a:schemeClr val="tx1"/>
                </a:solidFill>
                <a:latin typeface="メイリオ" panose="020B0604030504040204" pitchFamily="50" charset="-128"/>
                <a:ea typeface="メイリオ" panose="020B0604030504040204" pitchFamily="50" charset="-128"/>
              </a:rPr>
              <a:t>商工</a:t>
            </a:r>
            <a:r>
              <a:rPr lang="ja-JP" altLang="ja-JP" sz="3200" dirty="0">
                <a:solidFill>
                  <a:schemeClr val="tx1"/>
                </a:solidFill>
                <a:latin typeface="メイリオ" panose="020B0604030504040204" pitchFamily="50" charset="-128"/>
                <a:ea typeface="メイリオ" panose="020B0604030504040204" pitchFamily="50" charset="-128"/>
              </a:rPr>
              <a:t>課</a:t>
            </a:r>
            <a:endParaRPr lang="ja-JP" altLang="en-US" sz="4400" dirty="0">
              <a:solidFill>
                <a:schemeClr val="tx1"/>
              </a:solidFill>
              <a:latin typeface="メイリオ" panose="020B0604030504040204" pitchFamily="50" charset="-128"/>
              <a:ea typeface="メイリオ" panose="020B0604030504040204" pitchFamily="50" charset="-128"/>
            </a:endParaRPr>
          </a:p>
        </p:txBody>
      </p:sp>
      <p:sp>
        <p:nvSpPr>
          <p:cNvPr id="1112" name="正方形/長方形 2"/>
          <p:cNvSpPr/>
          <p:nvPr/>
        </p:nvSpPr>
        <p:spPr>
          <a:xfrm>
            <a:off x="2201333" y="14610538"/>
            <a:ext cx="8229600" cy="954107"/>
          </a:xfrm>
          <a:prstGeom prst="rect">
            <a:avLst/>
          </a:prstGeom>
        </p:spPr>
        <p:txBody>
          <a:bodyPr wrap="square">
            <a:spAutoFit/>
          </a:bodyPr>
          <a:lstStyle/>
          <a:p>
            <a:r>
              <a:rPr lang="ja-JP" altLang="ja-JP" sz="2800" dirty="0">
                <a:latin typeface="メイリオ" panose="020B0604030504040204" pitchFamily="50" charset="-128"/>
                <a:ea typeface="メイリオ" panose="020B0604030504040204" pitchFamily="50" charset="-128"/>
              </a:rPr>
              <a:t>〒</a:t>
            </a:r>
            <a:r>
              <a:rPr lang="en-US" altLang="ja-JP" sz="2800" dirty="0">
                <a:latin typeface="メイリオ" panose="020B0604030504040204" pitchFamily="50" charset="-128"/>
                <a:ea typeface="メイリオ" panose="020B0604030504040204" pitchFamily="50" charset="-128"/>
              </a:rPr>
              <a:t>817-8510　</a:t>
            </a:r>
            <a:r>
              <a:rPr lang="ja-JP" altLang="ja-JP" sz="2800" dirty="0">
                <a:latin typeface="メイリオ" panose="020B0604030504040204" pitchFamily="50" charset="-128"/>
                <a:ea typeface="メイリオ" panose="020B0604030504040204" pitchFamily="50" charset="-128"/>
              </a:rPr>
              <a:t>対馬市厳原町国分１４４１番地</a:t>
            </a:r>
            <a:endParaRPr sz="2800" dirty="0">
              <a:latin typeface="メイリオ" panose="020B0604030504040204" pitchFamily="50" charset="-128"/>
              <a:ea typeface="メイリオ" panose="020B0604030504040204" pitchFamily="50" charset="-128"/>
            </a:endParaRPr>
          </a:p>
          <a:p>
            <a:pPr algn="ctr"/>
            <a:r>
              <a:rPr lang="ja-JP" altLang="en-US" sz="2800" dirty="0">
                <a:latin typeface="メイリオ" panose="020B0604030504040204" pitchFamily="50" charset="-128"/>
                <a:ea typeface="メイリオ" panose="020B0604030504040204" pitchFamily="50" charset="-128"/>
              </a:rPr>
              <a:t> 電話番号　</a:t>
            </a:r>
            <a:r>
              <a:rPr lang="en-US" altLang="ja-JP" sz="2800" dirty="0">
                <a:latin typeface="メイリオ" panose="020B0604030504040204" pitchFamily="50" charset="-128"/>
                <a:ea typeface="メイリオ" panose="020B0604030504040204" pitchFamily="50" charset="-128"/>
              </a:rPr>
              <a:t>0920-53-6111</a:t>
            </a:r>
            <a:endParaRPr lang="ja-JP" altLang="ja-JP" sz="2000" dirty="0">
              <a:latin typeface="メイリオ" panose="020B0604030504040204" pitchFamily="50" charset="-128"/>
              <a:ea typeface="メイリオ" panose="020B0604030504040204" pitchFamily="50" charset="-128"/>
            </a:endParaRPr>
          </a:p>
        </p:txBody>
      </p:sp>
      <p:sp>
        <p:nvSpPr>
          <p:cNvPr id="1113" name="四角形 209"/>
          <p:cNvSpPr/>
          <p:nvPr/>
        </p:nvSpPr>
        <p:spPr>
          <a:xfrm flipV="1">
            <a:off x="1214360" y="4832552"/>
            <a:ext cx="9606039" cy="279929"/>
          </a:xfrm>
          <a:prstGeom prst="rtTriangle">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lstStyle/>
          <a:p>
            <a:pPr algn="ctr">
              <a:defRPr lang="ja-JP" altLang="en-US"/>
            </a:pPr>
            <a:endParaRPr lang="ja-JP" altLang="en-US"/>
          </a:p>
        </p:txBody>
      </p:sp>
    </p:spTree>
    <p:extLst>
      <p:ext uri="{BB962C8B-B14F-4D97-AF65-F5344CB8AC3E}">
        <p14:creationId xmlns:p14="http://schemas.microsoft.com/office/powerpoint/2010/main" val="3448612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1" name="四角形 134"/>
          <p:cNvSpPr/>
          <p:nvPr/>
        </p:nvSpPr>
        <p:spPr>
          <a:xfrm>
            <a:off x="437665" y="343511"/>
            <a:ext cx="5739888" cy="714375"/>
          </a:xfrm>
          <a:prstGeom prst="flowChartPunchedTape">
            <a:avLst/>
          </a:prstGeom>
          <a:solidFill>
            <a:srgbClr val="00B0F0"/>
          </a:solidFill>
          <a:ln w="6350" cap="flat" cmpd="sng" algn="ctr">
            <a:noFill/>
            <a:prstDash val="solid"/>
            <a:miter lim="800000"/>
          </a:ln>
        </p:spPr>
        <p:style>
          <a:lnRef idx="1">
            <a:schemeClr val="accent2"/>
          </a:lnRef>
          <a:fillRef idx="2">
            <a:schemeClr val="accent2"/>
          </a:fillRef>
          <a:effectRef idx="1">
            <a:schemeClr val="accent2"/>
          </a:effectRef>
          <a:fontRef idx="minor">
            <a:schemeClr val="dk1"/>
          </a:fontRef>
        </p:style>
        <p:txBody>
          <a:bodyPr anchor="ctr"/>
          <a:lstStyle/>
          <a:p>
            <a:pPr algn="l">
              <a:defRPr lang="ja-JP" altLang="en-US"/>
            </a:pPr>
            <a:r>
              <a:rPr lang="ja-JP" altLang="en-US" sz="2400" b="1" dirty="0">
                <a:solidFill>
                  <a:schemeClr val="bg1"/>
                </a:solidFill>
                <a:latin typeface="HG丸ｺﾞｼｯｸM-PRO" panose="020F0600000000000000" pitchFamily="50" charset="-128"/>
                <a:ea typeface="HG丸ｺﾞｼｯｸM-PRO" panose="020F0600000000000000" pitchFamily="50" charset="-128"/>
              </a:rPr>
              <a:t>１０　交付申請の取下げについて</a:t>
            </a:r>
            <a:endParaRPr lang="ja-JP" altLang="en-US"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1242" name="テキスト 135"/>
          <p:cNvSpPr txBox="1"/>
          <p:nvPr/>
        </p:nvSpPr>
        <p:spPr>
          <a:xfrm>
            <a:off x="582447" y="2753336"/>
            <a:ext cx="10750782" cy="3139321"/>
          </a:xfrm>
          <a:prstGeom prst="rect">
            <a:avLst/>
          </a:prstGeom>
        </p:spPr>
        <p:txBody>
          <a:bodyPr wrap="square">
            <a:spAutoFit/>
          </a:bodyPr>
          <a:lstStyle/>
          <a:p>
            <a:r>
              <a:rPr lang="ja-JP" altLang="en-US" b="1" dirty="0">
                <a:latin typeface="HG丸ｺﾞｼｯｸM-PRO" panose="020F0600000000000000" pitchFamily="50" charset="-128"/>
                <a:ea typeface="HG丸ｺﾞｼｯｸM-PRO" panose="020F0600000000000000" pitchFamily="50" charset="-128"/>
              </a:rPr>
              <a:t>①　軽微な変更</a:t>
            </a:r>
            <a:endParaRPr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当初交付決定額に変更が生じない事業内容の変更で、かつ当初の事業目的及び内容等の</a:t>
            </a:r>
            <a:r>
              <a:rPr lang="ja-JP" altLang="en-US" dirty="0" err="1">
                <a:latin typeface="HG丸ｺﾞｼｯｸM-PRO" panose="020F0600000000000000" pitchFamily="50" charset="-128"/>
                <a:ea typeface="HG丸ｺﾞｼｯｸM-PRO" panose="020F0600000000000000" pitchFamily="50" charset="-128"/>
              </a:rPr>
              <a:t>う</a:t>
            </a:r>
            <a:endParaRPr lang="ja-JP" altLang="en-US"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ち、事業の基本的部分に係わらない変更の場合は、変更申請を行う必要はありません。</a:t>
            </a:r>
          </a:p>
          <a:p>
            <a:endParaRPr lang="ja-JP" altLang="en-US" dirty="0">
              <a:latin typeface="HG丸ｺﾞｼｯｸM-PRO" panose="020F0600000000000000" pitchFamily="50" charset="-128"/>
              <a:ea typeface="HG丸ｺﾞｼｯｸM-PRO" panose="020F0600000000000000" pitchFamily="50" charset="-128"/>
            </a:endParaRPr>
          </a:p>
          <a:p>
            <a:r>
              <a:rPr lang="ja-JP" altLang="en-US" b="1" dirty="0">
                <a:latin typeface="HG丸ｺﾞｼｯｸM-PRO" panose="020F0600000000000000" pitchFamily="50" charset="-128"/>
                <a:ea typeface="HG丸ｺﾞｼｯｸM-PRO" panose="020F0600000000000000" pitchFamily="50" charset="-128"/>
              </a:rPr>
              <a:t>②　変更申請が必要な場合</a:t>
            </a:r>
            <a:r>
              <a:rPr lang="ja-JP" altLang="en-US" dirty="0">
                <a:latin typeface="HG丸ｺﾞｼｯｸM-PRO" panose="020F0600000000000000" pitchFamily="50" charset="-128"/>
                <a:ea typeface="HG丸ｺﾞｼｯｸM-PRO" panose="020F0600000000000000" pitchFamily="50" charset="-128"/>
              </a:rPr>
              <a:t>　</a:t>
            </a:r>
            <a:endParaRPr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b="1" dirty="0">
                <a:solidFill>
                  <a:srgbClr val="FF0000"/>
                </a:solidFill>
                <a:latin typeface="HG丸ｺﾞｼｯｸM-PRO" panose="020F0600000000000000" pitchFamily="50" charset="-128"/>
                <a:ea typeface="HG丸ｺﾞｼｯｸM-PRO" panose="020F0600000000000000" pitchFamily="50" charset="-128"/>
              </a:rPr>
              <a:t>当初交付決定額に変更が生じる場合</a:t>
            </a:r>
            <a:r>
              <a:rPr lang="ja-JP" altLang="en-US" dirty="0">
                <a:latin typeface="HG丸ｺﾞｼｯｸM-PRO" panose="020F0600000000000000" pitchFamily="50" charset="-128"/>
                <a:ea typeface="HG丸ｺﾞｼｯｸM-PRO" panose="020F0600000000000000" pitchFamily="50" charset="-128"/>
              </a:rPr>
              <a:t>は、市長に事業変更承認申請書</a:t>
            </a:r>
            <a:r>
              <a:rPr lang="ja-JP" altLang="en-US" dirty="0" smtClean="0">
                <a:latin typeface="HG丸ｺﾞｼｯｸM-PRO" panose="020F0600000000000000" pitchFamily="50" charset="-128"/>
                <a:ea typeface="HG丸ｺﾞｼｯｸM-PRO" panose="020F0600000000000000" pitchFamily="50" charset="-128"/>
              </a:rPr>
              <a:t>（</a:t>
            </a:r>
            <a:r>
              <a:rPr lang="en-US" altLang="ja-JP" dirty="0" smtClean="0">
                <a:latin typeface="HG丸ｺﾞｼｯｸM-PRO" panose="020F0600000000000000" pitchFamily="50" charset="-128"/>
                <a:ea typeface="HG丸ｺﾞｼｯｸM-PRO" panose="020F0600000000000000" pitchFamily="50" charset="-128"/>
              </a:rPr>
              <a:t>P</a:t>
            </a:r>
            <a:r>
              <a:rPr lang="ja-JP" altLang="en-US" dirty="0" smtClean="0">
                <a:latin typeface="HG丸ｺﾞｼｯｸM-PRO" panose="020F0600000000000000" pitchFamily="50" charset="-128"/>
                <a:ea typeface="HG丸ｺﾞｼｯｸM-PRO" panose="020F0600000000000000" pitchFamily="50" charset="-128"/>
              </a:rPr>
              <a:t>２８参照）</a:t>
            </a:r>
            <a:r>
              <a:rPr lang="ja-JP" altLang="en-US" dirty="0">
                <a:latin typeface="HG丸ｺﾞｼｯｸM-PRO" panose="020F0600000000000000" pitchFamily="50" charset="-128"/>
                <a:ea typeface="HG丸ｺﾞｼｯｸM-PRO" panose="020F0600000000000000" pitchFamily="50" charset="-128"/>
              </a:rPr>
              <a:t>の提出を</a:t>
            </a:r>
            <a:r>
              <a:rPr lang="ja-JP" altLang="en-US" dirty="0" smtClean="0">
                <a:latin typeface="HG丸ｺﾞｼｯｸM-PRO" panose="020F0600000000000000" pitchFamily="50" charset="-128"/>
                <a:ea typeface="HG丸ｺﾞｼｯｸM-PRO" panose="020F0600000000000000" pitchFamily="50" charset="-128"/>
              </a:rPr>
              <a:t>お願　　</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　　　いし</a:t>
            </a:r>
            <a:r>
              <a:rPr lang="ja-JP" altLang="en-US" dirty="0">
                <a:latin typeface="HG丸ｺﾞｼｯｸM-PRO" panose="020F0600000000000000" pitchFamily="50" charset="-128"/>
                <a:ea typeface="HG丸ｺﾞｼｯｸM-PRO" panose="020F0600000000000000" pitchFamily="50" charset="-128"/>
              </a:rPr>
              <a:t>ます。</a:t>
            </a:r>
          </a:p>
          <a:p>
            <a:endParaRPr lang="ja-JP" altLang="en-US" dirty="0">
              <a:latin typeface="HG丸ｺﾞｼｯｸM-PRO" panose="020F0600000000000000" pitchFamily="50" charset="-128"/>
              <a:ea typeface="HG丸ｺﾞｼｯｸM-PRO" panose="020F0600000000000000" pitchFamily="50" charset="-128"/>
            </a:endParaRPr>
          </a:p>
          <a:p>
            <a:r>
              <a:rPr lang="ja-JP" altLang="en-US" b="1" dirty="0">
                <a:solidFill>
                  <a:schemeClr val="tx1"/>
                </a:solidFill>
                <a:latin typeface="HG丸ｺﾞｼｯｸM-PRO" panose="020F0600000000000000" pitchFamily="50" charset="-128"/>
                <a:ea typeface="HG丸ｺﾞｼｯｸM-PRO" panose="020F0600000000000000" pitchFamily="50" charset="-128"/>
              </a:rPr>
              <a:t>③　事業を中止・廃止した場合</a:t>
            </a:r>
            <a:endParaRPr b="1"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事業を中止又は廃止した場合は、市長に中止（廃止）承認申請書</a:t>
            </a:r>
            <a:r>
              <a:rPr lang="ja-JP" altLang="en-US" dirty="0" smtClean="0">
                <a:latin typeface="HG丸ｺﾞｼｯｸM-PRO" panose="020F0600000000000000" pitchFamily="50" charset="-128"/>
                <a:ea typeface="HG丸ｺﾞｼｯｸM-PRO" panose="020F0600000000000000" pitchFamily="50" charset="-128"/>
              </a:rPr>
              <a:t>（</a:t>
            </a:r>
            <a:r>
              <a:rPr lang="en-US" altLang="ja-JP" dirty="0" smtClean="0">
                <a:latin typeface="HG丸ｺﾞｼｯｸM-PRO" panose="020F0600000000000000" pitchFamily="50" charset="-128"/>
                <a:ea typeface="HG丸ｺﾞｼｯｸM-PRO" panose="020F0600000000000000" pitchFamily="50" charset="-128"/>
              </a:rPr>
              <a:t>P</a:t>
            </a:r>
            <a:r>
              <a:rPr lang="ja-JP" altLang="en-US" dirty="0" smtClean="0">
                <a:latin typeface="HG丸ｺﾞｼｯｸM-PRO" panose="020F0600000000000000" pitchFamily="50" charset="-128"/>
                <a:ea typeface="HG丸ｺﾞｼｯｸM-PRO" panose="020F0600000000000000" pitchFamily="50" charset="-128"/>
              </a:rPr>
              <a:t>２９参照）</a:t>
            </a:r>
            <a:r>
              <a:rPr lang="ja-JP" altLang="en-US" dirty="0">
                <a:latin typeface="HG丸ｺﾞｼｯｸM-PRO" panose="020F0600000000000000" pitchFamily="50" charset="-128"/>
                <a:ea typeface="HG丸ｺﾞｼｯｸM-PRO" panose="020F0600000000000000" pitchFamily="50" charset="-128"/>
              </a:rPr>
              <a:t>を</a:t>
            </a:r>
          </a:p>
          <a:p>
            <a:r>
              <a:rPr lang="ja-JP" altLang="en-US" dirty="0">
                <a:latin typeface="HG丸ｺﾞｼｯｸM-PRO" panose="020F0600000000000000" pitchFamily="50" charset="-128"/>
                <a:ea typeface="HG丸ｺﾞｼｯｸM-PRO" panose="020F0600000000000000" pitchFamily="50" charset="-128"/>
              </a:rPr>
              <a:t>　　　提出してください</a:t>
            </a:r>
            <a:r>
              <a:rPr lang="ja-JP" altLang="en-US" dirty="0" smtClean="0">
                <a:latin typeface="HG丸ｺﾞｼｯｸM-PRO" panose="020F0600000000000000" pitchFamily="50" charset="-128"/>
                <a:ea typeface="HG丸ｺﾞｼｯｸM-PRO" panose="020F0600000000000000" pitchFamily="50" charset="-128"/>
              </a:rPr>
              <a:t>。</a:t>
            </a:r>
            <a:endParaRPr lang="ja-JP" altLang="en-US" dirty="0">
              <a:latin typeface="HG丸ｺﾞｼｯｸM-PRO" panose="020F0600000000000000" pitchFamily="50" charset="-128"/>
              <a:ea typeface="HG丸ｺﾞｼｯｸM-PRO" panose="020F0600000000000000" pitchFamily="50" charset="-128"/>
            </a:endParaRPr>
          </a:p>
        </p:txBody>
      </p:sp>
      <p:grpSp>
        <p:nvGrpSpPr>
          <p:cNvPr id="4" name="グループ化 3">
            <a:extLst>
              <a:ext uri="{FF2B5EF4-FFF2-40B4-BE49-F238E27FC236}">
                <a16:creationId xmlns:a16="http://schemas.microsoft.com/office/drawing/2014/main" id="{EAD326C2-70B9-4BE7-BF7A-B77492C1EF03}"/>
              </a:ext>
            </a:extLst>
          </p:cNvPr>
          <p:cNvGrpSpPr/>
          <p:nvPr/>
        </p:nvGrpSpPr>
        <p:grpSpPr>
          <a:xfrm>
            <a:off x="437664" y="11974571"/>
            <a:ext cx="11165280" cy="4104095"/>
            <a:chOff x="582447" y="11909174"/>
            <a:chExt cx="11165280" cy="4104095"/>
          </a:xfrm>
        </p:grpSpPr>
        <p:sp>
          <p:nvSpPr>
            <p:cNvPr id="1231" name="四角形 171"/>
            <p:cNvSpPr/>
            <p:nvPr/>
          </p:nvSpPr>
          <p:spPr>
            <a:xfrm>
              <a:off x="582447" y="11909174"/>
              <a:ext cx="11165280" cy="4104095"/>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sp>
          <p:nvSpPr>
            <p:cNvPr id="1243" name="テキスト 143"/>
            <p:cNvSpPr txBox="1"/>
            <p:nvPr/>
          </p:nvSpPr>
          <p:spPr>
            <a:xfrm>
              <a:off x="689288" y="12040553"/>
              <a:ext cx="5753288" cy="953214"/>
            </a:xfrm>
            <a:prstGeom prst="rect">
              <a:avLst/>
            </a:prstGeom>
            <a:solidFill>
              <a:srgbClr val="FFFF00"/>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a:spAutoFit/>
            </a:bodyPr>
            <a:lstStyle/>
            <a:p>
              <a:pPr algn="l"/>
              <a:r>
                <a:rPr lang="ja-JP" altLang="en-US" sz="2400" dirty="0">
                  <a:latin typeface="HG丸ｺﾞｼｯｸM-PRO" panose="020F0600000000000000" pitchFamily="50" charset="-128"/>
                  <a:ea typeface="HG丸ｺﾞｼｯｸM-PRO" panose="020F0600000000000000" pitchFamily="50" charset="-128"/>
                </a:rPr>
                <a:t>～書類の添付順序～</a:t>
              </a:r>
              <a:endParaRPr sz="2400" dirty="0">
                <a:latin typeface="HG丸ｺﾞｼｯｸM-PRO" panose="020F0600000000000000" pitchFamily="50" charset="-128"/>
                <a:ea typeface="HG丸ｺﾞｼｯｸM-PRO" panose="020F0600000000000000" pitchFamily="50" charset="-128"/>
              </a:endParaRPr>
            </a:p>
            <a:p>
              <a:pPr algn="l"/>
              <a:r>
                <a:rPr lang="ja-JP" altLang="en-US" sz="2400" dirty="0">
                  <a:latin typeface="HG丸ｺﾞｼｯｸM-PRO" panose="020F0600000000000000" pitchFamily="50" charset="-128"/>
                  <a:ea typeface="HG丸ｺﾞｼｯｸM-PRO" panose="020F0600000000000000" pitchFamily="50" charset="-128"/>
                </a:rPr>
                <a:t>提出の際は次の順に並べてお願いします</a:t>
              </a:r>
              <a:r>
                <a:rPr lang="ja-JP" altLang="en-US" sz="3200" dirty="0">
                  <a:latin typeface="HG丸ｺﾞｼｯｸM-PRO" panose="020F0600000000000000" pitchFamily="50" charset="-128"/>
                  <a:ea typeface="HG丸ｺﾞｼｯｸM-PRO" panose="020F0600000000000000" pitchFamily="50" charset="-128"/>
                </a:rPr>
                <a:t>。</a:t>
              </a:r>
            </a:p>
          </p:txBody>
        </p:sp>
      </p:grpSp>
      <p:sp>
        <p:nvSpPr>
          <p:cNvPr id="1244" name="テキスト 212"/>
          <p:cNvSpPr txBox="1"/>
          <p:nvPr/>
        </p:nvSpPr>
        <p:spPr>
          <a:xfrm>
            <a:off x="656078" y="1241114"/>
            <a:ext cx="11121453" cy="706993"/>
          </a:xfrm>
          <a:prstGeom prst="rect">
            <a:avLst/>
          </a:prstGeom>
        </p:spPr>
        <p:txBody>
          <a:bodyPr wrap="square">
            <a:spAutoFit/>
          </a:bodyPr>
          <a:lstStyle/>
          <a:p>
            <a:r>
              <a:rPr lang="ja-JP" altLang="en-US" sz="2000" dirty="0">
                <a:latin typeface="HG丸ｺﾞｼｯｸM-PRO" panose="020F0600000000000000" pitchFamily="50" charset="-128"/>
                <a:ea typeface="HG丸ｺﾞｼｯｸM-PRO" panose="020F0600000000000000" pitchFamily="50" charset="-128"/>
              </a:rPr>
              <a:t>補助金の交付の申請を取り下げようとするときは、交付決定の通知を受けた日から起算して１０日以内に、交付申請取下承認申請書</a:t>
            </a:r>
            <a:r>
              <a:rPr lang="ja-JP" altLang="en-US" sz="2000" dirty="0" smtClean="0">
                <a:latin typeface="HG丸ｺﾞｼｯｸM-PRO" panose="020F0600000000000000" pitchFamily="50" charset="-128"/>
                <a:ea typeface="HG丸ｺﾞｼｯｸM-PRO" panose="020F0600000000000000" pitchFamily="50" charset="-128"/>
              </a:rPr>
              <a:t>（</a:t>
            </a:r>
            <a:r>
              <a:rPr lang="en-US" altLang="ja-JP" sz="2000" dirty="0" smtClean="0">
                <a:latin typeface="HG丸ｺﾞｼｯｸM-PRO" panose="020F0600000000000000" pitchFamily="50" charset="-128"/>
                <a:ea typeface="HG丸ｺﾞｼｯｸM-PRO" panose="020F0600000000000000" pitchFamily="50" charset="-128"/>
              </a:rPr>
              <a:t>P</a:t>
            </a:r>
            <a:r>
              <a:rPr lang="ja-JP" altLang="en-US" sz="2000" dirty="0" smtClean="0">
                <a:latin typeface="HG丸ｺﾞｼｯｸM-PRO" panose="020F0600000000000000" pitchFamily="50" charset="-128"/>
                <a:ea typeface="HG丸ｺﾞｼｯｸM-PRO" panose="020F0600000000000000" pitchFamily="50" charset="-128"/>
              </a:rPr>
              <a:t>２６参照）</a:t>
            </a:r>
            <a:r>
              <a:rPr lang="ja-JP" altLang="en-US" sz="2000" dirty="0">
                <a:latin typeface="HG丸ｺﾞｼｯｸM-PRO" panose="020F0600000000000000" pitchFamily="50" charset="-128"/>
                <a:ea typeface="HG丸ｺﾞｼｯｸM-PRO" panose="020F0600000000000000" pitchFamily="50" charset="-128"/>
              </a:rPr>
              <a:t>を市長に提出してください。</a:t>
            </a:r>
          </a:p>
        </p:txBody>
      </p:sp>
      <p:sp>
        <p:nvSpPr>
          <p:cNvPr id="1245" name="四角形 213"/>
          <p:cNvSpPr/>
          <p:nvPr/>
        </p:nvSpPr>
        <p:spPr>
          <a:xfrm>
            <a:off x="437665" y="1948107"/>
            <a:ext cx="5739888" cy="714375"/>
          </a:xfrm>
          <a:prstGeom prst="flowChartPunchedTape">
            <a:avLst/>
          </a:prstGeom>
          <a:solidFill>
            <a:srgbClr val="00B0F0"/>
          </a:solidFill>
          <a:ln w="6350" cap="flat" cmpd="sng" algn="ctr">
            <a:noFill/>
            <a:prstDash val="solid"/>
            <a:miter lim="800000"/>
          </a:ln>
        </p:spPr>
        <p:style>
          <a:lnRef idx="1">
            <a:schemeClr val="accent2"/>
          </a:lnRef>
          <a:fillRef idx="2">
            <a:schemeClr val="accent2"/>
          </a:fillRef>
          <a:effectRef idx="1">
            <a:schemeClr val="accent2"/>
          </a:effectRef>
          <a:fontRef idx="minor">
            <a:schemeClr val="dk1"/>
          </a:fontRef>
        </p:style>
        <p:txBody>
          <a:bodyPr anchor="ctr"/>
          <a:lstStyle/>
          <a:p>
            <a:pPr algn="l">
              <a:defRPr lang="ja-JP" altLang="en-US"/>
            </a:pPr>
            <a:r>
              <a:rPr lang="ja-JP" altLang="en-US" sz="2400" b="1" dirty="0">
                <a:solidFill>
                  <a:schemeClr val="bg1"/>
                </a:solidFill>
                <a:latin typeface="HG丸ｺﾞｼｯｸM-PRO" panose="020F0600000000000000" pitchFamily="50" charset="-128"/>
                <a:ea typeface="HG丸ｺﾞｼｯｸM-PRO" panose="020F0600000000000000" pitchFamily="50" charset="-128"/>
              </a:rPr>
              <a:t>１１　事業内容の変更について</a:t>
            </a:r>
            <a:endParaRPr lang="ja-JP" altLang="en-US"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1246" name="四角形 214"/>
          <p:cNvSpPr/>
          <p:nvPr/>
        </p:nvSpPr>
        <p:spPr>
          <a:xfrm>
            <a:off x="437665" y="5905150"/>
            <a:ext cx="5739888" cy="714375"/>
          </a:xfrm>
          <a:prstGeom prst="flowChartPunchedTape">
            <a:avLst/>
          </a:prstGeom>
          <a:solidFill>
            <a:srgbClr val="00B0F0"/>
          </a:solidFill>
          <a:ln w="6350" cap="flat" cmpd="sng" algn="ctr">
            <a:noFill/>
            <a:prstDash val="solid"/>
            <a:miter lim="800000"/>
          </a:ln>
        </p:spPr>
        <p:style>
          <a:lnRef idx="1">
            <a:schemeClr val="accent2"/>
          </a:lnRef>
          <a:fillRef idx="2">
            <a:schemeClr val="accent2"/>
          </a:fillRef>
          <a:effectRef idx="1">
            <a:schemeClr val="accent2"/>
          </a:effectRef>
          <a:fontRef idx="minor">
            <a:schemeClr val="dk1"/>
          </a:fontRef>
        </p:style>
        <p:txBody>
          <a:bodyPr anchor="ctr"/>
          <a:lstStyle/>
          <a:p>
            <a:pPr algn="l">
              <a:defRPr lang="ja-JP" altLang="en-US"/>
            </a:pPr>
            <a:r>
              <a:rPr lang="ja-JP" altLang="en-US" sz="2400" b="1" dirty="0">
                <a:solidFill>
                  <a:schemeClr val="bg1"/>
                </a:solidFill>
                <a:latin typeface="HG丸ｺﾞｼｯｸM-PRO" panose="020F0600000000000000" pitchFamily="50" charset="-128"/>
                <a:ea typeface="HG丸ｺﾞｼｯｸM-PRO" panose="020F0600000000000000" pitchFamily="50" charset="-128"/>
              </a:rPr>
              <a:t>１２　事業が終了した場合について</a:t>
            </a:r>
            <a:endParaRPr lang="ja-JP" altLang="en-US"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1247" name="テキスト 215"/>
          <p:cNvSpPr txBox="1"/>
          <p:nvPr/>
        </p:nvSpPr>
        <p:spPr>
          <a:xfrm>
            <a:off x="656078" y="6712776"/>
            <a:ext cx="10757530" cy="1200329"/>
          </a:xfrm>
          <a:prstGeom prst="rect">
            <a:avLst/>
          </a:prstGeom>
        </p:spPr>
        <p:txBody>
          <a:bodyPr wrap="square">
            <a:spAutoFit/>
          </a:bodyPr>
          <a:lstStyle/>
          <a:p>
            <a:r>
              <a:rPr lang="ja-JP" altLang="en-US" dirty="0">
                <a:latin typeface="HG丸ｺﾞｼｯｸM-PRO" panose="020F0600000000000000" pitchFamily="50" charset="-128"/>
                <a:ea typeface="HG丸ｺﾞｼｯｸM-PRO" panose="020F0600000000000000" pitchFamily="50" charset="-128"/>
              </a:rPr>
              <a:t>①　 補助事業の完了後、３０日以内、もしくは翌年度の４月２０日のいずれか早い日までに実績報告</a:t>
            </a:r>
            <a:endParaRPr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書を提出してください。</a:t>
            </a:r>
          </a:p>
          <a:p>
            <a:r>
              <a:rPr lang="ja-JP" altLang="en-US" dirty="0">
                <a:latin typeface="HG丸ｺﾞｼｯｸM-PRO" panose="020F0600000000000000" pitchFamily="50" charset="-128"/>
                <a:ea typeface="HG丸ｺﾞｼｯｸM-PRO" panose="020F0600000000000000" pitchFamily="50" charset="-128"/>
              </a:rPr>
              <a:t>②　 提出にあたっては、補助事業の内容や経費の実績を記載の上、その実績等が確認できる書類　　</a:t>
            </a:r>
            <a:endParaRPr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（契約書や領収書等の写し）を添付書類として提出してください。</a:t>
            </a:r>
          </a:p>
        </p:txBody>
      </p:sp>
      <p:graphicFrame>
        <p:nvGraphicFramePr>
          <p:cNvPr id="1248" name="四角形 216"/>
          <p:cNvGraphicFramePr>
            <a:graphicFrameLocks noGrp="1"/>
          </p:cNvGraphicFramePr>
          <p:nvPr>
            <p:extLst>
              <p:ext uri="{D42A27DB-BD31-4B8C-83A1-F6EECF244321}">
                <p14:modId xmlns:p14="http://schemas.microsoft.com/office/powerpoint/2010/main" val="1659714105"/>
              </p:ext>
            </p:extLst>
          </p:nvPr>
        </p:nvGraphicFramePr>
        <p:xfrm>
          <a:off x="437664" y="7904693"/>
          <a:ext cx="11165280" cy="3688080"/>
        </p:xfrm>
        <a:graphic>
          <a:graphicData uri="http://schemas.openxmlformats.org/drawingml/2006/table">
            <a:tbl>
              <a:tblPr firstRow="1" bandRow="1">
                <a:tableStyleId>{5C22544A-7EE6-4342-B048-85BDC9FD1C3A}</a:tableStyleId>
              </a:tblPr>
              <a:tblGrid>
                <a:gridCol w="650225">
                  <a:extLst>
                    <a:ext uri="{9D8B030D-6E8A-4147-A177-3AD203B41FA5}">
                      <a16:colId xmlns:a16="http://schemas.microsoft.com/office/drawing/2014/main" val="20000"/>
                    </a:ext>
                  </a:extLst>
                </a:gridCol>
                <a:gridCol w="5122411">
                  <a:extLst>
                    <a:ext uri="{9D8B030D-6E8A-4147-A177-3AD203B41FA5}">
                      <a16:colId xmlns:a16="http://schemas.microsoft.com/office/drawing/2014/main" val="20001"/>
                    </a:ext>
                  </a:extLst>
                </a:gridCol>
                <a:gridCol w="2628900">
                  <a:extLst>
                    <a:ext uri="{9D8B030D-6E8A-4147-A177-3AD203B41FA5}">
                      <a16:colId xmlns:a16="http://schemas.microsoft.com/office/drawing/2014/main" val="20002"/>
                    </a:ext>
                  </a:extLst>
                </a:gridCol>
                <a:gridCol w="2763744">
                  <a:extLst>
                    <a:ext uri="{9D8B030D-6E8A-4147-A177-3AD203B41FA5}">
                      <a16:colId xmlns:a16="http://schemas.microsoft.com/office/drawing/2014/main" val="20003"/>
                    </a:ext>
                  </a:extLst>
                </a:gridCol>
              </a:tblGrid>
              <a:tr h="365598">
                <a:tc>
                  <a:txBody>
                    <a:bodyPr/>
                    <a:lstStyle/>
                    <a:p>
                      <a:pPr algn="ctr"/>
                      <a:r>
                        <a:rPr kumimoji="1" lang="en-US" altLang="ja-JP" sz="2000" dirty="0">
                          <a:latin typeface="HG丸ｺﾞｼｯｸM-PRO" panose="020F0600000000000000" pitchFamily="50" charset="-128"/>
                          <a:ea typeface="HG丸ｺﾞｼｯｸM-PRO" panose="020F0600000000000000" pitchFamily="50" charset="-128"/>
                        </a:rPr>
                        <a:t>No.</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2000" dirty="0">
                          <a:solidFill>
                            <a:schemeClr val="bg1"/>
                          </a:solidFill>
                          <a:latin typeface="HG丸ｺﾞｼｯｸM-PRO" panose="020F0600000000000000" pitchFamily="50" charset="-128"/>
                          <a:ea typeface="HG丸ｺﾞｼｯｸM-PRO" panose="020F0600000000000000" pitchFamily="50" charset="-128"/>
                        </a:rPr>
                        <a:t>報告書類</a:t>
                      </a:r>
                      <a:endParaRPr kumimoji="1" lang="ja-JP" altLang="en-US" dirty="0">
                        <a:solidFill>
                          <a:schemeClr val="bg1"/>
                        </a:solidFill>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2000" dirty="0">
                          <a:solidFill>
                            <a:schemeClr val="bg1"/>
                          </a:solidFill>
                          <a:latin typeface="HG丸ｺﾞｼｯｸM-PRO" panose="020F0600000000000000" pitchFamily="50" charset="-128"/>
                          <a:ea typeface="HG丸ｺﾞｼｯｸM-PRO" panose="020F0600000000000000" pitchFamily="50" charset="-128"/>
                        </a:rPr>
                        <a:t>様式</a:t>
                      </a:r>
                      <a:endParaRPr kumimoji="1" lang="ja-JP" altLang="en-US" dirty="0">
                        <a:solidFill>
                          <a:schemeClr val="bg1"/>
                        </a:solidFill>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2000" dirty="0">
                          <a:solidFill>
                            <a:schemeClr val="bg1"/>
                          </a:solidFill>
                          <a:latin typeface="HG丸ｺﾞｼｯｸM-PRO" panose="020F0600000000000000" pitchFamily="50" charset="-128"/>
                          <a:ea typeface="HG丸ｺﾞｼｯｸM-PRO" panose="020F0600000000000000" pitchFamily="50" charset="-128"/>
                        </a:rPr>
                        <a:t>提出要件</a:t>
                      </a:r>
                      <a:endParaRPr kumimoji="1" lang="ja-JP" altLang="en-US" dirty="0">
                        <a:solidFill>
                          <a:schemeClr val="bg1"/>
                        </a:solidFill>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0000"/>
                  </a:ext>
                </a:extLst>
              </a:tr>
              <a:tr h="365598">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１</a:t>
                      </a:r>
                    </a:p>
                  </a:txBody>
                  <a:tcPr/>
                </a:tc>
                <a:tc>
                  <a:txBody>
                    <a:bodyPr/>
                    <a:lstStyle/>
                    <a:p>
                      <a:r>
                        <a:rPr kumimoji="1" lang="ja-JP" altLang="en-US" sz="2000" dirty="0">
                          <a:latin typeface="HG丸ｺﾞｼｯｸM-PRO" panose="020F0600000000000000" pitchFamily="50" charset="-128"/>
                          <a:ea typeface="HG丸ｺﾞｼｯｸM-PRO" panose="020F0600000000000000" pitchFamily="50" charset="-128"/>
                        </a:rPr>
                        <a:t>実績</a:t>
                      </a:r>
                      <a:r>
                        <a:rPr kumimoji="1" lang="ja-JP" altLang="en-US" sz="2000" dirty="0" smtClean="0">
                          <a:latin typeface="HG丸ｺﾞｼｯｸM-PRO" panose="020F0600000000000000" pitchFamily="50" charset="-128"/>
                          <a:ea typeface="HG丸ｺﾞｼｯｸM-PRO" panose="020F0600000000000000" pitchFamily="50" charset="-128"/>
                        </a:rPr>
                        <a:t>報告書（</a:t>
                      </a:r>
                      <a:r>
                        <a:rPr kumimoji="1" lang="en-US" altLang="ja-JP" sz="2000" dirty="0" smtClean="0">
                          <a:latin typeface="HG丸ｺﾞｼｯｸM-PRO" panose="020F0600000000000000" pitchFamily="50" charset="-128"/>
                          <a:ea typeface="HG丸ｺﾞｼｯｸM-PRO" panose="020F0600000000000000" pitchFamily="50" charset="-128"/>
                        </a:rPr>
                        <a:t>P</a:t>
                      </a:r>
                      <a:r>
                        <a:rPr kumimoji="1" lang="ja-JP" altLang="en-US" sz="2000" dirty="0" smtClean="0">
                          <a:latin typeface="HG丸ｺﾞｼｯｸM-PRO" panose="020F0600000000000000" pitchFamily="50" charset="-128"/>
                          <a:ea typeface="HG丸ｺﾞｼｯｸM-PRO" panose="020F0600000000000000" pitchFamily="50" charset="-128"/>
                        </a:rPr>
                        <a:t>３２参照）</a:t>
                      </a:r>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規則様式第３号</a:t>
                      </a:r>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必須</a:t>
                      </a:r>
                      <a:endParaRPr kumimoji="1" lang="ja-JP" altLang="en-US"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0001"/>
                  </a:ext>
                </a:extLst>
              </a:tr>
              <a:tr h="365598">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２</a:t>
                      </a:r>
                    </a:p>
                  </a:txBody>
                  <a:tcPr/>
                </a:tc>
                <a:tc>
                  <a:txBody>
                    <a:bodyPr/>
                    <a:lstStyle/>
                    <a:p>
                      <a:r>
                        <a:rPr kumimoji="1" lang="ja-JP" altLang="en-US" sz="2000" dirty="0">
                          <a:latin typeface="HG丸ｺﾞｼｯｸM-PRO" panose="020F0600000000000000" pitchFamily="50" charset="-128"/>
                          <a:ea typeface="HG丸ｺﾞｼｯｸM-PRO" panose="020F0600000000000000" pitchFamily="50" charset="-128"/>
                        </a:rPr>
                        <a:t>事業</a:t>
                      </a:r>
                      <a:r>
                        <a:rPr kumimoji="1" lang="ja-JP" altLang="en-US" sz="2000" dirty="0" smtClean="0">
                          <a:latin typeface="HG丸ｺﾞｼｯｸM-PRO" panose="020F0600000000000000" pitchFamily="50" charset="-128"/>
                          <a:ea typeface="HG丸ｺﾞｼｯｸM-PRO" panose="020F0600000000000000" pitchFamily="50" charset="-128"/>
                        </a:rPr>
                        <a:t>実績書（</a:t>
                      </a:r>
                      <a:r>
                        <a:rPr kumimoji="1" lang="en-US" altLang="ja-JP" sz="2000" dirty="0" smtClean="0">
                          <a:latin typeface="HG丸ｺﾞｼｯｸM-PRO" panose="020F0600000000000000" pitchFamily="50" charset="-128"/>
                          <a:ea typeface="HG丸ｺﾞｼｯｸM-PRO" panose="020F0600000000000000" pitchFamily="50" charset="-128"/>
                        </a:rPr>
                        <a:t>P</a:t>
                      </a:r>
                      <a:r>
                        <a:rPr kumimoji="1" lang="ja-JP" altLang="en-US" sz="2000" dirty="0" smtClean="0">
                          <a:latin typeface="HG丸ｺﾞｼｯｸM-PRO" panose="020F0600000000000000" pitchFamily="50" charset="-128"/>
                          <a:ea typeface="HG丸ｺﾞｼｯｸM-PRO" panose="020F0600000000000000" pitchFamily="50" charset="-128"/>
                        </a:rPr>
                        <a:t>２２参照）</a:t>
                      </a:r>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要綱様式第１号</a:t>
                      </a:r>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必須</a:t>
                      </a:r>
                      <a:endParaRPr kumimoji="1" lang="ja-JP" altLang="en-US"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0002"/>
                  </a:ext>
                </a:extLst>
              </a:tr>
              <a:tr h="365598">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３</a:t>
                      </a:r>
                    </a:p>
                  </a:txBody>
                  <a:tcPr/>
                </a:tc>
                <a:tc>
                  <a:txBody>
                    <a:bodyPr/>
                    <a:lstStyle/>
                    <a:p>
                      <a:r>
                        <a:rPr kumimoji="1" lang="ja-JP" altLang="en-US" sz="2000" dirty="0">
                          <a:latin typeface="HG丸ｺﾞｼｯｸM-PRO" panose="020F0600000000000000" pitchFamily="50" charset="-128"/>
                          <a:ea typeface="HG丸ｺﾞｼｯｸM-PRO" panose="020F0600000000000000" pitchFamily="50" charset="-128"/>
                        </a:rPr>
                        <a:t>収支</a:t>
                      </a:r>
                      <a:r>
                        <a:rPr kumimoji="1" lang="ja-JP" altLang="en-US" sz="2000" dirty="0" smtClean="0">
                          <a:latin typeface="HG丸ｺﾞｼｯｸM-PRO" panose="020F0600000000000000" pitchFamily="50" charset="-128"/>
                          <a:ea typeface="HG丸ｺﾞｼｯｸM-PRO" panose="020F0600000000000000" pitchFamily="50" charset="-128"/>
                        </a:rPr>
                        <a:t>精算書（</a:t>
                      </a:r>
                      <a:r>
                        <a:rPr kumimoji="1" lang="en-US" altLang="ja-JP" sz="2000" dirty="0" smtClean="0">
                          <a:latin typeface="HG丸ｺﾞｼｯｸM-PRO" panose="020F0600000000000000" pitchFamily="50" charset="-128"/>
                          <a:ea typeface="HG丸ｺﾞｼｯｸM-PRO" panose="020F0600000000000000" pitchFamily="50" charset="-128"/>
                        </a:rPr>
                        <a:t>P</a:t>
                      </a:r>
                      <a:r>
                        <a:rPr kumimoji="1" lang="ja-JP" altLang="en-US" sz="2000" dirty="0" smtClean="0">
                          <a:latin typeface="HG丸ｺﾞｼｯｸM-PRO" panose="020F0600000000000000" pitchFamily="50" charset="-128"/>
                          <a:ea typeface="HG丸ｺﾞｼｯｸM-PRO" panose="020F0600000000000000" pitchFamily="50" charset="-128"/>
                        </a:rPr>
                        <a:t>２４参照）</a:t>
                      </a:r>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要綱様式第２号</a:t>
                      </a:r>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必須</a:t>
                      </a:r>
                      <a:endParaRPr kumimoji="1" lang="ja-JP" altLang="en-US"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0003"/>
                  </a:ext>
                </a:extLst>
              </a:tr>
              <a:tr h="381181">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４</a:t>
                      </a:r>
                    </a:p>
                  </a:txBody>
                  <a:tcPr anchor="ctr"/>
                </a:tc>
                <a:tc>
                  <a:txBody>
                    <a:bodyPr/>
                    <a:lstStyle/>
                    <a:p>
                      <a:r>
                        <a:rPr kumimoji="1" lang="ja-JP" altLang="en-US" sz="2000" dirty="0">
                          <a:latin typeface="HG丸ｺﾞｼｯｸM-PRO" panose="020F0600000000000000" pitchFamily="50" charset="-128"/>
                          <a:ea typeface="HG丸ｺﾞｼｯｸM-PRO" panose="020F0600000000000000" pitchFamily="50" charset="-128"/>
                        </a:rPr>
                        <a:t>契約書、領収書等支出を明らかにする書類</a:t>
                      </a:r>
                      <a:endParaRPr kumimoji="1" lang="en-US" altLang="ja-JP" sz="2000" dirty="0">
                        <a:latin typeface="HG丸ｺﾞｼｯｸM-PRO" panose="020F0600000000000000" pitchFamily="50" charset="-128"/>
                        <a:ea typeface="HG丸ｺﾞｼｯｸM-PRO" panose="020F0600000000000000" pitchFamily="50" charset="-128"/>
                      </a:endParaRPr>
                    </a:p>
                    <a:p>
                      <a:r>
                        <a:rPr kumimoji="1" lang="ja-JP" altLang="en-US" sz="2000" dirty="0">
                          <a:latin typeface="HG丸ｺﾞｼｯｸM-PRO" panose="020F0600000000000000" pitchFamily="50" charset="-128"/>
                          <a:ea typeface="HG丸ｺﾞｼｯｸM-PRO" panose="020F0600000000000000" pitchFamily="50" charset="-128"/>
                        </a:rPr>
                        <a:t>（</a:t>
                      </a:r>
                      <a:r>
                        <a:rPr kumimoji="1" lang="en-US" altLang="ja-JP" sz="2000" dirty="0" smtClean="0">
                          <a:latin typeface="HG丸ｺﾞｼｯｸM-PRO" panose="020F0600000000000000" pitchFamily="50" charset="-128"/>
                          <a:ea typeface="HG丸ｺﾞｼｯｸM-PRO" panose="020F0600000000000000" pitchFamily="50" charset="-128"/>
                        </a:rPr>
                        <a:t>P.1</a:t>
                      </a:r>
                      <a:r>
                        <a:rPr kumimoji="1" lang="ja-JP" altLang="en-US" sz="2000" dirty="0" smtClean="0">
                          <a:latin typeface="HG丸ｺﾞｼｯｸM-PRO" panose="020F0600000000000000" pitchFamily="50" charset="-128"/>
                          <a:ea typeface="HG丸ｺﾞｼｯｸM-PRO" panose="020F0600000000000000" pitchFamily="50" charset="-128"/>
                        </a:rPr>
                        <a:t>２　その他（補助</a:t>
                      </a:r>
                      <a:r>
                        <a:rPr kumimoji="1" lang="ja-JP" altLang="en-US" sz="2000" dirty="0">
                          <a:latin typeface="HG丸ｺﾞｼｯｸM-PRO" panose="020F0600000000000000" pitchFamily="50" charset="-128"/>
                          <a:ea typeface="HG丸ｺﾞｼｯｸM-PRO" panose="020F0600000000000000" pitchFamily="50" charset="-128"/>
                        </a:rPr>
                        <a:t>対象経費に係る</a:t>
                      </a:r>
                      <a:r>
                        <a:rPr kumimoji="1" lang="ja-JP" altLang="en-US" sz="2000" dirty="0" smtClean="0">
                          <a:latin typeface="HG丸ｺﾞｼｯｸM-PRO" panose="020F0600000000000000" pitchFamily="50" charset="-128"/>
                          <a:ea typeface="HG丸ｺﾞｼｯｸM-PRO" panose="020F0600000000000000" pitchFamily="50" charset="-128"/>
                        </a:rPr>
                        <a:t>申請確認表）を</a:t>
                      </a:r>
                      <a:r>
                        <a:rPr kumimoji="1" lang="ja-JP" altLang="en-US" sz="2000" dirty="0">
                          <a:latin typeface="HG丸ｺﾞｼｯｸM-PRO" panose="020F0600000000000000" pitchFamily="50" charset="-128"/>
                          <a:ea typeface="HG丸ｺﾞｼｯｸM-PRO" panose="020F0600000000000000" pitchFamily="50" charset="-128"/>
                        </a:rPr>
                        <a:t>ご覧ください。）</a:t>
                      </a:r>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a:t>
                      </a:r>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必須</a:t>
                      </a:r>
                      <a:endParaRPr kumimoji="1" lang="ja-JP" altLang="en-US"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0004"/>
                  </a:ext>
                </a:extLst>
              </a:tr>
              <a:tr h="365598">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５</a:t>
                      </a:r>
                    </a:p>
                  </a:txBody>
                  <a:tcPr anchor="ctr"/>
                </a:tc>
                <a:tc>
                  <a:txBody>
                    <a:bodyPr/>
                    <a:lstStyle/>
                    <a:p>
                      <a:r>
                        <a:rPr kumimoji="1" lang="ja-JP" altLang="en-US" sz="2000" dirty="0">
                          <a:latin typeface="HG丸ｺﾞｼｯｸM-PRO" panose="020F0600000000000000" pitchFamily="50" charset="-128"/>
                          <a:ea typeface="HG丸ｺﾞｼｯｸM-PRO" panose="020F0600000000000000" pitchFamily="50" charset="-128"/>
                        </a:rPr>
                        <a:t>事業を実施したことが分かる写真</a:t>
                      </a:r>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任意（Ａ４サイズ）</a:t>
                      </a:r>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必須</a:t>
                      </a:r>
                      <a:endParaRPr kumimoji="1" lang="ja-JP" altLang="en-US"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0005"/>
                  </a:ext>
                </a:extLst>
              </a:tr>
              <a:tr h="646827">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６</a:t>
                      </a:r>
                    </a:p>
                  </a:txBody>
                  <a:tcPr anchor="ctr"/>
                </a:tc>
                <a:tc>
                  <a:txBody>
                    <a:bodyPr/>
                    <a:lstStyle/>
                    <a:p>
                      <a:r>
                        <a:rPr kumimoji="1" lang="ja-JP" altLang="en-US" sz="2000" dirty="0">
                          <a:latin typeface="HG丸ｺﾞｼｯｸM-PRO" panose="020F0600000000000000" pitchFamily="50" charset="-128"/>
                          <a:ea typeface="HG丸ｺﾞｼｯｸM-PRO" panose="020F0600000000000000" pitchFamily="50" charset="-128"/>
                        </a:rPr>
                        <a:t>印刷物等の成果品</a:t>
                      </a:r>
                      <a:endParaRPr kumimoji="1" lang="ja-JP" altLang="en-US"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a:t>
                      </a:r>
                      <a:endParaRPr kumimoji="1" lang="ja-JP" altLang="en-US"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必須</a:t>
                      </a:r>
                      <a:endParaRPr kumimoji="1" lang="en-US" altLang="ja-JP" sz="2000" dirty="0">
                        <a:latin typeface="HG丸ｺﾞｼｯｸM-PRO" panose="020F0600000000000000" pitchFamily="50" charset="-128"/>
                        <a:ea typeface="HG丸ｺﾞｼｯｸM-PRO" panose="020F0600000000000000" pitchFamily="50" charset="-128"/>
                      </a:endParaRPr>
                    </a:p>
                    <a:p>
                      <a:pPr algn="ctr"/>
                      <a:r>
                        <a:rPr kumimoji="1" lang="ja-JP" altLang="en-US" sz="2000" dirty="0">
                          <a:latin typeface="HG丸ｺﾞｼｯｸM-PRO" panose="020F0600000000000000" pitchFamily="50" charset="-128"/>
                          <a:ea typeface="HG丸ｺﾞｼｯｸM-PRO" panose="020F0600000000000000" pitchFamily="50" charset="-128"/>
                        </a:rPr>
                        <a:t>（成果品が伴う場合）</a:t>
                      </a:r>
                      <a:endParaRPr kumimoji="1" lang="ja-JP" altLang="en-US"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0006"/>
                  </a:ext>
                </a:extLst>
              </a:tr>
            </a:tbl>
          </a:graphicData>
        </a:graphic>
      </p:graphicFrame>
      <p:grpSp>
        <p:nvGrpSpPr>
          <p:cNvPr id="2" name="グループ化 1">
            <a:extLst>
              <a:ext uri="{FF2B5EF4-FFF2-40B4-BE49-F238E27FC236}">
                <a16:creationId xmlns:a16="http://schemas.microsoft.com/office/drawing/2014/main" id="{D72A5D4B-991E-48D9-A57B-AB42284D9435}"/>
              </a:ext>
            </a:extLst>
          </p:cNvPr>
          <p:cNvGrpSpPr/>
          <p:nvPr/>
        </p:nvGrpSpPr>
        <p:grpSpPr>
          <a:xfrm>
            <a:off x="864672" y="12451780"/>
            <a:ext cx="10311264" cy="3457575"/>
            <a:chOff x="900558" y="12420022"/>
            <a:chExt cx="10311264" cy="3457575"/>
          </a:xfrm>
        </p:grpSpPr>
        <p:grpSp>
          <p:nvGrpSpPr>
            <p:cNvPr id="1232" name="グループ 153"/>
            <p:cNvGrpSpPr/>
            <p:nvPr/>
          </p:nvGrpSpPr>
          <p:grpSpPr>
            <a:xfrm>
              <a:off x="8919630" y="12420022"/>
              <a:ext cx="2190750" cy="2305050"/>
              <a:chOff x="1428750" y="12782550"/>
              <a:chExt cx="3181350" cy="2305050"/>
            </a:xfrm>
          </p:grpSpPr>
          <p:sp>
            <p:nvSpPr>
              <p:cNvPr id="1233" name="四角形 139"/>
              <p:cNvSpPr/>
              <p:nvPr/>
            </p:nvSpPr>
            <p:spPr>
              <a:xfrm>
                <a:off x="1428750" y="12782550"/>
                <a:ext cx="3181350" cy="55245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lang="ja-JP" altLang="en-US"/>
                </a:pPr>
                <a:r>
                  <a:rPr lang="ja-JP" altLang="en-US">
                    <a:latin typeface="HG丸ｺﾞｼｯｸM-PRO" panose="020F0600000000000000" pitchFamily="50" charset="-128"/>
                    <a:ea typeface="HG丸ｺﾞｼｯｸM-PRO" panose="020F0600000000000000" pitchFamily="50" charset="-128"/>
                  </a:rPr>
                  <a:t>印刷物等成果品</a:t>
                </a:r>
              </a:p>
            </p:txBody>
          </p:sp>
          <p:sp>
            <p:nvSpPr>
              <p:cNvPr id="1234" name="四角形 140"/>
              <p:cNvSpPr/>
              <p:nvPr/>
            </p:nvSpPr>
            <p:spPr>
              <a:xfrm>
                <a:off x="1428750" y="13335000"/>
                <a:ext cx="3181350" cy="1752600"/>
              </a:xfrm>
              <a:prstGeom prst="rect">
                <a:avLst/>
              </a:prstGeom>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grpSp>
        <p:grpSp>
          <p:nvGrpSpPr>
            <p:cNvPr id="1235" name="グループ 159"/>
            <p:cNvGrpSpPr/>
            <p:nvPr/>
          </p:nvGrpSpPr>
          <p:grpSpPr>
            <a:xfrm>
              <a:off x="7206791" y="12824893"/>
              <a:ext cx="2190750" cy="2305050"/>
              <a:chOff x="1428750" y="12782550"/>
              <a:chExt cx="3181350" cy="2305050"/>
            </a:xfrm>
          </p:grpSpPr>
          <p:sp>
            <p:nvSpPr>
              <p:cNvPr id="1236" name="四角形 139"/>
              <p:cNvSpPr/>
              <p:nvPr/>
            </p:nvSpPr>
            <p:spPr>
              <a:xfrm>
                <a:off x="1428750" y="12782550"/>
                <a:ext cx="3181350" cy="55245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lang="ja-JP" altLang="en-US"/>
                </a:pPr>
                <a:r>
                  <a:rPr lang="ja-JP" altLang="en-US" dirty="0">
                    <a:latin typeface="HG丸ｺﾞｼｯｸM-PRO" panose="020F0600000000000000" pitchFamily="50" charset="-128"/>
                    <a:ea typeface="HG丸ｺﾞｼｯｸM-PRO" panose="020F0600000000000000" pitchFamily="50" charset="-128"/>
                  </a:rPr>
                  <a:t>実績写真</a:t>
                </a:r>
              </a:p>
              <a:p>
                <a:pPr algn="ctr">
                  <a:defRPr lang="ja-JP" altLang="en-US"/>
                </a:pPr>
                <a:endParaRPr lang="ja-JP" altLang="en-US" dirty="0">
                  <a:latin typeface="HG丸ｺﾞｼｯｸM-PRO" panose="020F0600000000000000" pitchFamily="50" charset="-128"/>
                  <a:ea typeface="HG丸ｺﾞｼｯｸM-PRO" panose="020F0600000000000000" pitchFamily="50" charset="-128"/>
                </a:endParaRPr>
              </a:p>
            </p:txBody>
          </p:sp>
          <p:sp>
            <p:nvSpPr>
              <p:cNvPr id="1237" name="四角形 140"/>
              <p:cNvSpPr/>
              <p:nvPr/>
            </p:nvSpPr>
            <p:spPr>
              <a:xfrm>
                <a:off x="1428750" y="13335000"/>
                <a:ext cx="3181350" cy="1752600"/>
              </a:xfrm>
              <a:prstGeom prst="rect">
                <a:avLst/>
              </a:prstGeom>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grpSp>
        <p:grpSp>
          <p:nvGrpSpPr>
            <p:cNvPr id="1238" name="グループ 156"/>
            <p:cNvGrpSpPr/>
            <p:nvPr/>
          </p:nvGrpSpPr>
          <p:grpSpPr>
            <a:xfrm>
              <a:off x="5844051" y="13104447"/>
              <a:ext cx="2190750" cy="2305050"/>
              <a:chOff x="1428750" y="12782550"/>
              <a:chExt cx="3181350" cy="2305050"/>
            </a:xfrm>
          </p:grpSpPr>
          <p:sp>
            <p:nvSpPr>
              <p:cNvPr id="1239" name="四角形 139"/>
              <p:cNvSpPr/>
              <p:nvPr/>
            </p:nvSpPr>
            <p:spPr>
              <a:xfrm>
                <a:off x="1428750" y="12782550"/>
                <a:ext cx="3181350" cy="55245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lang="ja-JP" altLang="en-US"/>
                </a:pPr>
                <a:r>
                  <a:rPr lang="ja-JP" altLang="en-US" dirty="0">
                    <a:latin typeface="HG丸ｺﾞｼｯｸM-PRO" panose="020F0600000000000000" pitchFamily="50" charset="-128"/>
                    <a:ea typeface="HG丸ｺﾞｼｯｸM-PRO" panose="020F0600000000000000" pitchFamily="50" charset="-128"/>
                  </a:rPr>
                  <a:t>領収書等</a:t>
                </a:r>
              </a:p>
            </p:txBody>
          </p:sp>
          <p:sp>
            <p:nvSpPr>
              <p:cNvPr id="1240" name="四角形 140"/>
              <p:cNvSpPr/>
              <p:nvPr/>
            </p:nvSpPr>
            <p:spPr>
              <a:xfrm>
                <a:off x="1428750" y="13335000"/>
                <a:ext cx="3181350" cy="1752600"/>
              </a:xfrm>
              <a:prstGeom prst="rect">
                <a:avLst/>
              </a:prstGeom>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grpSp>
        <p:grpSp>
          <p:nvGrpSpPr>
            <p:cNvPr id="1249" name="グループ 162"/>
            <p:cNvGrpSpPr/>
            <p:nvPr/>
          </p:nvGrpSpPr>
          <p:grpSpPr>
            <a:xfrm>
              <a:off x="4282081" y="13221913"/>
              <a:ext cx="2163622" cy="2305050"/>
              <a:chOff x="1428750" y="12782550"/>
              <a:chExt cx="3181350" cy="2305050"/>
            </a:xfrm>
          </p:grpSpPr>
          <p:sp>
            <p:nvSpPr>
              <p:cNvPr id="1250" name="四角形 139"/>
              <p:cNvSpPr/>
              <p:nvPr/>
            </p:nvSpPr>
            <p:spPr>
              <a:xfrm>
                <a:off x="1428750" y="12782550"/>
                <a:ext cx="3181350" cy="55245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lang="ja-JP" altLang="en-US"/>
                </a:pPr>
                <a:r>
                  <a:rPr kumimoji="1" lang="ja-JP" altLang="en-US" dirty="0">
                    <a:latin typeface="HG丸ｺﾞｼｯｸM-PRO" panose="020F0600000000000000" pitchFamily="50" charset="-128"/>
                    <a:ea typeface="HG丸ｺﾞｼｯｸM-PRO" panose="020F0600000000000000" pitchFamily="50" charset="-128"/>
                  </a:rPr>
                  <a:t>収支精算書</a:t>
                </a:r>
                <a:endParaRPr lang="ja-JP" altLang="en-US">
                  <a:latin typeface="HG丸ｺﾞｼｯｸM-PRO" panose="020F0600000000000000" pitchFamily="50" charset="-128"/>
                  <a:ea typeface="HG丸ｺﾞｼｯｸM-PRO" panose="020F0600000000000000" pitchFamily="50" charset="-128"/>
                </a:endParaRPr>
              </a:p>
            </p:txBody>
          </p:sp>
          <p:sp>
            <p:nvSpPr>
              <p:cNvPr id="1251" name="四角形 140"/>
              <p:cNvSpPr/>
              <p:nvPr/>
            </p:nvSpPr>
            <p:spPr>
              <a:xfrm>
                <a:off x="1428750" y="13335000"/>
                <a:ext cx="3181350" cy="1752600"/>
              </a:xfrm>
              <a:prstGeom prst="rect">
                <a:avLst/>
              </a:prstGeom>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grpSp>
        <p:grpSp>
          <p:nvGrpSpPr>
            <p:cNvPr id="1252" name="グループ 165"/>
            <p:cNvGrpSpPr/>
            <p:nvPr/>
          </p:nvGrpSpPr>
          <p:grpSpPr>
            <a:xfrm>
              <a:off x="2578636" y="13384933"/>
              <a:ext cx="2190750" cy="2305050"/>
              <a:chOff x="1428750" y="12782550"/>
              <a:chExt cx="3181350" cy="2305050"/>
            </a:xfrm>
          </p:grpSpPr>
          <p:sp>
            <p:nvSpPr>
              <p:cNvPr id="1253" name="四角形 139"/>
              <p:cNvSpPr/>
              <p:nvPr/>
            </p:nvSpPr>
            <p:spPr>
              <a:xfrm>
                <a:off x="1428750" y="12782550"/>
                <a:ext cx="3181350" cy="55245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lang="ja-JP" altLang="en-US"/>
                </a:pPr>
                <a:r>
                  <a:rPr lang="ja-JP" altLang="en-US">
                    <a:latin typeface="HG丸ｺﾞｼｯｸM-PRO" panose="020F0600000000000000" pitchFamily="50" charset="-128"/>
                    <a:ea typeface="HG丸ｺﾞｼｯｸM-PRO" panose="020F0600000000000000" pitchFamily="50" charset="-128"/>
                  </a:rPr>
                  <a:t>事業実績書</a:t>
                </a:r>
              </a:p>
            </p:txBody>
          </p:sp>
          <p:sp>
            <p:nvSpPr>
              <p:cNvPr id="1254" name="四角形 140"/>
              <p:cNvSpPr/>
              <p:nvPr/>
            </p:nvSpPr>
            <p:spPr>
              <a:xfrm>
                <a:off x="1428750" y="13335000"/>
                <a:ext cx="3181350" cy="1752600"/>
              </a:xfrm>
              <a:prstGeom prst="rect">
                <a:avLst/>
              </a:prstGeom>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grpSp>
        <p:grpSp>
          <p:nvGrpSpPr>
            <p:cNvPr id="1255" name="グループ 168"/>
            <p:cNvGrpSpPr/>
            <p:nvPr/>
          </p:nvGrpSpPr>
          <p:grpSpPr>
            <a:xfrm>
              <a:off x="900558" y="13572547"/>
              <a:ext cx="2190750" cy="2305050"/>
              <a:chOff x="1428750" y="12782550"/>
              <a:chExt cx="3181350" cy="2305050"/>
            </a:xfrm>
          </p:grpSpPr>
          <p:sp>
            <p:nvSpPr>
              <p:cNvPr id="1256" name="四角形 139"/>
              <p:cNvSpPr/>
              <p:nvPr/>
            </p:nvSpPr>
            <p:spPr>
              <a:xfrm>
                <a:off x="1428750" y="12782550"/>
                <a:ext cx="3181350" cy="55245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lang="ja-JP" altLang="en-US"/>
                </a:pPr>
                <a:r>
                  <a:rPr lang="ja-JP" altLang="en-US">
                    <a:latin typeface="HG丸ｺﾞｼｯｸM-PRO" panose="020F0600000000000000" pitchFamily="50" charset="-128"/>
                    <a:ea typeface="HG丸ｺﾞｼｯｸM-PRO" panose="020F0600000000000000" pitchFamily="50" charset="-128"/>
                  </a:rPr>
                  <a:t>実績報告書</a:t>
                </a:r>
              </a:p>
            </p:txBody>
          </p:sp>
          <p:sp>
            <p:nvSpPr>
              <p:cNvPr id="1257" name="四角形 140"/>
              <p:cNvSpPr/>
              <p:nvPr/>
            </p:nvSpPr>
            <p:spPr>
              <a:xfrm>
                <a:off x="1428750" y="13335000"/>
                <a:ext cx="3181350" cy="1752600"/>
              </a:xfrm>
              <a:prstGeom prst="rect">
                <a:avLst/>
              </a:prstGeom>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grpSp>
        <p:sp>
          <p:nvSpPr>
            <p:cNvPr id="1258" name="四角形 326"/>
            <p:cNvSpPr/>
            <p:nvPr/>
          </p:nvSpPr>
          <p:spPr>
            <a:xfrm>
              <a:off x="6506357" y="13878674"/>
              <a:ext cx="1184394" cy="1428750"/>
            </a:xfrm>
            <a:prstGeom prst="rect">
              <a:avLst/>
            </a:prstGeom>
            <a:ln w="12700" cap="flat" cmpd="sng" algn="ctr">
              <a:solidFill>
                <a:schemeClr val="dk1"/>
              </a:solidFill>
              <a:prstDash val="sysDash"/>
              <a:miter lim="800000"/>
            </a:ln>
          </p:spPr>
          <p:style>
            <a:lnRef idx="2">
              <a:schemeClr val="dk1"/>
            </a:lnRef>
            <a:fillRef idx="1">
              <a:schemeClr val="lt1"/>
            </a:fillRef>
            <a:effectRef idx="0">
              <a:schemeClr val="dk1"/>
            </a:effectRef>
            <a:fontRef idx="minor">
              <a:schemeClr val="dk1"/>
            </a:fontRef>
          </p:style>
          <p:txBody>
            <a:bodyPr anchor="ctr"/>
            <a:lstStyle/>
            <a:p>
              <a:pPr algn="ctr">
                <a:defRPr lang="ja-JP" altLang="en-US"/>
              </a:pPr>
              <a:r>
                <a:rPr kumimoji="1" lang="ja-JP" altLang="en-US" dirty="0">
                  <a:latin typeface="HG丸ｺﾞｼｯｸM-PRO" panose="020F0600000000000000" pitchFamily="50" charset="-128"/>
                  <a:ea typeface="HG丸ｺﾞｼｯｸM-PRO" panose="020F0600000000000000" pitchFamily="50" charset="-128"/>
                </a:rPr>
                <a:t>領収書、契約書等支出を明らかにする書類</a:t>
              </a:r>
              <a:endParaRPr lang="ja-JP" altLang="en-US" dirty="0">
                <a:latin typeface="HG丸ｺﾞｼｯｸM-PRO" panose="020F0600000000000000" pitchFamily="50" charset="-128"/>
                <a:ea typeface="HG丸ｺﾞｼｯｸM-PRO" panose="020F0600000000000000" pitchFamily="50" charset="-128"/>
              </a:endParaRPr>
            </a:p>
          </p:txBody>
        </p:sp>
        <p:sp>
          <p:nvSpPr>
            <p:cNvPr id="1259" name="四角形 192"/>
            <p:cNvSpPr/>
            <p:nvPr/>
          </p:nvSpPr>
          <p:spPr>
            <a:xfrm>
              <a:off x="2457529" y="15001297"/>
              <a:ext cx="800100" cy="571500"/>
            </a:xfrm>
            <a:prstGeom prst="rect">
              <a:avLst/>
            </a:prstGeom>
            <a:noFill/>
            <a:ln w="12700" cap="flat" cmpd="sng" algn="ctr">
              <a:noFill/>
              <a:prstDash val="solid"/>
              <a:miter lim="800000"/>
            </a:ln>
          </p:spPr>
          <p:style>
            <a:lnRef idx="2">
              <a:schemeClr val="accent2"/>
            </a:lnRef>
            <a:fillRef idx="1">
              <a:schemeClr val="lt1"/>
            </a:fillRef>
            <a:effectRef idx="0">
              <a:schemeClr val="accent2"/>
            </a:effectRef>
            <a:fontRef idx="minor">
              <a:schemeClr val="dk1"/>
            </a:fontRef>
          </p:style>
          <p:txBody>
            <a:bodyPr anchor="ctr"/>
            <a:lstStyle/>
            <a:p>
              <a:pPr algn="ctr">
                <a:defRPr lang="ja-JP" altLang="en-US"/>
              </a:pPr>
              <a:r>
                <a:rPr lang="ja-JP" altLang="en-US" dirty="0">
                  <a:latin typeface="HG丸ｺﾞｼｯｸM-PRO" panose="020F0600000000000000" pitchFamily="50" charset="-128"/>
                  <a:ea typeface="HG丸ｺﾞｼｯｸM-PRO" panose="020F0600000000000000" pitchFamily="50" charset="-128"/>
                </a:rPr>
                <a:t>１</a:t>
              </a:r>
            </a:p>
          </p:txBody>
        </p:sp>
        <p:sp>
          <p:nvSpPr>
            <p:cNvPr id="1260" name="四角形 194"/>
            <p:cNvSpPr/>
            <p:nvPr/>
          </p:nvSpPr>
          <p:spPr>
            <a:xfrm>
              <a:off x="4109177" y="14750776"/>
              <a:ext cx="800100" cy="571500"/>
            </a:xfrm>
            <a:prstGeom prst="rect">
              <a:avLst/>
            </a:prstGeom>
            <a:noFill/>
            <a:ln w="12700" cap="flat" cmpd="sng" algn="ctr">
              <a:noFill/>
              <a:prstDash val="solid"/>
              <a:miter lim="800000"/>
            </a:ln>
          </p:spPr>
          <p:style>
            <a:lnRef idx="2">
              <a:schemeClr val="accent2"/>
            </a:lnRef>
            <a:fillRef idx="1">
              <a:schemeClr val="lt1"/>
            </a:fillRef>
            <a:effectRef idx="0">
              <a:schemeClr val="accent2"/>
            </a:effectRef>
            <a:fontRef idx="minor">
              <a:schemeClr val="dk1"/>
            </a:fontRef>
          </p:style>
          <p:txBody>
            <a:bodyPr anchor="ctr"/>
            <a:lstStyle/>
            <a:p>
              <a:pPr algn="ctr">
                <a:defRPr lang="ja-JP" altLang="en-US"/>
              </a:pPr>
              <a:r>
                <a:rPr lang="ja-JP" altLang="en-US" dirty="0">
                  <a:latin typeface="HG丸ｺﾞｼｯｸM-PRO" panose="020F0600000000000000" pitchFamily="50" charset="-128"/>
                  <a:ea typeface="HG丸ｺﾞｼｯｸM-PRO" panose="020F0600000000000000" pitchFamily="50" charset="-128"/>
                </a:rPr>
                <a:t>２</a:t>
              </a:r>
            </a:p>
          </p:txBody>
        </p:sp>
        <p:sp>
          <p:nvSpPr>
            <p:cNvPr id="1261" name="四角形 195"/>
            <p:cNvSpPr/>
            <p:nvPr/>
          </p:nvSpPr>
          <p:spPr>
            <a:xfrm>
              <a:off x="5817334" y="14485019"/>
              <a:ext cx="800100" cy="571500"/>
            </a:xfrm>
            <a:prstGeom prst="rect">
              <a:avLst/>
            </a:prstGeom>
            <a:noFill/>
            <a:ln w="12700" cap="flat" cmpd="sng" algn="ctr">
              <a:noFill/>
              <a:prstDash val="solid"/>
              <a:miter lim="800000"/>
            </a:ln>
          </p:spPr>
          <p:style>
            <a:lnRef idx="2">
              <a:schemeClr val="accent2"/>
            </a:lnRef>
            <a:fillRef idx="1">
              <a:schemeClr val="lt1"/>
            </a:fillRef>
            <a:effectRef idx="0">
              <a:schemeClr val="accent2"/>
            </a:effectRef>
            <a:fontRef idx="minor">
              <a:schemeClr val="dk1"/>
            </a:fontRef>
          </p:style>
          <p:txBody>
            <a:bodyPr anchor="ctr"/>
            <a:lstStyle/>
            <a:p>
              <a:pPr algn="ctr">
                <a:defRPr lang="ja-JP" altLang="en-US"/>
              </a:pPr>
              <a:r>
                <a:rPr lang="ja-JP" altLang="en-US" dirty="0">
                  <a:latin typeface="HG丸ｺﾞｼｯｸM-PRO" panose="020F0600000000000000" pitchFamily="50" charset="-128"/>
                  <a:ea typeface="HG丸ｺﾞｼｯｸM-PRO" panose="020F0600000000000000" pitchFamily="50" charset="-128"/>
                </a:rPr>
                <a:t>３</a:t>
              </a:r>
            </a:p>
          </p:txBody>
        </p:sp>
        <p:sp>
          <p:nvSpPr>
            <p:cNvPr id="1262" name="四角形 196"/>
            <p:cNvSpPr/>
            <p:nvPr/>
          </p:nvSpPr>
          <p:spPr>
            <a:xfrm>
              <a:off x="7438581" y="14209347"/>
              <a:ext cx="800100" cy="571500"/>
            </a:xfrm>
            <a:prstGeom prst="rect">
              <a:avLst/>
            </a:prstGeom>
            <a:noFill/>
            <a:ln w="12700" cap="flat" cmpd="sng" algn="ctr">
              <a:noFill/>
              <a:prstDash val="solid"/>
              <a:miter lim="800000"/>
            </a:ln>
          </p:spPr>
          <p:style>
            <a:lnRef idx="2">
              <a:schemeClr val="accent2"/>
            </a:lnRef>
            <a:fillRef idx="1">
              <a:schemeClr val="lt1"/>
            </a:fillRef>
            <a:effectRef idx="0">
              <a:schemeClr val="accent2"/>
            </a:effectRef>
            <a:fontRef idx="minor">
              <a:schemeClr val="dk1"/>
            </a:fontRef>
          </p:style>
          <p:txBody>
            <a:bodyPr anchor="ctr"/>
            <a:lstStyle/>
            <a:p>
              <a:pPr algn="ctr">
                <a:defRPr lang="ja-JP" altLang="en-US"/>
              </a:pPr>
              <a:r>
                <a:rPr lang="ja-JP" altLang="en-US" dirty="0">
                  <a:latin typeface="HG丸ｺﾞｼｯｸM-PRO" panose="020F0600000000000000" pitchFamily="50" charset="-128"/>
                  <a:ea typeface="HG丸ｺﾞｼｯｸM-PRO" panose="020F0600000000000000" pitchFamily="50" charset="-128"/>
                </a:rPr>
                <a:t>４</a:t>
              </a:r>
            </a:p>
          </p:txBody>
        </p:sp>
        <p:sp>
          <p:nvSpPr>
            <p:cNvPr id="1263" name="四角形 197"/>
            <p:cNvSpPr/>
            <p:nvPr/>
          </p:nvSpPr>
          <p:spPr>
            <a:xfrm>
              <a:off x="8726793" y="13967893"/>
              <a:ext cx="800100" cy="571500"/>
            </a:xfrm>
            <a:prstGeom prst="rect">
              <a:avLst/>
            </a:prstGeom>
            <a:noFill/>
            <a:ln w="12700" cap="flat" cmpd="sng" algn="ctr">
              <a:noFill/>
              <a:prstDash val="solid"/>
              <a:miter lim="800000"/>
            </a:ln>
          </p:spPr>
          <p:style>
            <a:lnRef idx="2">
              <a:schemeClr val="accent2"/>
            </a:lnRef>
            <a:fillRef idx="1">
              <a:schemeClr val="lt1"/>
            </a:fillRef>
            <a:effectRef idx="0">
              <a:schemeClr val="accent2"/>
            </a:effectRef>
            <a:fontRef idx="minor">
              <a:schemeClr val="dk1"/>
            </a:fontRef>
          </p:style>
          <p:txBody>
            <a:bodyPr anchor="ctr"/>
            <a:lstStyle/>
            <a:p>
              <a:pPr algn="ctr">
                <a:defRPr lang="ja-JP" altLang="en-US"/>
              </a:pPr>
              <a:r>
                <a:rPr lang="ja-JP" altLang="en-US" dirty="0">
                  <a:latin typeface="HG丸ｺﾞｼｯｸM-PRO" panose="020F0600000000000000" pitchFamily="50" charset="-128"/>
                  <a:ea typeface="HG丸ｺﾞｼｯｸM-PRO" panose="020F0600000000000000" pitchFamily="50" charset="-128"/>
                </a:rPr>
                <a:t>５</a:t>
              </a:r>
            </a:p>
          </p:txBody>
        </p:sp>
        <p:sp>
          <p:nvSpPr>
            <p:cNvPr id="1264" name="四角形 198"/>
            <p:cNvSpPr/>
            <p:nvPr/>
          </p:nvSpPr>
          <p:spPr>
            <a:xfrm>
              <a:off x="10411722" y="13631369"/>
              <a:ext cx="800100" cy="571500"/>
            </a:xfrm>
            <a:prstGeom prst="rect">
              <a:avLst/>
            </a:prstGeom>
            <a:noFill/>
            <a:ln w="12700" cap="flat" cmpd="sng" algn="ctr">
              <a:noFill/>
              <a:prstDash val="solid"/>
              <a:miter lim="800000"/>
            </a:ln>
          </p:spPr>
          <p:style>
            <a:lnRef idx="2">
              <a:schemeClr val="accent2"/>
            </a:lnRef>
            <a:fillRef idx="1">
              <a:schemeClr val="lt1"/>
            </a:fillRef>
            <a:effectRef idx="0">
              <a:schemeClr val="accent2"/>
            </a:effectRef>
            <a:fontRef idx="minor">
              <a:schemeClr val="dk1"/>
            </a:fontRef>
          </p:style>
          <p:txBody>
            <a:bodyPr anchor="ctr"/>
            <a:lstStyle/>
            <a:p>
              <a:pPr algn="ctr">
                <a:defRPr lang="ja-JP" altLang="en-US"/>
              </a:pPr>
              <a:r>
                <a:rPr lang="ja-JP" altLang="en-US" dirty="0">
                  <a:latin typeface="HG丸ｺﾞｼｯｸM-PRO" panose="020F0600000000000000" pitchFamily="50" charset="-128"/>
                  <a:ea typeface="HG丸ｺﾞｼｯｸM-PRO" panose="020F0600000000000000" pitchFamily="50" charset="-128"/>
                </a:rPr>
                <a:t>６</a:t>
              </a:r>
            </a:p>
          </p:txBody>
        </p:sp>
      </p:grpSp>
    </p:spTree>
    <p:extLst>
      <p:ext uri="{BB962C8B-B14F-4D97-AF65-F5344CB8AC3E}">
        <p14:creationId xmlns:p14="http://schemas.microsoft.com/office/powerpoint/2010/main" val="3448612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3" name="四角形 134"/>
          <p:cNvSpPr/>
          <p:nvPr/>
        </p:nvSpPr>
        <p:spPr>
          <a:xfrm>
            <a:off x="401383" y="262276"/>
            <a:ext cx="5739888" cy="714375"/>
          </a:xfrm>
          <a:prstGeom prst="flowChartPunchedTape">
            <a:avLst/>
          </a:prstGeom>
          <a:solidFill>
            <a:srgbClr val="00B0F0"/>
          </a:solidFill>
          <a:ln w="6350" cap="flat" cmpd="sng" algn="ctr">
            <a:noFill/>
            <a:prstDash val="solid"/>
            <a:miter lim="800000"/>
          </a:ln>
        </p:spPr>
        <p:style>
          <a:lnRef idx="1">
            <a:schemeClr val="accent2"/>
          </a:lnRef>
          <a:fillRef idx="2">
            <a:schemeClr val="accent2"/>
          </a:fillRef>
          <a:effectRef idx="1">
            <a:schemeClr val="accent2"/>
          </a:effectRef>
          <a:fontRef idx="minor">
            <a:schemeClr val="dk1"/>
          </a:fontRef>
        </p:style>
        <p:txBody>
          <a:bodyPr anchor="ctr"/>
          <a:lstStyle/>
          <a:p>
            <a:pPr algn="l">
              <a:defRPr lang="ja-JP" altLang="en-US"/>
            </a:pPr>
            <a:r>
              <a:rPr lang="ja-JP" altLang="en-US" sz="2400" b="1" dirty="0">
                <a:solidFill>
                  <a:schemeClr val="bg1"/>
                </a:solidFill>
                <a:latin typeface="HG丸ｺﾞｼｯｸM-PRO" panose="020F0600000000000000" pitchFamily="50" charset="-128"/>
                <a:ea typeface="HG丸ｺﾞｼｯｸM-PRO" panose="020F0600000000000000" pitchFamily="50" charset="-128"/>
              </a:rPr>
              <a:t>１３　補助金の請求、交付について</a:t>
            </a:r>
            <a:endParaRPr lang="ja-JP" altLang="en-US"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1274" name="テキスト 212"/>
          <p:cNvSpPr txBox="1"/>
          <p:nvPr/>
        </p:nvSpPr>
        <p:spPr>
          <a:xfrm>
            <a:off x="613405" y="1156909"/>
            <a:ext cx="11293330" cy="2369880"/>
          </a:xfrm>
          <a:prstGeom prst="rect">
            <a:avLst/>
          </a:prstGeom>
        </p:spPr>
        <p:txBody>
          <a:bodyPr wrap="square">
            <a:spAutoFit/>
          </a:bodyPr>
          <a:lstStyle/>
          <a:p>
            <a:r>
              <a:rPr lang="ja-JP" altLang="en-US" sz="1600" dirty="0">
                <a:latin typeface="HG丸ｺﾞｼｯｸM-PRO" panose="020F0600000000000000" pitchFamily="50" charset="-128"/>
                <a:ea typeface="HG丸ｺﾞｼｯｸM-PRO" panose="020F0600000000000000" pitchFamily="50" charset="-128"/>
              </a:rPr>
              <a:t>ア　補助対象者から実績報告書の提出を受け、市において、提出書類の審査を行った後、適正な</a:t>
            </a:r>
            <a:r>
              <a:rPr lang="ja-JP" altLang="en-US" sz="1600" dirty="0" smtClean="0">
                <a:latin typeface="HG丸ｺﾞｼｯｸM-PRO" panose="020F0600000000000000" pitchFamily="50" charset="-128"/>
                <a:ea typeface="HG丸ｺﾞｼｯｸM-PRO" panose="020F0600000000000000" pitchFamily="50" charset="-128"/>
              </a:rPr>
              <a:t>事業執行</a:t>
            </a:r>
            <a:r>
              <a:rPr lang="ja-JP" altLang="en-US" sz="1600" dirty="0">
                <a:latin typeface="HG丸ｺﾞｼｯｸM-PRO" panose="020F0600000000000000" pitchFamily="50" charset="-128"/>
                <a:ea typeface="HG丸ｺﾞｼｯｸM-PRO" panose="020F0600000000000000" pitchFamily="50" charset="-128"/>
              </a:rPr>
              <a:t>が確認できた</a:t>
            </a:r>
            <a:r>
              <a:rPr lang="ja-JP" altLang="en-US" sz="1600" dirty="0" smtClean="0">
                <a:latin typeface="HG丸ｺﾞｼｯｸM-PRO" panose="020F0600000000000000" pitchFamily="50" charset="-128"/>
                <a:ea typeface="HG丸ｺﾞｼｯｸM-PRO" panose="020F0600000000000000" pitchFamily="50" charset="-128"/>
              </a:rPr>
              <a:t>場</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　合</a:t>
            </a:r>
            <a:r>
              <a:rPr lang="ja-JP" altLang="en-US" sz="1600" dirty="0">
                <a:latin typeface="HG丸ｺﾞｼｯｸM-PRO" panose="020F0600000000000000" pitchFamily="50" charset="-128"/>
                <a:ea typeface="HG丸ｺﾞｼｯｸM-PRO" panose="020F0600000000000000" pitchFamily="50" charset="-128"/>
              </a:rPr>
              <a:t>、補助金交付額確定通知を送付します。</a:t>
            </a:r>
          </a:p>
          <a:p>
            <a:endParaRPr lang="ja-JP" altLang="en-US" sz="1600"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イ　市からの補助金額の確定通知を受領した補助対象者については、補助金交付請求書</a:t>
            </a:r>
            <a:r>
              <a:rPr lang="ja-JP" altLang="en-US" sz="1600" dirty="0" smtClean="0">
                <a:latin typeface="HG丸ｺﾞｼｯｸM-PRO" panose="020F0600000000000000" pitchFamily="50" charset="-128"/>
                <a:ea typeface="HG丸ｺﾞｼｯｸM-PRO" panose="020F0600000000000000" pitchFamily="50" charset="-128"/>
              </a:rPr>
              <a:t>（</a:t>
            </a:r>
            <a:r>
              <a:rPr lang="en-US" altLang="ja-JP" sz="1600" dirty="0" smtClean="0">
                <a:latin typeface="HG丸ｺﾞｼｯｸM-PRO" panose="020F0600000000000000" pitchFamily="50" charset="-128"/>
                <a:ea typeface="HG丸ｺﾞｼｯｸM-PRO" panose="020F0600000000000000" pitchFamily="50" charset="-128"/>
              </a:rPr>
              <a:t>P</a:t>
            </a:r>
            <a:r>
              <a:rPr lang="ja-JP" altLang="en-US" sz="1600" dirty="0" smtClean="0">
                <a:latin typeface="HG丸ｺﾞｼｯｸM-PRO" panose="020F0600000000000000" pitchFamily="50" charset="-128"/>
                <a:ea typeface="HG丸ｺﾞｼｯｸM-PRO" panose="020F0600000000000000" pitchFamily="50" charset="-128"/>
              </a:rPr>
              <a:t>３０参照）</a:t>
            </a:r>
            <a:r>
              <a:rPr lang="ja-JP" altLang="en-US" sz="1600" u="none" dirty="0" smtClean="0">
                <a:latin typeface="HG丸ｺﾞｼｯｸM-PRO" panose="020F0600000000000000" pitchFamily="50" charset="-128"/>
                <a:ea typeface="HG丸ｺﾞｼｯｸM-PRO" panose="020F0600000000000000" pitchFamily="50" charset="-128"/>
              </a:rPr>
              <a:t>に</a:t>
            </a:r>
            <a:r>
              <a:rPr lang="ja-JP" altLang="en-US" sz="1600" u="none" dirty="0">
                <a:latin typeface="HG丸ｺﾞｼｯｸM-PRO" panose="020F0600000000000000" pitchFamily="50" charset="-128"/>
                <a:ea typeface="HG丸ｺﾞｼｯｸM-PRO" panose="020F0600000000000000" pitchFamily="50" charset="-128"/>
              </a:rPr>
              <a:t>より、市へ</a:t>
            </a:r>
            <a:r>
              <a:rPr lang="ja-JP" altLang="en-US" sz="1600" u="none" dirty="0" smtClean="0">
                <a:latin typeface="HG丸ｺﾞｼｯｸM-PRO" panose="020F0600000000000000" pitchFamily="50" charset="-128"/>
                <a:ea typeface="HG丸ｺﾞｼｯｸM-PRO" panose="020F0600000000000000" pitchFamily="50" charset="-128"/>
              </a:rPr>
              <a:t>補助</a:t>
            </a:r>
            <a:endParaRPr lang="en-US" altLang="ja-JP" sz="1600" u="none" dirty="0" smtClean="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　</a:t>
            </a:r>
            <a:r>
              <a:rPr lang="ja-JP" altLang="en-US" sz="1600" u="none" dirty="0" smtClean="0">
                <a:latin typeface="HG丸ｺﾞｼｯｸM-PRO" panose="020F0600000000000000" pitchFamily="50" charset="-128"/>
                <a:ea typeface="HG丸ｺﾞｼｯｸM-PRO" panose="020F0600000000000000" pitchFamily="50" charset="-128"/>
              </a:rPr>
              <a:t>金</a:t>
            </a:r>
            <a:r>
              <a:rPr lang="ja-JP" altLang="en-US" sz="1600" u="none" dirty="0">
                <a:latin typeface="HG丸ｺﾞｼｯｸM-PRO" panose="020F0600000000000000" pitchFamily="50" charset="-128"/>
                <a:ea typeface="HG丸ｺﾞｼｯｸM-PRO" panose="020F0600000000000000" pitchFamily="50" charset="-128"/>
              </a:rPr>
              <a:t>の請求を行ってください。</a:t>
            </a:r>
            <a:r>
              <a:rPr lang="ja-JP" altLang="en-US" sz="1600" dirty="0">
                <a:latin typeface="HG丸ｺﾞｼｯｸM-PRO" panose="020F0600000000000000" pitchFamily="50" charset="-128"/>
                <a:ea typeface="HG丸ｺﾞｼｯｸM-PRO" panose="020F0600000000000000" pitchFamily="50" charset="-128"/>
              </a:rPr>
              <a:t>　なお、請求書の他に口座登録依頼書</a:t>
            </a:r>
            <a:r>
              <a:rPr lang="ja-JP" altLang="en-US" sz="1600" dirty="0" smtClean="0">
                <a:latin typeface="HG丸ｺﾞｼｯｸM-PRO" panose="020F0600000000000000" pitchFamily="50" charset="-128"/>
                <a:ea typeface="HG丸ｺﾞｼｯｸM-PRO" panose="020F0600000000000000" pitchFamily="50" charset="-128"/>
              </a:rPr>
              <a:t>（</a:t>
            </a:r>
            <a:r>
              <a:rPr lang="en-US" altLang="ja-JP" sz="1600" dirty="0" smtClean="0">
                <a:latin typeface="HG丸ｺﾞｼｯｸM-PRO" panose="020F0600000000000000" pitchFamily="50" charset="-128"/>
                <a:ea typeface="HG丸ｺﾞｼｯｸM-PRO" panose="020F0600000000000000" pitchFamily="50" charset="-128"/>
              </a:rPr>
              <a:t>P</a:t>
            </a:r>
            <a:r>
              <a:rPr lang="ja-JP" altLang="en-US" sz="1600" dirty="0" smtClean="0">
                <a:latin typeface="HG丸ｺﾞｼｯｸM-PRO" panose="020F0600000000000000" pitchFamily="50" charset="-128"/>
                <a:ea typeface="HG丸ｺﾞｼｯｸM-PRO" panose="020F0600000000000000" pitchFamily="50" charset="-128"/>
              </a:rPr>
              <a:t>３３参照）</a:t>
            </a:r>
            <a:r>
              <a:rPr lang="ja-JP" altLang="en-US" sz="1600" dirty="0">
                <a:latin typeface="HG丸ｺﾞｼｯｸM-PRO" panose="020F0600000000000000" pitchFamily="50" charset="-128"/>
                <a:ea typeface="HG丸ｺﾞｼｯｸM-PRO" panose="020F0600000000000000" pitchFamily="50" charset="-128"/>
              </a:rPr>
              <a:t>と</a:t>
            </a:r>
            <a:r>
              <a:rPr lang="ja-JP" altLang="en-US" sz="1600" dirty="0" smtClean="0">
                <a:latin typeface="HG丸ｺﾞｼｯｸM-PRO" panose="020F0600000000000000" pitchFamily="50" charset="-128"/>
                <a:ea typeface="HG丸ｺﾞｼｯｸM-PRO" panose="020F0600000000000000" pitchFamily="50" charset="-128"/>
              </a:rPr>
              <a:t>振込</a:t>
            </a:r>
            <a:r>
              <a:rPr lang="ja-JP" altLang="en-US" sz="1600" dirty="0">
                <a:latin typeface="HG丸ｺﾞｼｯｸM-PRO" panose="020F0600000000000000" pitchFamily="50" charset="-128"/>
                <a:ea typeface="HG丸ｺﾞｼｯｸM-PRO" panose="020F0600000000000000" pitchFamily="50" charset="-128"/>
              </a:rPr>
              <a:t>口座の通帳番号が記載</a:t>
            </a:r>
            <a:r>
              <a:rPr lang="ja-JP" altLang="en-US" sz="1600" dirty="0" smtClean="0">
                <a:latin typeface="HG丸ｺﾞｼｯｸM-PRO" panose="020F0600000000000000" pitchFamily="50" charset="-128"/>
                <a:ea typeface="HG丸ｺﾞｼｯｸM-PRO" panose="020F0600000000000000" pitchFamily="50" charset="-128"/>
              </a:rPr>
              <a:t>され</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　</a:t>
            </a:r>
            <a:r>
              <a:rPr lang="ja-JP" altLang="en-US" sz="1600" dirty="0" err="1" smtClean="0">
                <a:latin typeface="HG丸ｺﾞｼｯｸM-PRO" panose="020F0600000000000000" pitchFamily="50" charset="-128"/>
                <a:ea typeface="HG丸ｺﾞｼｯｸM-PRO" panose="020F0600000000000000" pitchFamily="50" charset="-128"/>
              </a:rPr>
              <a:t>た</a:t>
            </a:r>
            <a:r>
              <a:rPr lang="ja-JP" altLang="en-US" sz="1600" dirty="0">
                <a:latin typeface="HG丸ｺﾞｼｯｸM-PRO" panose="020F0600000000000000" pitchFamily="50" charset="-128"/>
                <a:ea typeface="HG丸ｺﾞｼｯｸM-PRO" panose="020F0600000000000000" pitchFamily="50" charset="-128"/>
              </a:rPr>
              <a:t>写しを添付していただきます。（様式は</a:t>
            </a:r>
            <a:r>
              <a:rPr lang="ja-JP" altLang="en-US" sz="1600" u="none" dirty="0">
                <a:latin typeface="HG丸ｺﾞｼｯｸM-PRO" panose="020F0600000000000000" pitchFamily="50" charset="-128"/>
                <a:ea typeface="HG丸ｺﾞｼｯｸM-PRO" panose="020F0600000000000000" pitchFamily="50" charset="-128"/>
              </a:rPr>
              <a:t>対馬市</a:t>
            </a:r>
            <a:r>
              <a:rPr lang="ja-JP" altLang="en-US" sz="1600" u="none" dirty="0" smtClean="0">
                <a:latin typeface="HG丸ｺﾞｼｯｸM-PRO" panose="020F0600000000000000" pitchFamily="50" charset="-128"/>
                <a:ea typeface="HG丸ｺﾞｼｯｸM-PRO" panose="020F0600000000000000" pitchFamily="50" charset="-128"/>
              </a:rPr>
              <a:t>オフィシャルホームページ</a:t>
            </a:r>
            <a:r>
              <a:rPr lang="ja-JP" altLang="en-US" sz="1600" u="none" dirty="0">
                <a:latin typeface="HG丸ｺﾞｼｯｸM-PRO" panose="020F0600000000000000" pitchFamily="50" charset="-128"/>
                <a:ea typeface="HG丸ｺﾞｼｯｸM-PRO" panose="020F0600000000000000" pitchFamily="50" charset="-128"/>
              </a:rPr>
              <a:t>でダウンロードできます。）</a:t>
            </a:r>
          </a:p>
          <a:p>
            <a:endParaRPr lang="ja-JP" altLang="en-US" sz="1600"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ウ　その後、請求書に基づき、市から補助金を交付します。</a:t>
            </a:r>
            <a:r>
              <a:rPr lang="ja-JP" altLang="en-US" sz="1600" b="1" dirty="0">
                <a:solidFill>
                  <a:srgbClr val="C00000"/>
                </a:solidFill>
                <a:latin typeface="HG丸ｺﾞｼｯｸM-PRO" panose="020F0600000000000000" pitchFamily="50" charset="-128"/>
                <a:ea typeface="HG丸ｺﾞｼｯｸM-PRO" panose="020F0600000000000000" pitchFamily="50" charset="-128"/>
              </a:rPr>
              <a:t>（補助金は事業が完了した後、支払われます。）</a:t>
            </a:r>
          </a:p>
          <a:p>
            <a:endParaRPr lang="ja-JP" altLang="en-US" sz="2000" b="1" dirty="0">
              <a:solidFill>
                <a:srgbClr val="FF0000"/>
              </a:solidFill>
            </a:endParaRPr>
          </a:p>
        </p:txBody>
      </p:sp>
      <p:sp>
        <p:nvSpPr>
          <p:cNvPr id="50" name="四角形 134"/>
          <p:cNvSpPr/>
          <p:nvPr/>
        </p:nvSpPr>
        <p:spPr>
          <a:xfrm>
            <a:off x="515291" y="4533236"/>
            <a:ext cx="5739888" cy="714375"/>
          </a:xfrm>
          <a:prstGeom prst="flowChartPunchedTape">
            <a:avLst/>
          </a:prstGeom>
          <a:solidFill>
            <a:srgbClr val="00B0F0"/>
          </a:solidFill>
          <a:ln w="6350" cap="flat" cmpd="sng" algn="ctr">
            <a:noFill/>
            <a:prstDash val="solid"/>
            <a:miter lim="800000"/>
          </a:ln>
        </p:spPr>
        <p:style>
          <a:lnRef idx="1">
            <a:schemeClr val="accent2"/>
          </a:lnRef>
          <a:fillRef idx="2">
            <a:schemeClr val="accent2"/>
          </a:fillRef>
          <a:effectRef idx="1">
            <a:schemeClr val="accent2"/>
          </a:effectRef>
          <a:fontRef idx="minor">
            <a:schemeClr val="dk1"/>
          </a:fontRef>
        </p:style>
        <p:txBody>
          <a:bodyPr anchor="ctr"/>
          <a:lstStyle/>
          <a:p>
            <a:pPr>
              <a:defRPr lang="ja-JP" altLang="en-US"/>
            </a:pPr>
            <a:r>
              <a:rPr lang="ja-JP" altLang="en-US" sz="2800" b="1" dirty="0">
                <a:solidFill>
                  <a:schemeClr val="bg1"/>
                </a:solidFill>
              </a:rPr>
              <a:t>１４　補助事業の流れ  （フロー図）</a:t>
            </a:r>
            <a:endParaRPr lang="ja-JP" altLang="en-US" b="1" dirty="0">
              <a:solidFill>
                <a:schemeClr val="bg1"/>
              </a:solidFill>
            </a:endParaRPr>
          </a:p>
        </p:txBody>
      </p:sp>
      <p:sp>
        <p:nvSpPr>
          <p:cNvPr id="51" name="四角形 317"/>
          <p:cNvSpPr/>
          <p:nvPr/>
        </p:nvSpPr>
        <p:spPr>
          <a:xfrm>
            <a:off x="220298" y="4217202"/>
            <a:ext cx="11468585" cy="11864078"/>
          </a:xfrm>
          <a:prstGeom prst="rect">
            <a:avLst/>
          </a:prstGeom>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dirty="0">
              <a:latin typeface="メイリオ" panose="020B0604030504040204" pitchFamily="50" charset="-128"/>
              <a:ea typeface="メイリオ" panose="020B0604030504040204" pitchFamily="50" charset="-128"/>
            </a:endParaRPr>
          </a:p>
        </p:txBody>
      </p:sp>
      <p:sp>
        <p:nvSpPr>
          <p:cNvPr id="52" name="四角形 247"/>
          <p:cNvSpPr/>
          <p:nvPr/>
        </p:nvSpPr>
        <p:spPr>
          <a:xfrm>
            <a:off x="1655004" y="4596010"/>
            <a:ext cx="3785574" cy="11258120"/>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a:defRPr lang="ja-JP" altLang="en-US"/>
            </a:pPr>
            <a:endParaRPr lang="ja-JP" altLang="en-US">
              <a:latin typeface="メイリオ" panose="020B0604030504040204" pitchFamily="50" charset="-128"/>
              <a:ea typeface="メイリオ" panose="020B0604030504040204" pitchFamily="50" charset="-128"/>
            </a:endParaRPr>
          </a:p>
        </p:txBody>
      </p:sp>
      <p:sp>
        <p:nvSpPr>
          <p:cNvPr id="53" name="四角形 248"/>
          <p:cNvSpPr/>
          <p:nvPr/>
        </p:nvSpPr>
        <p:spPr>
          <a:xfrm>
            <a:off x="7347929" y="4603710"/>
            <a:ext cx="3808517" cy="11299968"/>
          </a:xfrm>
          <a:prstGeom prst="rect">
            <a:avLst/>
          </a:prstGeom>
          <a:ln>
            <a:solidFill>
              <a:schemeClr val="tx1"/>
            </a:solidFill>
          </a:ln>
        </p:spPr>
        <p:style>
          <a:lnRef idx="1">
            <a:schemeClr val="accent1"/>
          </a:lnRef>
          <a:fillRef idx="2">
            <a:schemeClr val="accent1"/>
          </a:fillRef>
          <a:effectRef idx="1">
            <a:schemeClr val="accent1"/>
          </a:effectRef>
          <a:fontRef idx="minor">
            <a:schemeClr val="dk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sp>
        <p:nvSpPr>
          <p:cNvPr id="54" name="四角形 251"/>
          <p:cNvSpPr/>
          <p:nvPr/>
        </p:nvSpPr>
        <p:spPr>
          <a:xfrm>
            <a:off x="1949462" y="6180824"/>
            <a:ext cx="3239770" cy="720090"/>
          </a:xfrm>
          <a:prstGeom prst="rect">
            <a:avLst/>
          </a:prstGeom>
          <a:solidFill>
            <a:srgbClr val="D4F3B5"/>
          </a:solidFill>
          <a:ln w="12700" cap="flat" cmpd="sng" algn="ctr">
            <a:solidFill>
              <a:schemeClr val="bg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r>
              <a:rPr lang="ja-JP" altLang="en-US" sz="2000" b="0" dirty="0">
                <a:latin typeface="メイリオ" panose="020B0604030504040204" pitchFamily="50" charset="-128"/>
                <a:ea typeface="メイリオ" panose="020B0604030504040204" pitchFamily="50" charset="-128"/>
              </a:rPr>
              <a:t>①交付申請書の提出</a:t>
            </a:r>
          </a:p>
        </p:txBody>
      </p:sp>
      <p:sp>
        <p:nvSpPr>
          <p:cNvPr id="55" name="四角形 255"/>
          <p:cNvSpPr/>
          <p:nvPr/>
        </p:nvSpPr>
        <p:spPr>
          <a:xfrm>
            <a:off x="7692549" y="6180824"/>
            <a:ext cx="3239770" cy="720090"/>
          </a:xfrm>
          <a:prstGeom prst="rect">
            <a:avLst/>
          </a:prstGeom>
          <a:ln w="12700" cap="flat" cmpd="sng" algn="ctr">
            <a:solidFill>
              <a:schemeClr val="bg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r>
              <a:rPr lang="ja-JP" altLang="en-US" sz="2000" b="0">
                <a:latin typeface="メイリオ" panose="020B0604030504040204" pitchFamily="50" charset="-128"/>
                <a:ea typeface="メイリオ" panose="020B0604030504040204" pitchFamily="50" charset="-128"/>
              </a:rPr>
              <a:t>②交付申請書の受理</a:t>
            </a:r>
            <a:endParaRPr lang="ja-JP" altLang="en-US" b="0">
              <a:latin typeface="メイリオ" panose="020B0604030504040204" pitchFamily="50" charset="-128"/>
              <a:ea typeface="メイリオ" panose="020B0604030504040204" pitchFamily="50" charset="-128"/>
            </a:endParaRPr>
          </a:p>
        </p:txBody>
      </p:sp>
      <p:sp>
        <p:nvSpPr>
          <p:cNvPr id="56" name="図形 256"/>
          <p:cNvSpPr/>
          <p:nvPr/>
        </p:nvSpPr>
        <p:spPr>
          <a:xfrm>
            <a:off x="8891684" y="6740806"/>
            <a:ext cx="952500" cy="791989"/>
          </a:xfrm>
          <a:prstGeom prst="downArrow">
            <a:avLst>
              <a:gd name="adj1" fmla="val 50000"/>
              <a:gd name="adj2" fmla="val 50000"/>
            </a:avLst>
          </a:prstGeom>
          <a:solidFill>
            <a:srgbClr val="C00000"/>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a:latin typeface="メイリオ" panose="020B0604030504040204" pitchFamily="50" charset="-128"/>
                <a:ea typeface="メイリオ" panose="020B0604030504040204" pitchFamily="50" charset="-128"/>
              </a:rPr>
              <a:t>審査</a:t>
            </a:r>
          </a:p>
        </p:txBody>
      </p:sp>
      <p:sp>
        <p:nvSpPr>
          <p:cNvPr id="57" name="四角形 259"/>
          <p:cNvSpPr/>
          <p:nvPr/>
        </p:nvSpPr>
        <p:spPr>
          <a:xfrm>
            <a:off x="1957541" y="7491518"/>
            <a:ext cx="3239770" cy="720090"/>
          </a:xfrm>
          <a:prstGeom prst="rect">
            <a:avLst/>
          </a:prstGeom>
          <a:solidFill>
            <a:srgbClr val="D4F3B5"/>
          </a:solidFill>
          <a:ln w="12700" cap="flat" cmpd="sng" algn="ctr">
            <a:solidFill>
              <a:schemeClr val="bg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r>
              <a:rPr lang="ja-JP" altLang="en-US" sz="2000" b="0">
                <a:latin typeface="メイリオ" panose="020B0604030504040204" pitchFamily="50" charset="-128"/>
                <a:ea typeface="メイリオ" panose="020B0604030504040204" pitchFamily="50" charset="-128"/>
              </a:rPr>
              <a:t>④事業着手</a:t>
            </a:r>
          </a:p>
        </p:txBody>
      </p:sp>
      <p:sp>
        <p:nvSpPr>
          <p:cNvPr id="58" name="四角形 261"/>
          <p:cNvSpPr/>
          <p:nvPr/>
        </p:nvSpPr>
        <p:spPr>
          <a:xfrm>
            <a:off x="735002" y="8480629"/>
            <a:ext cx="747217" cy="2697855"/>
          </a:xfrm>
          <a:prstGeom prst="rect">
            <a:avLst/>
          </a:prstGeom>
          <a:ln>
            <a:solidFill>
              <a:schemeClr val="tx1"/>
            </a:solid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lang="ja-JP" altLang="en-US"/>
            </a:pPr>
            <a:r>
              <a:rPr lang="ja-JP" altLang="en-US">
                <a:solidFill>
                  <a:schemeClr val="tx1"/>
                </a:solidFill>
                <a:latin typeface="メイリオ" panose="020B0604030504040204" pitchFamily="50" charset="-128"/>
                <a:ea typeface="メイリオ" panose="020B0604030504040204" pitchFamily="50" charset="-128"/>
              </a:rPr>
              <a:t>変更申請</a:t>
            </a:r>
          </a:p>
        </p:txBody>
      </p:sp>
      <p:sp>
        <p:nvSpPr>
          <p:cNvPr id="60" name="四角形 271"/>
          <p:cNvSpPr/>
          <p:nvPr/>
        </p:nvSpPr>
        <p:spPr>
          <a:xfrm>
            <a:off x="7755710" y="7492649"/>
            <a:ext cx="3239770" cy="720090"/>
          </a:xfrm>
          <a:prstGeom prst="rect">
            <a:avLst/>
          </a:prstGeom>
          <a:ln w="12700" cap="flat" cmpd="sng" algn="ctr">
            <a:solidFill>
              <a:schemeClr val="bg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r>
              <a:rPr lang="ja-JP" altLang="en-US" sz="2000" b="0">
                <a:latin typeface="メイリオ" panose="020B0604030504040204" pitchFamily="50" charset="-128"/>
                <a:ea typeface="メイリオ" panose="020B0604030504040204" pitchFamily="50" charset="-128"/>
              </a:rPr>
              <a:t>③交付決定通知</a:t>
            </a:r>
            <a:endParaRPr lang="ja-JP" altLang="en-US" b="0">
              <a:latin typeface="メイリオ" panose="020B0604030504040204" pitchFamily="50" charset="-128"/>
              <a:ea typeface="メイリオ" panose="020B0604030504040204" pitchFamily="50" charset="-128"/>
            </a:endParaRPr>
          </a:p>
        </p:txBody>
      </p:sp>
      <p:sp>
        <p:nvSpPr>
          <p:cNvPr id="61" name="四角形 277"/>
          <p:cNvSpPr/>
          <p:nvPr/>
        </p:nvSpPr>
        <p:spPr>
          <a:xfrm>
            <a:off x="1932538" y="12841789"/>
            <a:ext cx="3270761" cy="845393"/>
          </a:xfrm>
          <a:prstGeom prst="rect">
            <a:avLst/>
          </a:prstGeom>
          <a:solidFill>
            <a:srgbClr val="D4F3B5"/>
          </a:solidFill>
          <a:ln w="12700" cap="flat" cmpd="sng" algn="ctr">
            <a:solidFill>
              <a:schemeClr val="bg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r>
              <a:rPr lang="ja-JP" altLang="en-US" sz="2000" b="0">
                <a:latin typeface="メイリオ" panose="020B0604030504040204" pitchFamily="50" charset="-128"/>
                <a:ea typeface="メイリオ" panose="020B0604030504040204" pitchFamily="50" charset="-128"/>
              </a:rPr>
              <a:t>⑨補助金額確定通知の受理</a:t>
            </a:r>
          </a:p>
        </p:txBody>
      </p:sp>
      <p:sp>
        <p:nvSpPr>
          <p:cNvPr id="62" name="四角形 281"/>
          <p:cNvSpPr/>
          <p:nvPr/>
        </p:nvSpPr>
        <p:spPr>
          <a:xfrm>
            <a:off x="1903085" y="14961282"/>
            <a:ext cx="3249037" cy="750267"/>
          </a:xfrm>
          <a:prstGeom prst="rect">
            <a:avLst/>
          </a:prstGeom>
          <a:solidFill>
            <a:srgbClr val="D4F3B5"/>
          </a:solidFill>
          <a:ln w="12700" cap="flat" cmpd="sng" algn="ctr">
            <a:solidFill>
              <a:schemeClr val="bg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r>
              <a:rPr lang="ja-JP" altLang="en-US" sz="2000" b="0">
                <a:latin typeface="メイリオ" panose="020B0604030504040204" pitchFamily="50" charset="-128"/>
                <a:ea typeface="メイリオ" panose="020B0604030504040204" pitchFamily="50" charset="-128"/>
              </a:rPr>
              <a:t>⑬補助金受理</a:t>
            </a:r>
          </a:p>
        </p:txBody>
      </p:sp>
      <p:sp>
        <p:nvSpPr>
          <p:cNvPr id="63" name="四角形 282"/>
          <p:cNvSpPr/>
          <p:nvPr/>
        </p:nvSpPr>
        <p:spPr>
          <a:xfrm>
            <a:off x="1655004" y="4309622"/>
            <a:ext cx="3785574" cy="570681"/>
          </a:xfrm>
          <a:prstGeom prst="rect">
            <a:avLst/>
          </a:prstGeom>
          <a:solidFill>
            <a:schemeClr val="accent2"/>
          </a:solidFill>
          <a:ln w="12700" cap="flat" cmpd="sng" algn="ctr">
            <a:solidFill>
              <a:schemeClr val="accent2">
                <a:lumMod val="40000"/>
                <a:lumOff val="60000"/>
              </a:scheme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sz="3200" b="1" dirty="0">
                <a:solidFill>
                  <a:schemeClr val="bg1"/>
                </a:solidFill>
                <a:latin typeface="メイリオ" panose="020B0604030504040204" pitchFamily="50" charset="-128"/>
                <a:ea typeface="メイリオ" panose="020B0604030504040204" pitchFamily="50" charset="-128"/>
              </a:rPr>
              <a:t>補助対象者</a:t>
            </a:r>
            <a:endParaRPr lang="ja-JP" altLang="en-US" b="1" dirty="0">
              <a:solidFill>
                <a:schemeClr val="bg1"/>
              </a:solidFill>
              <a:latin typeface="メイリオ" panose="020B0604030504040204" pitchFamily="50" charset="-128"/>
              <a:ea typeface="メイリオ" panose="020B0604030504040204" pitchFamily="50" charset="-128"/>
            </a:endParaRPr>
          </a:p>
        </p:txBody>
      </p:sp>
      <p:sp>
        <p:nvSpPr>
          <p:cNvPr id="65" name="四角形 284"/>
          <p:cNvSpPr/>
          <p:nvPr/>
        </p:nvSpPr>
        <p:spPr>
          <a:xfrm>
            <a:off x="7347929" y="4309621"/>
            <a:ext cx="3816381" cy="570681"/>
          </a:xfrm>
          <a:prstGeom prst="rect">
            <a:avLst/>
          </a:prstGeom>
        </p:spPr>
        <p:style>
          <a:lnRef idx="1">
            <a:schemeClr val="accent5"/>
          </a:lnRef>
          <a:fillRef idx="3">
            <a:schemeClr val="accent5"/>
          </a:fillRef>
          <a:effectRef idx="2">
            <a:schemeClr val="accent5"/>
          </a:effectRef>
          <a:fontRef idx="minor">
            <a:schemeClr val="lt1"/>
          </a:fontRef>
        </p:style>
        <p:txBody>
          <a:bodyPr anchor="ctr"/>
          <a:lstStyle/>
          <a:p>
            <a:pPr algn="ctr">
              <a:defRPr lang="ja-JP" altLang="en-US"/>
            </a:pPr>
            <a:r>
              <a:rPr lang="ja-JP" altLang="en-US" sz="3200" b="1" dirty="0">
                <a:solidFill>
                  <a:schemeClr val="bg1"/>
                </a:solidFill>
                <a:latin typeface="メイリオ" panose="020B0604030504040204" pitchFamily="50" charset="-128"/>
                <a:ea typeface="メイリオ" panose="020B0604030504040204" pitchFamily="50" charset="-128"/>
              </a:rPr>
              <a:t>対馬市</a:t>
            </a:r>
            <a:endParaRPr lang="ja-JP" altLang="en-US" b="1" dirty="0">
              <a:solidFill>
                <a:schemeClr val="bg1"/>
              </a:solidFill>
              <a:latin typeface="メイリオ" panose="020B0604030504040204" pitchFamily="50" charset="-128"/>
              <a:ea typeface="メイリオ" panose="020B0604030504040204" pitchFamily="50" charset="-128"/>
            </a:endParaRPr>
          </a:p>
        </p:txBody>
      </p:sp>
      <p:sp>
        <p:nvSpPr>
          <p:cNvPr id="66" name="図形 285"/>
          <p:cNvSpPr/>
          <p:nvPr/>
        </p:nvSpPr>
        <p:spPr>
          <a:xfrm>
            <a:off x="5238994" y="6215560"/>
            <a:ext cx="2160270" cy="720090"/>
          </a:xfrm>
          <a:prstGeom prst="rightArrow">
            <a:avLst/>
          </a:prstGeom>
          <a:solidFill>
            <a:schemeClr val="accent2"/>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sp>
        <p:nvSpPr>
          <p:cNvPr id="67" name="図形 286"/>
          <p:cNvSpPr/>
          <p:nvPr/>
        </p:nvSpPr>
        <p:spPr>
          <a:xfrm rot="10800000">
            <a:off x="5474434" y="7489869"/>
            <a:ext cx="2245302" cy="720090"/>
          </a:xfrm>
          <a:prstGeom prst="rightArrow">
            <a:avLst/>
          </a:prstGeom>
          <a:ln>
            <a:solidFill>
              <a:schemeClr val="tx1"/>
            </a:solidFill>
          </a:ln>
        </p:spPr>
        <p:style>
          <a:lnRef idx="3">
            <a:schemeClr val="lt1"/>
          </a:lnRef>
          <a:fillRef idx="1">
            <a:schemeClr val="accent5"/>
          </a:fillRef>
          <a:effectRef idx="1">
            <a:schemeClr val="accent5"/>
          </a:effectRef>
          <a:fontRef idx="minor">
            <a:schemeClr val="lt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sp>
        <p:nvSpPr>
          <p:cNvPr id="68" name="四角形 287"/>
          <p:cNvSpPr/>
          <p:nvPr/>
        </p:nvSpPr>
        <p:spPr>
          <a:xfrm>
            <a:off x="7700446" y="8924145"/>
            <a:ext cx="3239770" cy="720090"/>
          </a:xfrm>
          <a:prstGeom prst="rect">
            <a:avLst/>
          </a:prstGeom>
          <a:ln w="12700" cap="flat" cmpd="sng" algn="ctr">
            <a:solidFill>
              <a:schemeClr val="bg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r>
              <a:rPr lang="ja-JP" altLang="en-US" sz="2000" b="0">
                <a:latin typeface="メイリオ" panose="020B0604030504040204" pitchFamily="50" charset="-128"/>
                <a:ea typeface="メイリオ" panose="020B0604030504040204" pitchFamily="50" charset="-128"/>
              </a:rPr>
              <a:t>②－１変更申請書の受理</a:t>
            </a:r>
            <a:endParaRPr lang="ja-JP" altLang="en-US" b="0">
              <a:latin typeface="メイリオ" panose="020B0604030504040204" pitchFamily="50" charset="-128"/>
              <a:ea typeface="メイリオ" panose="020B0604030504040204" pitchFamily="50" charset="-128"/>
            </a:endParaRPr>
          </a:p>
        </p:txBody>
      </p:sp>
      <p:sp>
        <p:nvSpPr>
          <p:cNvPr id="69" name="図形 288"/>
          <p:cNvSpPr/>
          <p:nvPr/>
        </p:nvSpPr>
        <p:spPr>
          <a:xfrm>
            <a:off x="8899581" y="9484127"/>
            <a:ext cx="952500" cy="751843"/>
          </a:xfrm>
          <a:prstGeom prst="downArrow">
            <a:avLst>
              <a:gd name="adj1" fmla="val 50000"/>
              <a:gd name="adj2" fmla="val 50000"/>
            </a:avLst>
          </a:prstGeom>
          <a:solidFill>
            <a:srgbClr val="C00000"/>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a:latin typeface="メイリオ" panose="020B0604030504040204" pitchFamily="50" charset="-128"/>
                <a:ea typeface="メイリオ" panose="020B0604030504040204" pitchFamily="50" charset="-128"/>
              </a:rPr>
              <a:t>審査</a:t>
            </a:r>
          </a:p>
        </p:txBody>
      </p:sp>
      <p:sp>
        <p:nvSpPr>
          <p:cNvPr id="70" name="四角形 289"/>
          <p:cNvSpPr/>
          <p:nvPr/>
        </p:nvSpPr>
        <p:spPr>
          <a:xfrm>
            <a:off x="7763607" y="10235970"/>
            <a:ext cx="3239770" cy="720090"/>
          </a:xfrm>
          <a:prstGeom prst="rect">
            <a:avLst/>
          </a:prstGeom>
          <a:ln w="12700" cap="flat" cmpd="sng" algn="ctr">
            <a:solidFill>
              <a:schemeClr val="bg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r>
              <a:rPr lang="ja-JP" altLang="en-US" sz="2000" b="0" dirty="0">
                <a:latin typeface="メイリオ" panose="020B0604030504040204" pitchFamily="50" charset="-128"/>
                <a:ea typeface="メイリオ" panose="020B0604030504040204" pitchFamily="50" charset="-128"/>
              </a:rPr>
              <a:t>③－１変更承認通知</a:t>
            </a:r>
            <a:endParaRPr lang="ja-JP" altLang="en-US" b="0" dirty="0">
              <a:latin typeface="メイリオ" panose="020B0604030504040204" pitchFamily="50" charset="-128"/>
              <a:ea typeface="メイリオ" panose="020B0604030504040204" pitchFamily="50" charset="-128"/>
            </a:endParaRPr>
          </a:p>
        </p:txBody>
      </p:sp>
      <p:sp>
        <p:nvSpPr>
          <p:cNvPr id="71" name="図形 290"/>
          <p:cNvSpPr/>
          <p:nvPr/>
        </p:nvSpPr>
        <p:spPr>
          <a:xfrm>
            <a:off x="5255963" y="8958881"/>
            <a:ext cx="2160270" cy="720090"/>
          </a:xfrm>
          <a:prstGeom prst="rightArrow">
            <a:avLst/>
          </a:prstGeom>
          <a:solidFill>
            <a:schemeClr val="accent2"/>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sp>
        <p:nvSpPr>
          <p:cNvPr id="72" name="図形 291"/>
          <p:cNvSpPr/>
          <p:nvPr/>
        </p:nvSpPr>
        <p:spPr>
          <a:xfrm rot="10800000">
            <a:off x="5496557" y="10233191"/>
            <a:ext cx="2226185" cy="720090"/>
          </a:xfrm>
          <a:prstGeom prst="rightArrow">
            <a:avLst/>
          </a:prstGeom>
          <a:ln>
            <a:solidFill>
              <a:schemeClr val="tx1"/>
            </a:solidFill>
          </a:ln>
        </p:spPr>
        <p:style>
          <a:lnRef idx="3">
            <a:schemeClr val="lt1"/>
          </a:lnRef>
          <a:fillRef idx="1">
            <a:schemeClr val="accent5"/>
          </a:fillRef>
          <a:effectRef idx="1">
            <a:schemeClr val="accent5"/>
          </a:effectRef>
          <a:fontRef idx="minor">
            <a:schemeClr val="lt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sp>
        <p:nvSpPr>
          <p:cNvPr id="73" name="四角形 297"/>
          <p:cNvSpPr/>
          <p:nvPr/>
        </p:nvSpPr>
        <p:spPr>
          <a:xfrm>
            <a:off x="7734279" y="11710060"/>
            <a:ext cx="3239770" cy="720090"/>
          </a:xfrm>
          <a:prstGeom prst="rect">
            <a:avLst/>
          </a:prstGeom>
          <a:ln w="12700" cap="flat" cmpd="sng" algn="ctr">
            <a:solidFill>
              <a:schemeClr val="bg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r>
              <a:rPr lang="ja-JP" altLang="en-US" sz="2000" b="0">
                <a:latin typeface="メイリオ" panose="020B0604030504040204" pitchFamily="50" charset="-128"/>
                <a:ea typeface="メイリオ" panose="020B0604030504040204" pitchFamily="50" charset="-128"/>
              </a:rPr>
              <a:t>⑦実績報告書の受理</a:t>
            </a:r>
            <a:endParaRPr lang="ja-JP" altLang="en-US" b="0">
              <a:latin typeface="メイリオ" panose="020B0604030504040204" pitchFamily="50" charset="-128"/>
              <a:ea typeface="メイリオ" panose="020B0604030504040204" pitchFamily="50" charset="-128"/>
            </a:endParaRPr>
          </a:p>
        </p:txBody>
      </p:sp>
      <p:sp>
        <p:nvSpPr>
          <p:cNvPr id="74" name="図形 298"/>
          <p:cNvSpPr/>
          <p:nvPr/>
        </p:nvSpPr>
        <p:spPr>
          <a:xfrm>
            <a:off x="8908531" y="12259424"/>
            <a:ext cx="952500" cy="751843"/>
          </a:xfrm>
          <a:prstGeom prst="downArrow">
            <a:avLst>
              <a:gd name="adj1" fmla="val 50000"/>
              <a:gd name="adj2" fmla="val 50000"/>
            </a:avLst>
          </a:prstGeom>
          <a:solidFill>
            <a:srgbClr val="C00000"/>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dirty="0">
                <a:latin typeface="メイリオ" panose="020B0604030504040204" pitchFamily="50" charset="-128"/>
                <a:ea typeface="メイリオ" panose="020B0604030504040204" pitchFamily="50" charset="-128"/>
              </a:rPr>
              <a:t>審査</a:t>
            </a:r>
          </a:p>
        </p:txBody>
      </p:sp>
      <p:sp>
        <p:nvSpPr>
          <p:cNvPr id="75" name="四角形 299"/>
          <p:cNvSpPr/>
          <p:nvPr/>
        </p:nvSpPr>
        <p:spPr>
          <a:xfrm>
            <a:off x="7763557" y="12965777"/>
            <a:ext cx="3239770" cy="720090"/>
          </a:xfrm>
          <a:prstGeom prst="rect">
            <a:avLst/>
          </a:prstGeom>
          <a:ln w="12700" cap="flat" cmpd="sng" algn="ctr">
            <a:solidFill>
              <a:schemeClr val="bg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r>
              <a:rPr lang="ja-JP" altLang="en-US" sz="2000" b="0">
                <a:latin typeface="メイリオ" panose="020B0604030504040204" pitchFamily="50" charset="-128"/>
                <a:ea typeface="メイリオ" panose="020B0604030504040204" pitchFamily="50" charset="-128"/>
              </a:rPr>
              <a:t>⑧補助金確定通知書</a:t>
            </a:r>
            <a:endParaRPr lang="ja-JP" altLang="en-US" b="0">
              <a:latin typeface="メイリオ" panose="020B0604030504040204" pitchFamily="50" charset="-128"/>
              <a:ea typeface="メイリオ" panose="020B0604030504040204" pitchFamily="50" charset="-128"/>
            </a:endParaRPr>
          </a:p>
        </p:txBody>
      </p:sp>
      <p:sp>
        <p:nvSpPr>
          <p:cNvPr id="76" name="図形 300"/>
          <p:cNvSpPr/>
          <p:nvPr/>
        </p:nvSpPr>
        <p:spPr>
          <a:xfrm>
            <a:off x="5237182" y="11744796"/>
            <a:ext cx="2160270" cy="720090"/>
          </a:xfrm>
          <a:prstGeom prst="rightArrow">
            <a:avLst/>
          </a:prstGeom>
          <a:solidFill>
            <a:schemeClr val="accent2"/>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sp>
        <p:nvSpPr>
          <p:cNvPr id="77" name="図形 301"/>
          <p:cNvSpPr/>
          <p:nvPr/>
        </p:nvSpPr>
        <p:spPr>
          <a:xfrm rot="10800000">
            <a:off x="5481995" y="12962997"/>
            <a:ext cx="2226185" cy="720090"/>
          </a:xfrm>
          <a:prstGeom prst="rightArrow">
            <a:avLst/>
          </a:prstGeom>
          <a:ln>
            <a:solidFill>
              <a:schemeClr val="tx1"/>
            </a:solidFill>
          </a:ln>
        </p:spPr>
        <p:style>
          <a:lnRef idx="3">
            <a:schemeClr val="lt1"/>
          </a:lnRef>
          <a:fillRef idx="1">
            <a:schemeClr val="accent5"/>
          </a:fillRef>
          <a:effectRef idx="1">
            <a:schemeClr val="accent5"/>
          </a:effectRef>
          <a:fontRef idx="minor">
            <a:schemeClr val="lt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sp>
        <p:nvSpPr>
          <p:cNvPr id="78" name="四角形 302"/>
          <p:cNvSpPr/>
          <p:nvPr/>
        </p:nvSpPr>
        <p:spPr>
          <a:xfrm>
            <a:off x="735002" y="11624344"/>
            <a:ext cx="747217" cy="2697855"/>
          </a:xfrm>
          <a:prstGeom prst="rect">
            <a:avLst/>
          </a:prstGeom>
          <a:ln>
            <a:solidFill>
              <a:schemeClr val="tx1"/>
            </a:solid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lang="ja-JP" altLang="en-US"/>
            </a:pPr>
            <a:r>
              <a:rPr lang="ja-JP" altLang="en-US">
                <a:solidFill>
                  <a:schemeClr val="tx1"/>
                </a:solidFill>
                <a:latin typeface="メイリオ" panose="020B0604030504040204" pitchFamily="50" charset="-128"/>
                <a:ea typeface="メイリオ" panose="020B0604030504040204" pitchFamily="50" charset="-128"/>
              </a:rPr>
              <a:t>事業実績</a:t>
            </a:r>
          </a:p>
        </p:txBody>
      </p:sp>
      <p:sp>
        <p:nvSpPr>
          <p:cNvPr id="79" name="四角形 303"/>
          <p:cNvSpPr/>
          <p:nvPr/>
        </p:nvSpPr>
        <p:spPr>
          <a:xfrm>
            <a:off x="1966951" y="14082607"/>
            <a:ext cx="3239770" cy="720090"/>
          </a:xfrm>
          <a:prstGeom prst="rect">
            <a:avLst/>
          </a:prstGeom>
          <a:solidFill>
            <a:srgbClr val="D4F3B5"/>
          </a:solidFill>
          <a:ln w="12700" cap="flat" cmpd="sng" algn="ctr">
            <a:solidFill>
              <a:schemeClr val="bg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r>
              <a:rPr lang="ja-JP" altLang="en-US" sz="2000" b="0">
                <a:latin typeface="メイリオ" panose="020B0604030504040204" pitchFamily="50" charset="-128"/>
                <a:ea typeface="メイリオ" panose="020B0604030504040204" pitchFamily="50" charset="-128"/>
              </a:rPr>
              <a:t>⑩補助金請求書の提出</a:t>
            </a:r>
          </a:p>
        </p:txBody>
      </p:sp>
      <p:sp>
        <p:nvSpPr>
          <p:cNvPr id="80" name="四角形 304"/>
          <p:cNvSpPr/>
          <p:nvPr/>
        </p:nvSpPr>
        <p:spPr>
          <a:xfrm>
            <a:off x="7710038" y="14082607"/>
            <a:ext cx="3239770" cy="720090"/>
          </a:xfrm>
          <a:prstGeom prst="rect">
            <a:avLst/>
          </a:prstGeom>
          <a:ln w="12700" cap="flat" cmpd="sng" algn="ctr">
            <a:solidFill>
              <a:schemeClr val="bg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r>
              <a:rPr lang="ja-JP" altLang="en-US" sz="2000" b="0" dirty="0">
                <a:latin typeface="メイリオ" panose="020B0604030504040204" pitchFamily="50" charset="-128"/>
                <a:ea typeface="メイリオ" panose="020B0604030504040204" pitchFamily="50" charset="-128"/>
              </a:rPr>
              <a:t>⑪請求書の受理</a:t>
            </a:r>
            <a:endParaRPr lang="ja-JP" altLang="en-US" b="0" dirty="0">
              <a:latin typeface="メイリオ" panose="020B0604030504040204" pitchFamily="50" charset="-128"/>
              <a:ea typeface="メイリオ" panose="020B0604030504040204" pitchFamily="50" charset="-128"/>
            </a:endParaRPr>
          </a:p>
        </p:txBody>
      </p:sp>
      <p:sp>
        <p:nvSpPr>
          <p:cNvPr id="81" name="図形 305"/>
          <p:cNvSpPr/>
          <p:nvPr/>
        </p:nvSpPr>
        <p:spPr>
          <a:xfrm>
            <a:off x="5256483" y="14117343"/>
            <a:ext cx="2160270" cy="720090"/>
          </a:xfrm>
          <a:prstGeom prst="rightArrow">
            <a:avLst/>
          </a:prstGeom>
          <a:solidFill>
            <a:schemeClr val="accent2"/>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sp>
        <p:nvSpPr>
          <p:cNvPr id="82" name="四角形 310"/>
          <p:cNvSpPr/>
          <p:nvPr/>
        </p:nvSpPr>
        <p:spPr>
          <a:xfrm>
            <a:off x="7726103" y="15106631"/>
            <a:ext cx="3239770" cy="720090"/>
          </a:xfrm>
          <a:prstGeom prst="rect">
            <a:avLst/>
          </a:prstGeom>
          <a:ln w="12700" cap="flat" cmpd="sng" algn="ctr">
            <a:solidFill>
              <a:schemeClr val="bg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r>
              <a:rPr lang="ja-JP" altLang="en-US" sz="2000" b="0" dirty="0">
                <a:latin typeface="メイリオ" panose="020B0604030504040204" pitchFamily="50" charset="-128"/>
                <a:ea typeface="メイリオ" panose="020B0604030504040204" pitchFamily="50" charset="-128"/>
              </a:rPr>
              <a:t>⑫補助金の交付</a:t>
            </a:r>
            <a:endParaRPr lang="ja-JP" altLang="en-US" b="0" dirty="0">
              <a:latin typeface="メイリオ" panose="020B0604030504040204" pitchFamily="50" charset="-128"/>
              <a:ea typeface="メイリオ" panose="020B0604030504040204" pitchFamily="50" charset="-128"/>
            </a:endParaRPr>
          </a:p>
        </p:txBody>
      </p:sp>
      <p:sp>
        <p:nvSpPr>
          <p:cNvPr id="83" name="図形 311"/>
          <p:cNvSpPr/>
          <p:nvPr/>
        </p:nvSpPr>
        <p:spPr>
          <a:xfrm rot="10800000">
            <a:off x="5394086" y="15131116"/>
            <a:ext cx="2288697" cy="720090"/>
          </a:xfrm>
          <a:prstGeom prst="rightArrow">
            <a:avLst/>
          </a:prstGeom>
          <a:ln>
            <a:solidFill>
              <a:schemeClr val="tx1"/>
            </a:solidFill>
          </a:ln>
        </p:spPr>
        <p:style>
          <a:lnRef idx="3">
            <a:schemeClr val="lt1"/>
          </a:lnRef>
          <a:fillRef idx="1">
            <a:schemeClr val="accent5"/>
          </a:fillRef>
          <a:effectRef idx="1">
            <a:schemeClr val="accent5"/>
          </a:effectRef>
          <a:fontRef idx="minor">
            <a:schemeClr val="lt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sp>
        <p:nvSpPr>
          <p:cNvPr id="84" name="図形 309"/>
          <p:cNvSpPr/>
          <p:nvPr/>
        </p:nvSpPr>
        <p:spPr>
          <a:xfrm>
            <a:off x="8574462" y="14594592"/>
            <a:ext cx="1543050" cy="742612"/>
          </a:xfrm>
          <a:prstGeom prst="downArrow">
            <a:avLst>
              <a:gd name="adj1" fmla="val 50000"/>
              <a:gd name="adj2" fmla="val 50000"/>
            </a:avLst>
          </a:prstGeom>
          <a:solidFill>
            <a:srgbClr val="C00000"/>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sz="1600" dirty="0">
                <a:latin typeface="メイリオ" panose="020B0604030504040204" pitchFamily="50" charset="-128"/>
                <a:ea typeface="メイリオ" panose="020B0604030504040204" pitchFamily="50" charset="-128"/>
              </a:rPr>
              <a:t>支払手続</a:t>
            </a:r>
          </a:p>
        </p:txBody>
      </p:sp>
      <p:sp>
        <p:nvSpPr>
          <p:cNvPr id="85" name="四角形 312"/>
          <p:cNvSpPr/>
          <p:nvPr/>
        </p:nvSpPr>
        <p:spPr>
          <a:xfrm>
            <a:off x="736616" y="14594592"/>
            <a:ext cx="747217" cy="1232738"/>
          </a:xfrm>
          <a:prstGeom prst="rect">
            <a:avLst/>
          </a:prstGeom>
          <a:ln>
            <a:solidFill>
              <a:schemeClr val="tx1"/>
            </a:solid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lang="ja-JP" altLang="en-US"/>
            </a:pPr>
            <a:r>
              <a:rPr lang="ja-JP" altLang="en-US">
                <a:solidFill>
                  <a:schemeClr val="tx1"/>
                </a:solidFill>
                <a:latin typeface="メイリオ" panose="020B0604030504040204" pitchFamily="50" charset="-128"/>
                <a:ea typeface="メイリオ" panose="020B0604030504040204" pitchFamily="50" charset="-128"/>
              </a:rPr>
              <a:t>支払</a:t>
            </a:r>
          </a:p>
        </p:txBody>
      </p:sp>
      <p:sp>
        <p:nvSpPr>
          <p:cNvPr id="86" name="図形 313"/>
          <p:cNvSpPr/>
          <p:nvPr/>
        </p:nvSpPr>
        <p:spPr>
          <a:xfrm>
            <a:off x="2673997" y="13531023"/>
            <a:ext cx="1790700" cy="757770"/>
          </a:xfrm>
          <a:prstGeom prst="downArrow">
            <a:avLst>
              <a:gd name="adj1" fmla="val 50000"/>
              <a:gd name="adj2" fmla="val 50000"/>
            </a:avLst>
          </a:prstGeom>
          <a:solidFill>
            <a:srgbClr val="C00000"/>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dirty="0">
                <a:latin typeface="メイリオ" panose="020B0604030504040204" pitchFamily="50" charset="-128"/>
                <a:ea typeface="メイリオ" panose="020B0604030504040204" pitchFamily="50" charset="-128"/>
              </a:rPr>
              <a:t>請求書作成</a:t>
            </a:r>
          </a:p>
        </p:txBody>
      </p:sp>
      <p:sp>
        <p:nvSpPr>
          <p:cNvPr id="87" name="四角形 314"/>
          <p:cNvSpPr/>
          <p:nvPr/>
        </p:nvSpPr>
        <p:spPr>
          <a:xfrm>
            <a:off x="370744" y="6836392"/>
            <a:ext cx="1428807" cy="542043"/>
          </a:xfrm>
          <a:prstGeom prst="rect">
            <a:avLst/>
          </a:prstGeom>
          <a:solidFill>
            <a:srgbClr val="C00000"/>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sz="1400" b="1" dirty="0" smtClean="0">
                <a:solidFill>
                  <a:schemeClr val="bg1"/>
                </a:solidFill>
                <a:latin typeface="メイリオ" panose="020B0604030504040204" pitchFamily="50" charset="-128"/>
                <a:ea typeface="メイリオ" panose="020B0604030504040204" pitchFamily="50" charset="-128"/>
              </a:rPr>
              <a:t>９月３０日</a:t>
            </a:r>
            <a:r>
              <a:rPr lang="ja-JP" altLang="en-US" sz="1400" b="1" dirty="0">
                <a:solidFill>
                  <a:schemeClr val="bg1"/>
                </a:solidFill>
                <a:latin typeface="メイリオ" panose="020B0604030504040204" pitchFamily="50" charset="-128"/>
                <a:ea typeface="メイリオ" panose="020B0604030504040204" pitchFamily="50" charset="-128"/>
              </a:rPr>
              <a:t>まで</a:t>
            </a:r>
            <a:endParaRPr lang="ja-JP" altLang="en-US" b="1" dirty="0">
              <a:solidFill>
                <a:schemeClr val="bg1"/>
              </a:solidFill>
              <a:latin typeface="メイリオ" panose="020B0604030504040204" pitchFamily="50" charset="-128"/>
              <a:ea typeface="メイリオ" panose="020B0604030504040204" pitchFamily="50" charset="-128"/>
            </a:endParaRPr>
          </a:p>
        </p:txBody>
      </p:sp>
      <p:sp>
        <p:nvSpPr>
          <p:cNvPr id="88" name="図形 253"/>
          <p:cNvSpPr/>
          <p:nvPr/>
        </p:nvSpPr>
        <p:spPr>
          <a:xfrm>
            <a:off x="650947" y="4875215"/>
            <a:ext cx="915325" cy="1896962"/>
          </a:xfrm>
          <a:prstGeom prst="downArrow">
            <a:avLst/>
          </a:prstGeom>
          <a:solidFill>
            <a:schemeClr val="accent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dirty="0">
                <a:solidFill>
                  <a:schemeClr val="tx1"/>
                </a:solidFill>
                <a:latin typeface="メイリオ" panose="020B0604030504040204" pitchFamily="50" charset="-128"/>
                <a:ea typeface="メイリオ" panose="020B0604030504040204" pitchFamily="50" charset="-128"/>
              </a:rPr>
              <a:t>応募期間</a:t>
            </a:r>
          </a:p>
        </p:txBody>
      </p:sp>
      <p:sp>
        <p:nvSpPr>
          <p:cNvPr id="89" name="図形 296"/>
          <p:cNvSpPr/>
          <p:nvPr/>
        </p:nvSpPr>
        <p:spPr>
          <a:xfrm>
            <a:off x="2961447" y="8231936"/>
            <a:ext cx="1123950" cy="3478124"/>
          </a:xfrm>
          <a:prstGeom prst="downArrow">
            <a:avLst/>
          </a:prstGeom>
          <a:gradFill flip="none" rotWithShape="1">
            <a:gsLst>
              <a:gs pos="0">
                <a:srgbClr val="C00000"/>
              </a:gs>
              <a:gs pos="50000">
                <a:srgbClr val="C00000">
                  <a:tint val="44500"/>
                  <a:satMod val="160000"/>
                </a:srgbClr>
              </a:gs>
              <a:gs pos="100000">
                <a:srgbClr val="C00000">
                  <a:tint val="23500"/>
                  <a:satMod val="160000"/>
                </a:srgbClr>
              </a:gs>
            </a:gsLst>
            <a:lin ang="162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sp>
        <p:nvSpPr>
          <p:cNvPr id="90" name="四角形 295"/>
          <p:cNvSpPr/>
          <p:nvPr/>
        </p:nvSpPr>
        <p:spPr>
          <a:xfrm>
            <a:off x="735003" y="8458107"/>
            <a:ext cx="10429307" cy="357100"/>
          </a:xfrm>
          <a:prstGeom prst="rect">
            <a:avLst/>
          </a:prstGeom>
          <a:solidFill>
            <a:srgbClr val="FFFF00"/>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r>
              <a:rPr lang="ja-JP" altLang="en-US" sz="2000" b="1" u="sng" dirty="0">
                <a:solidFill>
                  <a:srgbClr val="C00000"/>
                </a:solidFill>
                <a:latin typeface="メイリオ" panose="020B0604030504040204" pitchFamily="50" charset="-128"/>
                <a:ea typeface="メイリオ" panose="020B0604030504040204" pitchFamily="50" charset="-128"/>
              </a:rPr>
              <a:t>※事業の内容等に変更があった場合のみ</a:t>
            </a:r>
            <a:endParaRPr lang="ja-JP" altLang="en-US" sz="2000" dirty="0">
              <a:solidFill>
                <a:srgbClr val="C00000"/>
              </a:solidFill>
              <a:latin typeface="メイリオ" panose="020B0604030504040204" pitchFamily="50" charset="-128"/>
              <a:ea typeface="メイリオ" panose="020B0604030504040204" pitchFamily="50" charset="-128"/>
            </a:endParaRPr>
          </a:p>
        </p:txBody>
      </p:sp>
      <p:sp>
        <p:nvSpPr>
          <p:cNvPr id="91" name="四角形 263"/>
          <p:cNvSpPr/>
          <p:nvPr/>
        </p:nvSpPr>
        <p:spPr>
          <a:xfrm>
            <a:off x="1976359" y="8958881"/>
            <a:ext cx="3220952" cy="750267"/>
          </a:xfrm>
          <a:prstGeom prst="rect">
            <a:avLst/>
          </a:prstGeom>
          <a:solidFill>
            <a:srgbClr val="D4F3B5"/>
          </a:solidFill>
          <a:ln w="12700" cap="flat" cmpd="sng" algn="ctr">
            <a:solidFill>
              <a:schemeClr val="bg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r>
              <a:rPr lang="ja-JP" altLang="en-US" sz="2000" b="0" dirty="0">
                <a:latin typeface="メイリオ" panose="020B0604030504040204" pitchFamily="50" charset="-128"/>
                <a:ea typeface="メイリオ" panose="020B0604030504040204" pitchFamily="50" charset="-128"/>
              </a:rPr>
              <a:t>①－１変更承認申請書</a:t>
            </a:r>
          </a:p>
          <a:p>
            <a:pPr algn="ctr"/>
            <a:r>
              <a:rPr lang="ja-JP" altLang="en-US" sz="2000" b="0" dirty="0" err="1">
                <a:latin typeface="メイリオ" panose="020B0604030504040204" pitchFamily="50" charset="-128"/>
                <a:ea typeface="メイリオ" panose="020B0604030504040204" pitchFamily="50" charset="-128"/>
              </a:rPr>
              <a:t>の提</a:t>
            </a:r>
            <a:r>
              <a:rPr lang="ja-JP" altLang="en-US" sz="2000" b="0" dirty="0">
                <a:latin typeface="メイリオ" panose="020B0604030504040204" pitchFamily="50" charset="-128"/>
                <a:ea typeface="メイリオ" panose="020B0604030504040204" pitchFamily="50" charset="-128"/>
              </a:rPr>
              <a:t>出</a:t>
            </a:r>
          </a:p>
        </p:txBody>
      </p:sp>
      <p:sp>
        <p:nvSpPr>
          <p:cNvPr id="92" name="四角形 272"/>
          <p:cNvSpPr/>
          <p:nvPr/>
        </p:nvSpPr>
        <p:spPr>
          <a:xfrm>
            <a:off x="1937476" y="10148958"/>
            <a:ext cx="3226990" cy="750267"/>
          </a:xfrm>
          <a:prstGeom prst="rect">
            <a:avLst/>
          </a:prstGeom>
          <a:solidFill>
            <a:srgbClr val="D4F3B5"/>
          </a:solidFill>
          <a:ln w="12700" cap="flat" cmpd="sng" algn="ctr">
            <a:solidFill>
              <a:schemeClr val="bg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r>
              <a:rPr lang="ja-JP" altLang="en-US" b="0" dirty="0">
                <a:latin typeface="メイリオ" panose="020B0604030504040204" pitchFamily="50" charset="-128"/>
                <a:ea typeface="メイリオ" panose="020B0604030504040204" pitchFamily="50" charset="-128"/>
              </a:rPr>
              <a:t>④－１変更した事業に着手</a:t>
            </a:r>
          </a:p>
        </p:txBody>
      </p:sp>
      <p:sp>
        <p:nvSpPr>
          <p:cNvPr id="93" name="四角形 273"/>
          <p:cNvSpPr/>
          <p:nvPr/>
        </p:nvSpPr>
        <p:spPr>
          <a:xfrm>
            <a:off x="2003705" y="11744796"/>
            <a:ext cx="3203017" cy="750267"/>
          </a:xfrm>
          <a:prstGeom prst="rect">
            <a:avLst/>
          </a:prstGeom>
          <a:solidFill>
            <a:srgbClr val="D4F3B5"/>
          </a:solidFill>
          <a:ln w="12700" cap="flat" cmpd="sng" algn="ctr">
            <a:solidFill>
              <a:schemeClr val="bg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r>
              <a:rPr lang="ja-JP" altLang="en-US" sz="2000" b="0" dirty="0">
                <a:latin typeface="メイリオ" panose="020B0604030504040204" pitchFamily="50" charset="-128"/>
                <a:ea typeface="メイリオ" panose="020B0604030504040204" pitchFamily="50" charset="-128"/>
              </a:rPr>
              <a:t>⑤事業完了</a:t>
            </a:r>
            <a:endParaRPr sz="2000" b="0" dirty="0">
              <a:latin typeface="メイリオ" panose="020B0604030504040204" pitchFamily="50" charset="-128"/>
              <a:ea typeface="メイリオ" panose="020B0604030504040204" pitchFamily="50" charset="-128"/>
            </a:endParaRPr>
          </a:p>
          <a:p>
            <a:pPr algn="ctr"/>
            <a:r>
              <a:rPr lang="ja-JP" altLang="en-US" sz="2000" b="0" dirty="0">
                <a:latin typeface="メイリオ" panose="020B0604030504040204" pitchFamily="50" charset="-128"/>
                <a:ea typeface="メイリオ" panose="020B0604030504040204" pitchFamily="50" charset="-128"/>
              </a:rPr>
              <a:t>⑥実績報告書の提出</a:t>
            </a:r>
          </a:p>
        </p:txBody>
      </p:sp>
      <p:sp>
        <p:nvSpPr>
          <p:cNvPr id="94" name="四角形 294"/>
          <p:cNvSpPr/>
          <p:nvPr/>
        </p:nvSpPr>
        <p:spPr>
          <a:xfrm>
            <a:off x="574823" y="8375875"/>
            <a:ext cx="10759536" cy="2944535"/>
          </a:xfrm>
          <a:prstGeom prst="rect">
            <a:avLst/>
          </a:prstGeom>
          <a:noFill/>
          <a:ln w="28575" cap="flat" cmpd="sng" algn="ctr">
            <a:solidFill>
              <a:srgbClr val="C00000"/>
            </a:solidFill>
            <a:prstDash val="sysDash"/>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latin typeface="HG丸ｺﾞｼｯｸM-PRO" panose="020F0600000000000000" pitchFamily="50" charset="-128"/>
              <a:ea typeface="HG丸ｺﾞｼｯｸM-PRO" panose="020F0600000000000000" pitchFamily="50" charset="-128"/>
            </a:endParaRPr>
          </a:p>
        </p:txBody>
      </p:sp>
      <p:sp>
        <p:nvSpPr>
          <p:cNvPr id="95" name="四角形 315"/>
          <p:cNvSpPr/>
          <p:nvPr/>
        </p:nvSpPr>
        <p:spPr>
          <a:xfrm>
            <a:off x="735002" y="7487374"/>
            <a:ext cx="747217" cy="732216"/>
          </a:xfrm>
          <a:prstGeom prst="rect">
            <a:avLst/>
          </a:prstGeom>
          <a:ln>
            <a:solidFill>
              <a:schemeClr val="tx1"/>
            </a:solid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lang="ja-JP" altLang="en-US"/>
            </a:pPr>
            <a:r>
              <a:rPr lang="ja-JP" altLang="en-US" dirty="0">
                <a:solidFill>
                  <a:schemeClr val="tx1"/>
                </a:solidFill>
                <a:latin typeface="メイリオ" panose="020B0604030504040204" pitchFamily="50" charset="-128"/>
                <a:ea typeface="メイリオ" panose="020B0604030504040204" pitchFamily="50" charset="-128"/>
              </a:rPr>
              <a:t>着手</a:t>
            </a:r>
          </a:p>
        </p:txBody>
      </p:sp>
      <p:sp>
        <p:nvSpPr>
          <p:cNvPr id="96" name="四角形 134"/>
          <p:cNvSpPr/>
          <p:nvPr/>
        </p:nvSpPr>
        <p:spPr>
          <a:xfrm>
            <a:off x="401383" y="3407577"/>
            <a:ext cx="5739888" cy="714375"/>
          </a:xfrm>
          <a:prstGeom prst="flowChartPunchedTape">
            <a:avLst/>
          </a:prstGeom>
          <a:solidFill>
            <a:srgbClr val="00B0F0"/>
          </a:solidFill>
          <a:ln w="6350" cap="flat" cmpd="sng" algn="ctr">
            <a:noFill/>
            <a:prstDash val="solid"/>
            <a:miter lim="800000"/>
          </a:ln>
        </p:spPr>
        <p:style>
          <a:lnRef idx="1">
            <a:schemeClr val="accent2"/>
          </a:lnRef>
          <a:fillRef idx="2">
            <a:schemeClr val="accent2"/>
          </a:fillRef>
          <a:effectRef idx="1">
            <a:schemeClr val="accent2"/>
          </a:effectRef>
          <a:fontRef idx="minor">
            <a:schemeClr val="dk1"/>
          </a:fontRef>
        </p:style>
        <p:txBody>
          <a:bodyPr anchor="ctr"/>
          <a:lstStyle/>
          <a:p>
            <a:pPr>
              <a:defRPr lang="ja-JP" altLang="en-US"/>
            </a:pPr>
            <a:r>
              <a:rPr lang="ja-JP" altLang="en-US" sz="2400" b="1" dirty="0">
                <a:solidFill>
                  <a:schemeClr val="bg1"/>
                </a:solidFill>
                <a:latin typeface="メイリオ" panose="020B0604030504040204" pitchFamily="50" charset="-128"/>
                <a:ea typeface="メイリオ" panose="020B0604030504040204" pitchFamily="50" charset="-128"/>
              </a:rPr>
              <a:t>１４　補助事業の流れ（フロー図）</a:t>
            </a:r>
            <a:endParaRPr lang="en-US" altLang="ja-JP" sz="2400" b="1" dirty="0">
              <a:solidFill>
                <a:schemeClr val="bg1"/>
              </a:solidFill>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3" cstate="print">
            <a:clrChange>
              <a:clrFrom>
                <a:srgbClr val="F5F5F5"/>
              </a:clrFrom>
              <a:clrTo>
                <a:srgbClr val="F5F5F5">
                  <a:alpha val="0"/>
                </a:srgbClr>
              </a:clrTo>
            </a:clrChange>
            <a:extLst>
              <a:ext uri="{28A0092B-C50C-407E-A947-70E740481C1C}">
                <a14:useLocalDpi xmlns:a14="http://schemas.microsoft.com/office/drawing/2010/main" val="0"/>
              </a:ext>
            </a:extLst>
          </a:blip>
          <a:stretch>
            <a:fillRect/>
          </a:stretch>
        </p:blipFill>
        <p:spPr>
          <a:xfrm>
            <a:off x="8754782" y="4932933"/>
            <a:ext cx="1150281" cy="1160425"/>
          </a:xfrm>
          <a:prstGeom prst="rect">
            <a:avLst/>
          </a:prstGeom>
        </p:spPr>
      </p:pic>
      <p:pic>
        <p:nvPicPr>
          <p:cNvPr id="3" name="図 2"/>
          <p:cNvPicPr>
            <a:picLocks noChangeAspect="1"/>
          </p:cNvPicPr>
          <p:nvPr/>
        </p:nvPicPr>
        <p:blipFill>
          <a:blip r:embed="rId4" cstate="print">
            <a:clrChange>
              <a:clrFrom>
                <a:srgbClr val="E3E3E3"/>
              </a:clrFrom>
              <a:clrTo>
                <a:srgbClr val="E3E3E3">
                  <a:alpha val="0"/>
                </a:srgbClr>
              </a:clrTo>
            </a:clrChange>
            <a:extLst>
              <a:ext uri="{28A0092B-C50C-407E-A947-70E740481C1C}">
                <a14:useLocalDpi xmlns:a14="http://schemas.microsoft.com/office/drawing/2010/main" val="0"/>
              </a:ext>
            </a:extLst>
          </a:blip>
          <a:stretch>
            <a:fillRect/>
          </a:stretch>
        </p:blipFill>
        <p:spPr>
          <a:xfrm>
            <a:off x="3027548" y="4927658"/>
            <a:ext cx="1040485" cy="1153676"/>
          </a:xfrm>
          <a:prstGeom prst="rect">
            <a:avLst/>
          </a:prstGeom>
        </p:spPr>
      </p:pic>
    </p:spTree>
    <p:extLst>
      <p:ext uri="{BB962C8B-B14F-4D97-AF65-F5344CB8AC3E}">
        <p14:creationId xmlns:p14="http://schemas.microsoft.com/office/powerpoint/2010/main" val="1588615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308821787"/>
              </p:ext>
            </p:extLst>
          </p:nvPr>
        </p:nvGraphicFramePr>
        <p:xfrm>
          <a:off x="311818" y="947502"/>
          <a:ext cx="11546034" cy="10607208"/>
        </p:xfrm>
        <a:graphic>
          <a:graphicData uri="http://schemas.openxmlformats.org/drawingml/2006/table">
            <a:tbl>
              <a:tblPr firstRow="1" bandRow="1">
                <a:tableStyleId>{5C22544A-7EE6-4342-B048-85BDC9FD1C3A}</a:tableStyleId>
              </a:tblPr>
              <a:tblGrid>
                <a:gridCol w="548640">
                  <a:extLst>
                    <a:ext uri="{9D8B030D-6E8A-4147-A177-3AD203B41FA5}">
                      <a16:colId xmlns:a16="http://schemas.microsoft.com/office/drawing/2014/main" val="2232442758"/>
                    </a:ext>
                  </a:extLst>
                </a:gridCol>
                <a:gridCol w="441960">
                  <a:extLst>
                    <a:ext uri="{9D8B030D-6E8A-4147-A177-3AD203B41FA5}">
                      <a16:colId xmlns:a16="http://schemas.microsoft.com/office/drawing/2014/main" val="257367172"/>
                    </a:ext>
                  </a:extLst>
                </a:gridCol>
                <a:gridCol w="441960">
                  <a:extLst>
                    <a:ext uri="{9D8B030D-6E8A-4147-A177-3AD203B41FA5}">
                      <a16:colId xmlns:a16="http://schemas.microsoft.com/office/drawing/2014/main" val="1730009339"/>
                    </a:ext>
                  </a:extLst>
                </a:gridCol>
                <a:gridCol w="1322672">
                  <a:extLst>
                    <a:ext uri="{9D8B030D-6E8A-4147-A177-3AD203B41FA5}">
                      <a16:colId xmlns:a16="http://schemas.microsoft.com/office/drawing/2014/main" val="1511063282"/>
                    </a:ext>
                  </a:extLst>
                </a:gridCol>
                <a:gridCol w="2987842">
                  <a:extLst>
                    <a:ext uri="{9D8B030D-6E8A-4147-A177-3AD203B41FA5}">
                      <a16:colId xmlns:a16="http://schemas.microsoft.com/office/drawing/2014/main" val="3982137212"/>
                    </a:ext>
                  </a:extLst>
                </a:gridCol>
                <a:gridCol w="2901329">
                  <a:extLst>
                    <a:ext uri="{9D8B030D-6E8A-4147-A177-3AD203B41FA5}">
                      <a16:colId xmlns:a16="http://schemas.microsoft.com/office/drawing/2014/main" val="167988381"/>
                    </a:ext>
                  </a:extLst>
                </a:gridCol>
                <a:gridCol w="2901631">
                  <a:extLst>
                    <a:ext uri="{9D8B030D-6E8A-4147-A177-3AD203B41FA5}">
                      <a16:colId xmlns:a16="http://schemas.microsoft.com/office/drawing/2014/main" val="303477359"/>
                    </a:ext>
                  </a:extLst>
                </a:gridCol>
              </a:tblGrid>
              <a:tr h="376955">
                <a:tc rowSpan="2" gridSpan="3">
                  <a:txBody>
                    <a:bodyPr/>
                    <a:lstStyle/>
                    <a:p>
                      <a:pPr algn="ctr"/>
                      <a:r>
                        <a:rPr kumimoji="1" lang="ja-JP" altLang="en-US" dirty="0" smtClean="0">
                          <a:latin typeface="メイリオ" panose="020B0604030504040204" pitchFamily="50" charset="-128"/>
                          <a:ea typeface="メイリオ" panose="020B0604030504040204" pitchFamily="50" charset="-128"/>
                        </a:rPr>
                        <a:t>区分</a:t>
                      </a:r>
                      <a:endParaRPr kumimoji="1" lang="ja-JP" altLang="en-US" dirty="0">
                        <a:latin typeface="メイリオ" panose="020B0604030504040204" pitchFamily="50" charset="-128"/>
                        <a:ea typeface="メイリオ" panose="020B0604030504040204" pitchFamily="50" charset="-128"/>
                      </a:endParaRPr>
                    </a:p>
                  </a:txBody>
                  <a:tcPr anchor="ctr"/>
                </a:tc>
                <a:tc rowSpan="2" hMerge="1">
                  <a:txBody>
                    <a:bodyPr/>
                    <a:lstStyle/>
                    <a:p>
                      <a:endParaRPr kumimoji="1" lang="ja-JP" altLang="en-US" dirty="0"/>
                    </a:p>
                  </a:txBody>
                  <a:tcPr/>
                </a:tc>
                <a:tc rowSpan="2" hMerge="1">
                  <a:txBody>
                    <a:bodyPr/>
                    <a:lstStyle/>
                    <a:p>
                      <a:endParaRPr kumimoji="1" lang="ja-JP" altLang="en-US" dirty="0"/>
                    </a:p>
                  </a:txBody>
                  <a:tcPr/>
                </a:tc>
                <a:tc rowSpan="2">
                  <a:txBody>
                    <a:bodyPr/>
                    <a:lstStyle/>
                    <a:p>
                      <a:pPr algn="ctr"/>
                      <a:r>
                        <a:rPr kumimoji="1" lang="ja-JP" altLang="en-US" dirty="0" smtClean="0">
                          <a:latin typeface="メイリオ" panose="020B0604030504040204" pitchFamily="50" charset="-128"/>
                          <a:ea typeface="メイリオ" panose="020B0604030504040204" pitchFamily="50" charset="-128"/>
                        </a:rPr>
                        <a:t>経費</a:t>
                      </a:r>
                      <a:endParaRPr kumimoji="1" lang="ja-JP" altLang="en-US" dirty="0">
                        <a:latin typeface="メイリオ" panose="020B0604030504040204" pitchFamily="50" charset="-128"/>
                        <a:ea typeface="メイリオ" panose="020B0604030504040204" pitchFamily="50" charset="-128"/>
                      </a:endParaRPr>
                    </a:p>
                  </a:txBody>
                  <a:tcPr anchor="ctr"/>
                </a:tc>
                <a:tc gridSpan="2">
                  <a:txBody>
                    <a:bodyPr/>
                    <a:lstStyle/>
                    <a:p>
                      <a:pPr algn="ctr"/>
                      <a:r>
                        <a:rPr kumimoji="1" lang="ja-JP" altLang="en-US" dirty="0" smtClean="0">
                          <a:latin typeface="メイリオ" panose="020B0604030504040204" pitchFamily="50" charset="-128"/>
                          <a:ea typeface="メイリオ" panose="020B0604030504040204" pitchFamily="50" charset="-128"/>
                        </a:rPr>
                        <a:t>提出</a:t>
                      </a:r>
                      <a:endParaRPr kumimoji="1" lang="ja-JP" altLang="en-US" dirty="0">
                        <a:latin typeface="メイリオ" panose="020B0604030504040204" pitchFamily="50" charset="-128"/>
                        <a:ea typeface="メイリオ" panose="020B0604030504040204" pitchFamily="50" charset="-128"/>
                      </a:endParaRPr>
                    </a:p>
                  </a:txBody>
                  <a:tcPr anchor="ctr"/>
                </a:tc>
                <a:tc hMerge="1">
                  <a:txBody>
                    <a:bodyPr/>
                    <a:lstStyle/>
                    <a:p>
                      <a:endParaRPr kumimoji="1" lang="ja-JP" altLang="en-US" dirty="0"/>
                    </a:p>
                  </a:txBody>
                  <a:tcPr/>
                </a:tc>
                <a:tc rowSpan="2">
                  <a:txBody>
                    <a:bodyPr/>
                    <a:lstStyle/>
                    <a:p>
                      <a:pPr algn="ctr"/>
                      <a:r>
                        <a:rPr kumimoji="1" lang="ja-JP" altLang="en-US" dirty="0" smtClean="0">
                          <a:latin typeface="メイリオ" panose="020B0604030504040204" pitchFamily="50" charset="-128"/>
                          <a:ea typeface="メイリオ" panose="020B0604030504040204" pitchFamily="50" charset="-128"/>
                        </a:rPr>
                        <a:t>備考</a:t>
                      </a:r>
                      <a:endParaRPr kumimoji="1" lang="ja-JP" altLang="en-US"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462255204"/>
                  </a:ext>
                </a:extLst>
              </a:tr>
              <a:tr h="374689">
                <a:tc gridSpan="3" vMerge="1">
                  <a:txBody>
                    <a:bodyPr/>
                    <a:lstStyle/>
                    <a:p>
                      <a:pPr algn="l"/>
                      <a:endParaRPr kumimoji="1" lang="ja-JP" altLang="en-US" b="1" dirty="0">
                        <a:latin typeface="メイリオ" panose="020B0604030504040204" pitchFamily="50" charset="-128"/>
                        <a:ea typeface="メイリオ" panose="020B0604030504040204" pitchFamily="50" charset="-128"/>
                      </a:endParaRPr>
                    </a:p>
                  </a:txBody>
                  <a:tcPr anchor="ctr"/>
                </a:tc>
                <a:tc hMerge="1"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hMerge="1"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b="1" dirty="0" smtClean="0">
                          <a:latin typeface="メイリオ" panose="020B0604030504040204" pitchFamily="50" charset="-128"/>
                          <a:ea typeface="メイリオ" panose="020B0604030504040204" pitchFamily="50" charset="-128"/>
                        </a:rPr>
                        <a:t>申請時</a:t>
                      </a:r>
                      <a:endParaRPr kumimoji="1" lang="ja-JP" altLang="en-US" b="1"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b="1" dirty="0" smtClean="0">
                          <a:latin typeface="メイリオ" panose="020B0604030504040204" pitchFamily="50" charset="-128"/>
                          <a:ea typeface="メイリオ" panose="020B0604030504040204" pitchFamily="50" charset="-128"/>
                        </a:rPr>
                        <a:t>実績報告時</a:t>
                      </a:r>
                      <a:endParaRPr kumimoji="1" lang="ja-JP" altLang="en-US" b="1"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75324239"/>
                  </a:ext>
                </a:extLst>
              </a:tr>
              <a:tr h="254916">
                <a:tc rowSpan="19">
                  <a:txBody>
                    <a:bodyPr/>
                    <a:lstStyle/>
                    <a:p>
                      <a:pPr algn="ctr"/>
                      <a:r>
                        <a:rPr kumimoji="1" lang="ja-JP" altLang="en-US" sz="2400" b="1" dirty="0" smtClean="0">
                          <a:latin typeface="メイリオ" panose="020B0604030504040204" pitchFamily="50" charset="-128"/>
                          <a:ea typeface="メイリオ" panose="020B0604030504040204" pitchFamily="50" charset="-128"/>
                        </a:rPr>
                        <a:t>展示会等参加型</a:t>
                      </a:r>
                      <a:endParaRPr kumimoji="1" lang="ja-JP" altLang="en-US" sz="2400" b="1" dirty="0">
                        <a:latin typeface="メイリオ" panose="020B0604030504040204" pitchFamily="50" charset="-128"/>
                        <a:ea typeface="メイリオ" panose="020B0604030504040204" pitchFamily="50" charset="-128"/>
                      </a:endParaRPr>
                    </a:p>
                  </a:txBody>
                  <a:tcPr vert="eaVert" anchor="ctr"/>
                </a:tc>
                <a:tc rowSpan="8">
                  <a:txBody>
                    <a:bodyPr/>
                    <a:lstStyle/>
                    <a:p>
                      <a:pPr algn="ctr">
                        <a:spcAft>
                          <a:spcPts val="0"/>
                        </a:spcAft>
                      </a:pPr>
                      <a:r>
                        <a:rPr lang="ja-JP" sz="2000" b="1"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旅費</a:t>
                      </a:r>
                      <a:endParaRPr 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vert="eaVert" anchor="ctr"/>
                </a:tc>
                <a:tc rowSpan="4">
                  <a:txBody>
                    <a:bodyPr/>
                    <a:lstStyle/>
                    <a:p>
                      <a:pPr algn="ctr">
                        <a:spcAft>
                          <a:spcPts val="0"/>
                        </a:spcAft>
                      </a:pPr>
                      <a:r>
                        <a:rPr lang="ja-JP" sz="2000" b="1"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国内</a:t>
                      </a:r>
                      <a:endParaRPr lang="ja-JP" sz="2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vert="eaVert" anchor="ctr"/>
                </a:tc>
                <a:tc>
                  <a:txBody>
                    <a:bodyPr/>
                    <a:lstStyle/>
                    <a:p>
                      <a:pPr algn="l">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航空運賃</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見積書、航空運賃計算表</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航空チケット半券、領収書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rowSpan="4">
                  <a:txBody>
                    <a:bodyPr/>
                    <a:lstStyle/>
                    <a:p>
                      <a:pPr algn="l">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出張者</a:t>
                      </a:r>
                      <a:r>
                        <a:rPr lang="ja-JP" sz="1800" kern="0" dirty="0" smtClea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a:t>
                      </a:r>
                      <a:r>
                        <a:rPr lang="ja-JP" altLang="en-US" sz="1800" kern="0" dirty="0" smtClea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展示会等従事者（</a:t>
                      </a:r>
                      <a:r>
                        <a:rPr lang="en-US" altLang="ja-JP" sz="1800" kern="0" dirty="0" smtClea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※2</a:t>
                      </a:r>
                      <a:r>
                        <a:rPr lang="ja-JP" altLang="en-US" sz="1800" kern="0" dirty="0" smtClea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名まで）</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l">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宿泊：展示会前</a:t>
                      </a:r>
                      <a:r>
                        <a:rPr lang="en-US"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2</a:t>
                      </a: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泊、</a:t>
                      </a:r>
                      <a:r>
                        <a:rPr lang="ja-JP" sz="1800" kern="0" dirty="0" smtClea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後１</a:t>
                      </a:r>
                      <a:endParaRPr lang="en-US" altLang="ja-JP" sz="1800" kern="0" dirty="0" smtClea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endParaRPr>
                    </a:p>
                    <a:p>
                      <a:pPr algn="l">
                        <a:spcAft>
                          <a:spcPts val="0"/>
                        </a:spcAft>
                      </a:pPr>
                      <a:r>
                        <a:rPr lang="ja-JP" altLang="en-US" sz="1800" kern="0" dirty="0" smtClea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　　　</a:t>
                      </a:r>
                      <a:r>
                        <a:rPr lang="ja-JP" sz="1800" kern="0" dirty="0" smtClea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泊</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l">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上限：対馬</a:t>
                      </a:r>
                      <a:r>
                        <a:rPr lang="ja-JP" sz="1800" kern="0" dirty="0" smtClea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市</a:t>
                      </a:r>
                      <a:r>
                        <a:rPr lang="ja-JP" altLang="en-US" sz="1800" kern="0" dirty="0" smtClea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職員の</a:t>
                      </a:r>
                      <a:r>
                        <a:rPr lang="ja-JP" sz="1800" kern="0" dirty="0" smtClea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旅費</a:t>
                      </a:r>
                      <a:r>
                        <a:rPr lang="ja-JP" altLang="en-US" sz="1800" kern="0" dirty="0" smtClea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に</a:t>
                      </a:r>
                      <a:endParaRPr lang="en-US" altLang="ja-JP" sz="1800" kern="0" dirty="0" smtClea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endParaRPr>
                    </a:p>
                    <a:p>
                      <a:pPr algn="l">
                        <a:spcAft>
                          <a:spcPts val="0"/>
                        </a:spcAft>
                      </a:pPr>
                      <a:r>
                        <a:rPr lang="ja-JP" altLang="en-US" sz="1800" kern="0" dirty="0" smtClea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　　　関する</a:t>
                      </a:r>
                      <a:r>
                        <a:rPr lang="ja-JP" sz="1800" kern="0" dirty="0" smtClea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条例</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082664450"/>
                  </a:ext>
                </a:extLst>
              </a:tr>
              <a:tr h="325727">
                <a:tc vMerge="1">
                  <a:txBody>
                    <a:bodyPr/>
                    <a:lstStyle/>
                    <a:p>
                      <a:endParaRPr kumimoji="1" lang="ja-JP" altLang="en-US" dirty="0">
                        <a:latin typeface="メイリオ" panose="020B0604030504040204" pitchFamily="50" charset="-128"/>
                        <a:ea typeface="メイリオ" panose="020B0604030504040204" pitchFamily="50" charset="-128"/>
                      </a:endParaRPr>
                    </a:p>
                  </a:txBody>
                  <a:tcPr/>
                </a:tc>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航路運賃</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航路運賃計算表</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領収書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vMerge="1">
                  <a:txBody>
                    <a:bodyPr/>
                    <a:lstStyle/>
                    <a:p>
                      <a:pPr algn="l"/>
                      <a:endParaRPr kumimoji="1" lang="ja-JP" altLang="en-US" sz="16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416416387"/>
                  </a:ext>
                </a:extLst>
              </a:tr>
              <a:tr h="254916">
                <a:tc vMerge="1">
                  <a:txBody>
                    <a:bodyPr/>
                    <a:lstStyle/>
                    <a:p>
                      <a:endParaRPr kumimoji="1" lang="ja-JP" altLang="en-US" dirty="0">
                        <a:latin typeface="メイリオ" panose="020B0604030504040204" pitchFamily="50" charset="-128"/>
                        <a:ea typeface="メイリオ" panose="020B0604030504040204" pitchFamily="50" charset="-128"/>
                      </a:endParaRPr>
                    </a:p>
                  </a:txBody>
                  <a:tcPr/>
                </a:tc>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鉄道運賃</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鉄道運賃計算表</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領収書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vMerge="1">
                  <a:txBody>
                    <a:bodyPr/>
                    <a:lstStyle/>
                    <a:p>
                      <a:pPr algn="l"/>
                      <a:endParaRPr kumimoji="1" lang="ja-JP" altLang="en-US" sz="16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364964583"/>
                  </a:ext>
                </a:extLst>
              </a:tr>
              <a:tr h="513320">
                <a:tc vMerge="1">
                  <a:txBody>
                    <a:bodyPr/>
                    <a:lstStyle/>
                    <a:p>
                      <a:endParaRPr kumimoji="1" lang="ja-JP" altLang="en-US" dirty="0">
                        <a:latin typeface="メイリオ" panose="020B0604030504040204" pitchFamily="50" charset="-128"/>
                        <a:ea typeface="メイリオ" panose="020B0604030504040204" pitchFamily="50" charset="-128"/>
                      </a:endParaRPr>
                    </a:p>
                  </a:txBody>
                  <a:tcPr/>
                </a:tc>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宿泊費</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見積書、宿泊料金計算表</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領収書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vMerge="1">
                  <a:txBody>
                    <a:bodyPr/>
                    <a:lstStyle/>
                    <a:p>
                      <a:pPr algn="l"/>
                      <a:endParaRPr kumimoji="1" lang="ja-JP" altLang="en-US" sz="16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582146109"/>
                  </a:ext>
                </a:extLst>
              </a:tr>
              <a:tr h="270618">
                <a:tc vMerge="1">
                  <a:txBody>
                    <a:bodyPr/>
                    <a:lstStyle/>
                    <a:p>
                      <a:endParaRPr kumimoji="1" lang="ja-JP" altLang="en-US"/>
                    </a:p>
                  </a:txBody>
                  <a:tcPr/>
                </a:tc>
                <a:tc vMerge="1">
                  <a:txBody>
                    <a:bodyPr/>
                    <a:lstStyle/>
                    <a:p>
                      <a:endParaRPr kumimoji="1" lang="ja-JP" altLang="en-US"/>
                    </a:p>
                  </a:txBody>
                  <a:tcPr/>
                </a:tc>
                <a:tc rowSpan="4">
                  <a:txBody>
                    <a:bodyPr/>
                    <a:lstStyle/>
                    <a:p>
                      <a:pPr marL="0" marR="0" indent="0" algn="ctr" defTabSz="1219170" rtl="0" eaLnBrk="1" fontAlgn="auto" latinLnBrk="0" hangingPunct="1">
                        <a:lnSpc>
                          <a:spcPct val="100000"/>
                        </a:lnSpc>
                        <a:spcBef>
                          <a:spcPts val="0"/>
                        </a:spcBef>
                        <a:spcAft>
                          <a:spcPts val="0"/>
                        </a:spcAft>
                        <a:buClrTx/>
                        <a:buSzTx/>
                        <a:buFontTx/>
                        <a:buNone/>
                        <a:tabLst/>
                        <a:defRPr/>
                      </a:pPr>
                      <a:r>
                        <a:rPr lang="ja-JP" altLang="en-US" sz="2000" b="1" kern="0" dirty="0" smtClean="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海外</a:t>
                      </a:r>
                      <a:endParaRPr lang="ja-JP" altLang="ja-JP" sz="2000" b="1" kern="100" dirty="0" smtClean="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vert="eaVert"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航空運賃</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見積書、航空運賃計算表</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航空チケット半券、領収書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rowSpan="4">
                  <a:txBody>
                    <a:bodyPr/>
                    <a:lstStyle/>
                    <a:p>
                      <a:r>
                        <a:rPr kumimoji="1" lang="ja-JP" altLang="ja-JP" sz="1800" kern="1200" dirty="0" smtClean="0">
                          <a:solidFill>
                            <a:schemeClr val="dk1"/>
                          </a:solidFill>
                          <a:effectLst/>
                          <a:latin typeface="メイリオ" panose="020B0604030504040204" pitchFamily="50" charset="-128"/>
                          <a:ea typeface="メイリオ" panose="020B0604030504040204" pitchFamily="50" charset="-128"/>
                          <a:cs typeface="+mn-cs"/>
                        </a:rPr>
                        <a:t>出張者：</a:t>
                      </a:r>
                      <a:r>
                        <a:rPr kumimoji="1" lang="ja-JP" altLang="en-US" sz="1800" kern="1200" dirty="0" smtClean="0">
                          <a:solidFill>
                            <a:schemeClr val="dk1"/>
                          </a:solidFill>
                          <a:effectLst/>
                          <a:latin typeface="メイリオ" panose="020B0604030504040204" pitchFamily="50" charset="-128"/>
                          <a:ea typeface="メイリオ" panose="020B0604030504040204" pitchFamily="50" charset="-128"/>
                          <a:cs typeface="+mn-cs"/>
                        </a:rPr>
                        <a:t>展示会等従事者（</a:t>
                      </a:r>
                      <a:r>
                        <a:rPr kumimoji="1" lang="en-US" altLang="ja-JP" sz="1800" kern="1200" dirty="0" smtClean="0">
                          <a:solidFill>
                            <a:schemeClr val="dk1"/>
                          </a:solidFill>
                          <a:effectLst/>
                          <a:latin typeface="メイリオ" panose="020B0604030504040204" pitchFamily="50" charset="-128"/>
                          <a:ea typeface="メイリオ" panose="020B0604030504040204" pitchFamily="50" charset="-128"/>
                          <a:cs typeface="+mn-cs"/>
                        </a:rPr>
                        <a:t>※</a:t>
                      </a:r>
                      <a:r>
                        <a:rPr kumimoji="1" lang="ja-JP" altLang="en-US" sz="1800" kern="1200" dirty="0" smtClean="0">
                          <a:solidFill>
                            <a:schemeClr val="dk1"/>
                          </a:solidFill>
                          <a:effectLst/>
                          <a:latin typeface="メイリオ" panose="020B0604030504040204" pitchFamily="50" charset="-128"/>
                          <a:ea typeface="メイリオ" panose="020B0604030504040204" pitchFamily="50" charset="-128"/>
                          <a:cs typeface="+mn-cs"/>
                        </a:rPr>
                        <a:t>２名まで）</a:t>
                      </a:r>
                      <a:endParaRPr kumimoji="1" lang="ja-JP" altLang="ja-JP" sz="1800" kern="1200" dirty="0" smtClean="0">
                        <a:solidFill>
                          <a:schemeClr val="dk1"/>
                        </a:solidFill>
                        <a:effectLst/>
                        <a:latin typeface="メイリオ" panose="020B0604030504040204" pitchFamily="50" charset="-128"/>
                        <a:ea typeface="メイリオ" panose="020B0604030504040204" pitchFamily="50" charset="-128"/>
                        <a:cs typeface="+mn-cs"/>
                      </a:endParaRPr>
                    </a:p>
                    <a:p>
                      <a:r>
                        <a:rPr kumimoji="1" lang="ja-JP" altLang="ja-JP" sz="1800" kern="1200" dirty="0" smtClean="0">
                          <a:solidFill>
                            <a:schemeClr val="dk1"/>
                          </a:solidFill>
                          <a:effectLst/>
                          <a:latin typeface="メイリオ" panose="020B0604030504040204" pitchFamily="50" charset="-128"/>
                          <a:ea typeface="メイリオ" panose="020B0604030504040204" pitchFamily="50" charset="-128"/>
                          <a:cs typeface="+mn-cs"/>
                        </a:rPr>
                        <a:t>宿泊：展示会前</a:t>
                      </a:r>
                      <a:r>
                        <a:rPr kumimoji="1" lang="en-US" altLang="ja-JP" sz="1800" kern="1200" dirty="0" smtClean="0">
                          <a:solidFill>
                            <a:schemeClr val="dk1"/>
                          </a:solidFill>
                          <a:effectLst/>
                          <a:latin typeface="メイリオ" panose="020B0604030504040204" pitchFamily="50" charset="-128"/>
                          <a:ea typeface="メイリオ" panose="020B0604030504040204" pitchFamily="50" charset="-128"/>
                          <a:cs typeface="+mn-cs"/>
                        </a:rPr>
                        <a:t>3</a:t>
                      </a:r>
                      <a:r>
                        <a:rPr kumimoji="1" lang="ja-JP" altLang="ja-JP" sz="1800" kern="1200" dirty="0" smtClean="0">
                          <a:solidFill>
                            <a:schemeClr val="dk1"/>
                          </a:solidFill>
                          <a:effectLst/>
                          <a:latin typeface="メイリオ" panose="020B0604030504040204" pitchFamily="50" charset="-128"/>
                          <a:ea typeface="メイリオ" panose="020B0604030504040204" pitchFamily="50" charset="-128"/>
                          <a:cs typeface="+mn-cs"/>
                        </a:rPr>
                        <a:t>泊、後</a:t>
                      </a:r>
                      <a:r>
                        <a:rPr kumimoji="1" lang="en-US" altLang="ja-JP" sz="1800" kern="1200" dirty="0" smtClean="0">
                          <a:solidFill>
                            <a:schemeClr val="dk1"/>
                          </a:solidFill>
                          <a:effectLst/>
                          <a:latin typeface="メイリオ" panose="020B0604030504040204" pitchFamily="50" charset="-128"/>
                          <a:ea typeface="メイリオ" panose="020B0604030504040204" pitchFamily="50" charset="-128"/>
                          <a:cs typeface="+mn-cs"/>
                        </a:rPr>
                        <a:t>2</a:t>
                      </a:r>
                    </a:p>
                    <a:p>
                      <a:r>
                        <a:rPr kumimoji="1" lang="ja-JP" altLang="en-US" sz="1800" kern="1200" dirty="0" smtClean="0">
                          <a:solidFill>
                            <a:schemeClr val="dk1"/>
                          </a:solidFill>
                          <a:effectLst/>
                          <a:latin typeface="メイリオ" panose="020B0604030504040204" pitchFamily="50" charset="-128"/>
                          <a:ea typeface="メイリオ" panose="020B0604030504040204" pitchFamily="50" charset="-128"/>
                          <a:cs typeface="+mn-cs"/>
                        </a:rPr>
                        <a:t>　　　</a:t>
                      </a:r>
                      <a:r>
                        <a:rPr kumimoji="1" lang="ja-JP" altLang="ja-JP" sz="1800" kern="1200" dirty="0" smtClean="0">
                          <a:solidFill>
                            <a:schemeClr val="dk1"/>
                          </a:solidFill>
                          <a:effectLst/>
                          <a:latin typeface="メイリオ" panose="020B0604030504040204" pitchFamily="50" charset="-128"/>
                          <a:ea typeface="メイリオ" panose="020B0604030504040204" pitchFamily="50" charset="-128"/>
                          <a:cs typeface="+mn-cs"/>
                        </a:rPr>
                        <a:t>泊</a:t>
                      </a:r>
                    </a:p>
                    <a:p>
                      <a:pPr algn="l">
                        <a:spcAft>
                          <a:spcPts val="0"/>
                        </a:spcAft>
                      </a:pPr>
                      <a:r>
                        <a:rPr kumimoji="1" lang="ja-JP" altLang="ja-JP" sz="1800" kern="1200" dirty="0" smtClean="0">
                          <a:solidFill>
                            <a:schemeClr val="dk1"/>
                          </a:solidFill>
                          <a:effectLst/>
                          <a:latin typeface="メイリオ" panose="020B0604030504040204" pitchFamily="50" charset="-128"/>
                          <a:ea typeface="メイリオ" panose="020B0604030504040204" pitchFamily="50" charset="-128"/>
                          <a:cs typeface="+mn-cs"/>
                        </a:rPr>
                        <a:t>上限：</a:t>
                      </a:r>
                      <a:r>
                        <a:rPr lang="ja-JP" altLang="ja-JP" sz="1800" kern="0" dirty="0" smtClea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対馬市</a:t>
                      </a:r>
                      <a:r>
                        <a:rPr lang="ja-JP" altLang="en-US" sz="1800" kern="0" dirty="0" smtClea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職員の</a:t>
                      </a:r>
                      <a:r>
                        <a:rPr lang="ja-JP" altLang="ja-JP" sz="1800" kern="0" dirty="0" smtClea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旅費</a:t>
                      </a:r>
                      <a:endParaRPr lang="en-US" altLang="ja-JP" sz="1800" kern="0" dirty="0" smtClea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endParaRPr>
                    </a:p>
                    <a:p>
                      <a:pPr algn="l">
                        <a:spcAft>
                          <a:spcPts val="0"/>
                        </a:spcAft>
                      </a:pPr>
                      <a:r>
                        <a:rPr lang="ja-JP" altLang="en-US" sz="1800" kern="0" dirty="0" smtClea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　　　に関する</a:t>
                      </a:r>
                      <a:r>
                        <a:rPr lang="ja-JP" altLang="ja-JP" sz="1800" kern="0" dirty="0" smtClea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条例</a:t>
                      </a:r>
                      <a:endParaRPr lang="ja-JP"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anchor="ctr"/>
                </a:tc>
                <a:extLst>
                  <a:ext uri="{0D108BD9-81ED-4DB2-BD59-A6C34878D82A}">
                    <a16:rowId xmlns:a16="http://schemas.microsoft.com/office/drawing/2014/main" val="223214227"/>
                  </a:ext>
                </a:extLst>
              </a:tr>
              <a:tr h="375522">
                <a:tc vMerge="1">
                  <a:txBody>
                    <a:bodyPr/>
                    <a:lstStyle/>
                    <a:p>
                      <a:endParaRPr kumimoji="1" lang="ja-JP" altLang="en-US" dirty="0">
                        <a:latin typeface="メイリオ" panose="020B0604030504040204" pitchFamily="50" charset="-128"/>
                        <a:ea typeface="メイリオ" panose="020B0604030504040204" pitchFamily="50" charset="-128"/>
                      </a:endParaRPr>
                    </a:p>
                  </a:txBody>
                  <a:tcP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航路運賃</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航路運賃計算表</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領収書</a:t>
                      </a:r>
                      <a:endParaRPr lang="ja-JP" sz="18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701797248"/>
                  </a:ext>
                </a:extLst>
              </a:tr>
              <a:tr h="270618">
                <a:tc vMerge="1">
                  <a:txBody>
                    <a:bodyPr/>
                    <a:lstStyle/>
                    <a:p>
                      <a:endParaRPr kumimoji="1" lang="ja-JP" altLang="en-US"/>
                    </a:p>
                  </a:txBody>
                  <a:tcPr/>
                </a:tc>
                <a:tc vMerge="1">
                  <a:txBody>
                    <a:bodyPr/>
                    <a:lstStyle/>
                    <a:p>
                      <a:endParaRPr kumimoji="1" lang="ja-JP" altLang="en-US"/>
                    </a:p>
                  </a:txBody>
                  <a:tcPr/>
                </a:tc>
                <a:tc vMerge="1">
                  <a:txBody>
                    <a:bodyPr/>
                    <a:lstStyle/>
                    <a:p>
                      <a:pPr algn="l">
                        <a:spcAft>
                          <a:spcPts val="0"/>
                        </a:spcAft>
                      </a:pPr>
                      <a:endParaRPr lang="ja-JP" sz="18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鉄道運賃</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鉄道運賃計算表</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領収書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vMerge="1">
                  <a:txBody>
                    <a:bodyPr/>
                    <a:lstStyle/>
                    <a:p>
                      <a:endParaRPr kumimoji="1" lang="ja-JP" altLang="en-US"/>
                    </a:p>
                  </a:txBody>
                  <a:tcPr/>
                </a:tc>
                <a:extLst>
                  <a:ext uri="{0D108BD9-81ED-4DB2-BD59-A6C34878D82A}">
                    <a16:rowId xmlns:a16="http://schemas.microsoft.com/office/drawing/2014/main" val="2768380521"/>
                  </a:ext>
                </a:extLst>
              </a:tr>
              <a:tr h="507058">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宿泊費</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見積書、宿泊料金計算表</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領収書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250004643"/>
                  </a:ext>
                </a:extLst>
              </a:tr>
              <a:tr h="541236">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rowSpan="11">
                  <a:txBody>
                    <a:bodyPr/>
                    <a:lstStyle/>
                    <a:p>
                      <a:pPr algn="ctr"/>
                      <a:r>
                        <a:rPr kumimoji="1" lang="ja-JP" altLang="en-US" sz="2000" b="1" dirty="0" smtClean="0">
                          <a:latin typeface="メイリオ" panose="020B0604030504040204" pitchFamily="50" charset="-128"/>
                          <a:ea typeface="メイリオ" panose="020B0604030504040204" pitchFamily="50" charset="-128"/>
                        </a:rPr>
                        <a:t>事務費</a:t>
                      </a:r>
                      <a:endParaRPr kumimoji="1" lang="ja-JP" altLang="en-US" sz="2000" b="1" dirty="0">
                        <a:latin typeface="メイリオ" panose="020B0604030504040204" pitchFamily="50" charset="-128"/>
                        <a:ea typeface="メイリオ" panose="020B0604030504040204" pitchFamily="50" charset="-128"/>
                      </a:endParaRPr>
                    </a:p>
                  </a:txBody>
                  <a:tcPr marL="68580" marR="68580" marT="0" marB="0" vert="eaVert" anchor="ctr"/>
                </a:tc>
                <a:tc rowSpan="11">
                  <a:txBody>
                    <a:bodyPr/>
                    <a:lstStyle/>
                    <a:p>
                      <a:pPr marL="0" marR="0" indent="0" algn="ctr" defTabSz="1219170" rtl="0" eaLnBrk="1" fontAlgn="auto" latinLnBrk="0" hangingPunct="1">
                        <a:lnSpc>
                          <a:spcPct val="100000"/>
                        </a:lnSpc>
                        <a:spcBef>
                          <a:spcPts val="0"/>
                        </a:spcBef>
                        <a:spcAft>
                          <a:spcPts val="0"/>
                        </a:spcAft>
                        <a:buClrTx/>
                        <a:buSzTx/>
                        <a:buFontTx/>
                        <a:buNone/>
                        <a:tabLst/>
                        <a:defRPr/>
                      </a:pPr>
                      <a:r>
                        <a:rPr kumimoji="1" lang="ja-JP" altLang="en-US" sz="2000" b="1" dirty="0" smtClean="0">
                          <a:latin typeface="メイリオ" panose="020B0604030504040204" pitchFamily="50" charset="-128"/>
                          <a:ea typeface="メイリオ" panose="020B0604030504040204" pitchFamily="50" charset="-128"/>
                        </a:rPr>
                        <a:t>国内外共通</a:t>
                      </a:r>
                    </a:p>
                  </a:txBody>
                  <a:tcPr marL="68580" marR="68580" marT="0" marB="0" vert="eaVert"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出展料</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出展案内等金額がわかるもの</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領収書</a:t>
                      </a:r>
                      <a:endParaRPr lang="ja-JP" sz="18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r>
                        <a:rPr kumimoji="1" lang="en-US" altLang="ja-JP" sz="1800" dirty="0" smtClean="0">
                          <a:latin typeface="メイリオ" panose="020B0604030504040204" pitchFamily="50" charset="-128"/>
                          <a:ea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10392822"/>
                  </a:ext>
                </a:extLst>
              </a:tr>
              <a:tr h="541236">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会場借料</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貸館案内等会場借上料の金額がわかるもの</a:t>
                      </a:r>
                      <a:endParaRPr lang="ja-JP" sz="18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領収書</a:t>
                      </a:r>
                      <a:endParaRPr lang="ja-JP" sz="18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68580" marR="68580" marT="0" marB="0" anchor="ctr"/>
                </a:tc>
                <a:extLst>
                  <a:ext uri="{0D108BD9-81ED-4DB2-BD59-A6C34878D82A}">
                    <a16:rowId xmlns:a16="http://schemas.microsoft.com/office/drawing/2014/main" val="3382447030"/>
                  </a:ext>
                </a:extLst>
              </a:tr>
              <a:tr h="411564">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会場整備料</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見積書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領収書</a:t>
                      </a:r>
                      <a:endParaRPr lang="ja-JP" sz="18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68580" marR="68580" marT="0" marB="0" anchor="ctr"/>
                </a:tc>
                <a:extLst>
                  <a:ext uri="{0D108BD9-81ED-4DB2-BD59-A6C34878D82A}">
                    <a16:rowId xmlns:a16="http://schemas.microsoft.com/office/drawing/2014/main" val="3397118076"/>
                  </a:ext>
                </a:extLst>
              </a:tr>
              <a:tr h="541236">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出展代行費</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見積書、代行内容がわかるもの</a:t>
                      </a:r>
                      <a:endParaRPr lang="ja-JP" sz="18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領収書、代行業者からの報告書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68580" marR="68580" marT="0" marB="0" anchor="ctr"/>
                </a:tc>
                <a:extLst>
                  <a:ext uri="{0D108BD9-81ED-4DB2-BD59-A6C34878D82A}">
                    <a16:rowId xmlns:a16="http://schemas.microsoft.com/office/drawing/2014/main" val="477489843"/>
                  </a:ext>
                </a:extLst>
              </a:tr>
              <a:tr h="411564">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just">
                        <a:spcAft>
                          <a:spcPts val="0"/>
                        </a:spcAft>
                      </a:pPr>
                      <a:r>
                        <a:rPr lang="ja-JP" sz="1800" ker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通信運搬費</a:t>
                      </a:r>
                      <a:endParaRPr lang="ja-JP" sz="18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見積書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領収書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68580" marR="68580" marT="0" marB="0" anchor="ctr"/>
                </a:tc>
                <a:extLst>
                  <a:ext uri="{0D108BD9-81ED-4DB2-BD59-A6C34878D82A}">
                    <a16:rowId xmlns:a16="http://schemas.microsoft.com/office/drawing/2014/main" val="3486883930"/>
                  </a:ext>
                </a:extLst>
              </a:tr>
              <a:tr h="541236">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通訳料・翻訳料</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見積書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領収書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事務費相当経費に限る</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278741929"/>
                  </a:ext>
                </a:extLst>
              </a:tr>
              <a:tr h="541236">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広告宣伝費</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見積書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領収書、広告宣伝に使用したチラシ等</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marL="0" marR="0" indent="0" algn="just" defTabSz="1219170" rtl="0" eaLnBrk="1" fontAlgn="auto" latinLnBrk="0" hangingPunct="1">
                        <a:lnSpc>
                          <a:spcPct val="100000"/>
                        </a:lnSpc>
                        <a:spcBef>
                          <a:spcPts val="0"/>
                        </a:spcBef>
                        <a:spcAft>
                          <a:spcPts val="0"/>
                        </a:spcAft>
                        <a:buClrTx/>
                        <a:buSzTx/>
                        <a:buFontTx/>
                        <a:buNone/>
                        <a:tabLst/>
                        <a:defRPr/>
                      </a:pPr>
                      <a:r>
                        <a:rPr lang="en-US"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 </a:t>
                      </a:r>
                      <a:r>
                        <a:rPr kumimoji="1" lang="en-US" altLang="ja-JP" sz="1800" dirty="0" smtClean="0">
                          <a:latin typeface="メイリオ" panose="020B0604030504040204" pitchFamily="50" charset="-128"/>
                          <a:ea typeface="メイリオ" panose="020B0604030504040204" pitchFamily="50" charset="-128"/>
                        </a:rPr>
                        <a:t>―</a:t>
                      </a:r>
                      <a:endParaRPr kumimoji="1" lang="ja-JP" altLang="en-US" sz="1800" dirty="0" smtClean="0">
                        <a:latin typeface="メイリオ" panose="020B0604030504040204" pitchFamily="50" charset="-128"/>
                        <a:ea typeface="メイリオ" panose="020B0604030504040204" pitchFamily="50" charset="-128"/>
                      </a:endParaRPr>
                    </a:p>
                  </a:txBody>
                  <a:tcPr marL="68580" marR="68580" marT="0" marB="0" anchor="ctr"/>
                </a:tc>
                <a:extLst>
                  <a:ext uri="{0D108BD9-81ED-4DB2-BD59-A6C34878D82A}">
                    <a16:rowId xmlns:a16="http://schemas.microsoft.com/office/drawing/2014/main" val="515657866"/>
                  </a:ext>
                </a:extLst>
              </a:tr>
              <a:tr h="541236">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just">
                        <a:spcAft>
                          <a:spcPts val="0"/>
                        </a:spcAft>
                      </a:pPr>
                      <a:r>
                        <a:rPr lang="ja-JP" sz="1800" ker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雑役務費</a:t>
                      </a:r>
                      <a:endParaRPr lang="ja-JP" sz="18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見積書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領収書、契約書等（雇用したことが確認できる書類）</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出展した展示会等に係る広告宣伝費に限る</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141540610"/>
                  </a:ext>
                </a:extLst>
              </a:tr>
              <a:tr h="811853">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just">
                        <a:spcAft>
                          <a:spcPts val="0"/>
                        </a:spcAft>
                      </a:pPr>
                      <a:r>
                        <a:rPr lang="ja-JP" sz="1800" ker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委託料</a:t>
                      </a:r>
                      <a:endParaRPr lang="ja-JP" sz="18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見積書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領収書、契約書、契約の履行が確認できるもの（業務完了届等）</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開催期間のみ臨時的に雇用する説明員及び販売員に係る人件費</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605030372"/>
                  </a:ext>
                </a:extLst>
              </a:tr>
              <a:tr h="541236">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just">
                        <a:spcAft>
                          <a:spcPts val="0"/>
                        </a:spcAft>
                      </a:pPr>
                      <a:r>
                        <a:rPr lang="ja-JP" sz="1800" ker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報償費</a:t>
                      </a:r>
                      <a:endParaRPr lang="ja-JP" sz="18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謝金規定等金額がわかるもの</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領収書</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事務費相当経費に限る</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362519502"/>
                  </a:ext>
                </a:extLst>
              </a:tr>
              <a:tr h="811853">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just">
                        <a:spcAft>
                          <a:spcPts val="0"/>
                        </a:spcAft>
                      </a:pPr>
                      <a:r>
                        <a:rPr lang="ja-JP" sz="1800" ker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共通</a:t>
                      </a:r>
                      <a:endParaRPr lang="ja-JP" sz="18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展示会等の開催概要がわかるもの</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成果物（出展した展示会等のパンフレット、自社ブースの写真）</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専門家に係る報償費（謝金）</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29641254"/>
                  </a:ext>
                </a:extLst>
              </a:tr>
            </a:tbl>
          </a:graphicData>
        </a:graphic>
      </p:graphicFrame>
      <p:sp>
        <p:nvSpPr>
          <p:cNvPr id="97" name="四角形 134"/>
          <p:cNvSpPr/>
          <p:nvPr/>
        </p:nvSpPr>
        <p:spPr>
          <a:xfrm>
            <a:off x="700320" y="98407"/>
            <a:ext cx="7853130" cy="714375"/>
          </a:xfrm>
          <a:prstGeom prst="flowChartPunchedTape">
            <a:avLst/>
          </a:prstGeom>
          <a:solidFill>
            <a:srgbClr val="00B0F0"/>
          </a:solidFill>
          <a:ln w="6350" cap="flat" cmpd="sng" algn="ctr">
            <a:noFill/>
            <a:prstDash val="solid"/>
            <a:miter lim="800000"/>
          </a:ln>
        </p:spPr>
        <p:style>
          <a:lnRef idx="1">
            <a:schemeClr val="accent2"/>
          </a:lnRef>
          <a:fillRef idx="2">
            <a:schemeClr val="accent2"/>
          </a:fillRef>
          <a:effectRef idx="1">
            <a:schemeClr val="accent2"/>
          </a:effectRef>
          <a:fontRef idx="minor">
            <a:schemeClr val="dk1"/>
          </a:fontRef>
        </p:style>
        <p:txBody>
          <a:bodyPr anchor="ctr"/>
          <a:lstStyle/>
          <a:p>
            <a:pPr>
              <a:defRPr lang="ja-JP" altLang="en-US"/>
            </a:pPr>
            <a:r>
              <a:rPr lang="ja-JP" altLang="en-US" sz="2400" b="1" dirty="0" smtClean="0">
                <a:solidFill>
                  <a:schemeClr val="bg1"/>
                </a:solidFill>
                <a:latin typeface="メイリオ" panose="020B0604030504040204" pitchFamily="50" charset="-128"/>
                <a:ea typeface="メイリオ" panose="020B0604030504040204" pitchFamily="50" charset="-128"/>
              </a:rPr>
              <a:t>１５</a:t>
            </a:r>
            <a:r>
              <a:rPr lang="ja-JP" altLang="en-US" sz="2400" b="1" dirty="0">
                <a:solidFill>
                  <a:schemeClr val="bg1"/>
                </a:solidFill>
                <a:latin typeface="メイリオ" panose="020B0604030504040204" pitchFamily="50" charset="-128"/>
                <a:ea typeface="メイリオ" panose="020B0604030504040204" pitchFamily="50" charset="-128"/>
              </a:rPr>
              <a:t>　その他（補助対象経費に係る申請書類</a:t>
            </a:r>
            <a:r>
              <a:rPr lang="ja-JP" altLang="en-US" sz="2400" b="1" dirty="0" smtClean="0">
                <a:solidFill>
                  <a:schemeClr val="bg1"/>
                </a:solidFill>
                <a:latin typeface="メイリオ" panose="020B0604030504040204" pitchFamily="50" charset="-128"/>
                <a:ea typeface="メイリオ" panose="020B0604030504040204" pitchFamily="50" charset="-128"/>
              </a:rPr>
              <a:t>等確認表）</a:t>
            </a:r>
            <a:endParaRPr lang="en-US" altLang="ja-JP" sz="2400" b="1" dirty="0">
              <a:solidFill>
                <a:schemeClr val="bg1"/>
              </a:solidFill>
              <a:latin typeface="メイリオ" panose="020B0604030504040204" pitchFamily="50" charset="-128"/>
              <a:ea typeface="メイリオ" panose="020B0604030504040204" pitchFamily="50" charset="-128"/>
            </a:endParaRPr>
          </a:p>
        </p:txBody>
      </p:sp>
      <p:sp>
        <p:nvSpPr>
          <p:cNvPr id="4" name="1 つの角を切り取った四角形 3"/>
          <p:cNvSpPr/>
          <p:nvPr/>
        </p:nvSpPr>
        <p:spPr>
          <a:xfrm>
            <a:off x="310244" y="11696700"/>
            <a:ext cx="11547608" cy="2476498"/>
          </a:xfrm>
          <a:prstGeom prst="snip1Rect">
            <a:avLst/>
          </a:prstGeom>
          <a:solidFill>
            <a:schemeClr val="accent1">
              <a:lumMod val="20000"/>
              <a:lumOff val="80000"/>
            </a:schemeClr>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400" b="1" dirty="0" smtClean="0">
                <a:solidFill>
                  <a:schemeClr val="tx1"/>
                </a:solidFill>
                <a:latin typeface="メイリオ" panose="020B0604030504040204" pitchFamily="50" charset="-128"/>
                <a:ea typeface="メイリオ" panose="020B0604030504040204" pitchFamily="50" charset="-128"/>
              </a:rPr>
              <a:t>【</a:t>
            </a:r>
            <a:r>
              <a:rPr lang="ja-JP" altLang="en-US" sz="2400" b="1" dirty="0" smtClean="0">
                <a:solidFill>
                  <a:schemeClr val="tx1"/>
                </a:solidFill>
                <a:latin typeface="メイリオ" panose="020B0604030504040204" pitchFamily="50" charset="-128"/>
                <a:ea typeface="メイリオ" panose="020B0604030504040204" pitchFamily="50" charset="-128"/>
              </a:rPr>
              <a:t>補助対象経費に係る申請書類等確認表に関する注意事項</a:t>
            </a:r>
            <a:r>
              <a:rPr lang="en-US" altLang="ja-JP" sz="2400" b="1" dirty="0" smtClean="0">
                <a:solidFill>
                  <a:schemeClr val="tx1"/>
                </a:solidFill>
                <a:latin typeface="メイリオ" panose="020B0604030504040204" pitchFamily="50" charset="-128"/>
                <a:ea typeface="メイリオ" panose="020B0604030504040204" pitchFamily="50" charset="-128"/>
              </a:rPr>
              <a:t>】</a:t>
            </a:r>
            <a:endParaRPr lang="en-US" altLang="ja-JP" sz="2000" dirty="0" smtClean="0">
              <a:solidFill>
                <a:schemeClr val="tx1"/>
              </a:solidFill>
              <a:latin typeface="メイリオ" panose="020B0604030504040204" pitchFamily="50" charset="-128"/>
              <a:ea typeface="メイリオ" panose="020B0604030504040204" pitchFamily="50" charset="-128"/>
            </a:endParaRPr>
          </a:p>
          <a:p>
            <a:r>
              <a:rPr lang="ja-JP" altLang="ja-JP" sz="2000" dirty="0" smtClean="0">
                <a:solidFill>
                  <a:schemeClr val="tx1"/>
                </a:solidFill>
                <a:latin typeface="メイリオ" panose="020B0604030504040204" pitchFamily="50" charset="-128"/>
                <a:ea typeface="メイリオ" panose="020B0604030504040204" pitchFamily="50" charset="-128"/>
              </a:rPr>
              <a:t>・海外出展においては、金額が日本円以外で記載されている場合は為替レートの確認書類を添付すること。</a:t>
            </a:r>
          </a:p>
          <a:p>
            <a:r>
              <a:rPr lang="ja-JP" altLang="ja-JP" sz="2000" dirty="0" smtClean="0">
                <a:solidFill>
                  <a:schemeClr val="tx1"/>
                </a:solidFill>
                <a:latin typeface="メイリオ" panose="020B0604030504040204" pitchFamily="50" charset="-128"/>
                <a:ea typeface="メイリオ" panose="020B0604030504040204" pitchFamily="50" charset="-128"/>
              </a:rPr>
              <a:t>・証拠書類が外国語で表記されている場合には、その内容がわかるよう日本語訳を添付すること。</a:t>
            </a:r>
            <a:endParaRPr lang="en-US" altLang="ja-JP" sz="2000" dirty="0" smtClean="0">
              <a:solidFill>
                <a:schemeClr val="tx1"/>
              </a:solidFill>
              <a:latin typeface="メイリオ" panose="020B0604030504040204" pitchFamily="50" charset="-128"/>
              <a:ea typeface="メイリオ" panose="020B0604030504040204" pitchFamily="50" charset="-128"/>
            </a:endParaRPr>
          </a:p>
          <a:p>
            <a:r>
              <a:rPr lang="ja-JP" altLang="en-US" sz="2000" dirty="0" smtClean="0">
                <a:solidFill>
                  <a:schemeClr val="tx1"/>
                </a:solidFill>
                <a:latin typeface="メイリオ" panose="020B0604030504040204" pitchFamily="50" charset="-128"/>
                <a:ea typeface="メイリオ" panose="020B0604030504040204" pitchFamily="50" charset="-128"/>
              </a:rPr>
              <a:t>・旅費に関する補助上限額は、</a:t>
            </a:r>
            <a:r>
              <a:rPr lang="ja-JP" altLang="ja-JP" sz="2000" b="1" u="sng" kern="0" dirty="0" smtClean="0">
                <a:solidFill>
                  <a:srgbClr val="C00000"/>
                </a:solidFill>
                <a:latin typeface="メイリオ" panose="020B0604030504040204" pitchFamily="50" charset="-128"/>
                <a:ea typeface="メイリオ" panose="020B0604030504040204" pitchFamily="50" charset="-128"/>
                <a:cs typeface="ＭＳ Ｐゴシック" panose="020B0600070205080204" pitchFamily="50" charset="-128"/>
              </a:rPr>
              <a:t>対馬市</a:t>
            </a:r>
            <a:r>
              <a:rPr lang="ja-JP" altLang="en-US" sz="2000" b="1" u="sng" kern="0" dirty="0" smtClean="0">
                <a:solidFill>
                  <a:srgbClr val="C00000"/>
                </a:solidFill>
                <a:latin typeface="メイリオ" panose="020B0604030504040204" pitchFamily="50" charset="-128"/>
                <a:ea typeface="メイリオ" panose="020B0604030504040204" pitchFamily="50" charset="-128"/>
                <a:cs typeface="ＭＳ Ｐゴシック" panose="020B0600070205080204" pitchFamily="50" charset="-128"/>
              </a:rPr>
              <a:t>職員の</a:t>
            </a:r>
            <a:r>
              <a:rPr lang="ja-JP" altLang="ja-JP" sz="2000" b="1" u="sng" kern="0" dirty="0" smtClean="0">
                <a:solidFill>
                  <a:srgbClr val="C00000"/>
                </a:solidFill>
                <a:latin typeface="メイリオ" panose="020B0604030504040204" pitchFamily="50" charset="-128"/>
                <a:ea typeface="メイリオ" panose="020B0604030504040204" pitchFamily="50" charset="-128"/>
                <a:cs typeface="ＭＳ Ｐゴシック" panose="020B0600070205080204" pitchFamily="50" charset="-128"/>
              </a:rPr>
              <a:t>旅費</a:t>
            </a:r>
            <a:r>
              <a:rPr lang="ja-JP" altLang="en-US" sz="2000" b="1" u="sng" kern="0" dirty="0" smtClean="0">
                <a:solidFill>
                  <a:srgbClr val="C00000"/>
                </a:solidFill>
                <a:latin typeface="メイリオ" panose="020B0604030504040204" pitchFamily="50" charset="-128"/>
                <a:ea typeface="メイリオ" panose="020B0604030504040204" pitchFamily="50" charset="-128"/>
                <a:cs typeface="ＭＳ Ｐゴシック" panose="020B0600070205080204" pitchFamily="50" charset="-128"/>
              </a:rPr>
              <a:t>に関する</a:t>
            </a:r>
            <a:r>
              <a:rPr lang="ja-JP" altLang="ja-JP" sz="2000" b="1" u="sng" kern="0" dirty="0" smtClean="0">
                <a:solidFill>
                  <a:srgbClr val="C00000"/>
                </a:solidFill>
                <a:latin typeface="メイリオ" panose="020B0604030504040204" pitchFamily="50" charset="-128"/>
                <a:ea typeface="メイリオ" panose="020B0604030504040204" pitchFamily="50" charset="-128"/>
                <a:cs typeface="ＭＳ Ｐゴシック" panose="020B0600070205080204" pitchFamily="50" charset="-128"/>
              </a:rPr>
              <a:t>条例</a:t>
            </a:r>
            <a:r>
              <a:rPr lang="en-US" altLang="ja-JP" sz="2000" b="1" u="sng" kern="0" dirty="0" smtClean="0">
                <a:solidFill>
                  <a:srgbClr val="C00000"/>
                </a:solidFill>
                <a:latin typeface="メイリオ" panose="020B0604030504040204" pitchFamily="50" charset="-128"/>
                <a:ea typeface="メイリオ" panose="020B0604030504040204" pitchFamily="50" charset="-128"/>
                <a:cs typeface="ＭＳ Ｐゴシック" panose="020B0600070205080204" pitchFamily="50" charset="-128"/>
              </a:rPr>
              <a:t>※1</a:t>
            </a:r>
            <a:r>
              <a:rPr lang="ja-JP" altLang="en-US" sz="2000" kern="0" dirty="0" smtClean="0">
                <a:solidFill>
                  <a:srgbClr val="000000"/>
                </a:solidFill>
                <a:latin typeface="メイリオ" panose="020B0604030504040204" pitchFamily="50" charset="-128"/>
                <a:ea typeface="メイリオ" panose="020B0604030504040204" pitchFamily="50" charset="-128"/>
                <a:cs typeface="ＭＳ Ｐゴシック" panose="020B0600070205080204" pitchFamily="50" charset="-128"/>
              </a:rPr>
              <a:t>で定める額を上限とする。</a:t>
            </a:r>
            <a:endParaRPr lang="en-US" altLang="ja-JP" sz="2000" kern="0" dirty="0" smtClean="0">
              <a:solidFill>
                <a:srgbClr val="000000"/>
              </a:solidFill>
              <a:latin typeface="メイリオ" panose="020B0604030504040204" pitchFamily="50" charset="-128"/>
              <a:ea typeface="メイリオ" panose="020B0604030504040204" pitchFamily="50" charset="-128"/>
              <a:cs typeface="ＭＳ Ｐゴシック" panose="020B0600070205080204" pitchFamily="50" charset="-128"/>
            </a:endParaRPr>
          </a:p>
          <a:p>
            <a:r>
              <a:rPr lang="ja-JP" altLang="en-US" sz="2000" kern="0" dirty="0">
                <a:solidFill>
                  <a:srgbClr val="000000"/>
                </a:solidFill>
                <a:latin typeface="メイリオ" panose="020B0604030504040204" pitchFamily="50" charset="-128"/>
                <a:ea typeface="メイリオ" panose="020B0604030504040204" pitchFamily="50" charset="-128"/>
              </a:rPr>
              <a:t>　</a:t>
            </a:r>
            <a:r>
              <a:rPr lang="ja-JP" altLang="en-US" sz="2000" kern="0" dirty="0" smtClean="0">
                <a:solidFill>
                  <a:srgbClr val="000000"/>
                </a:solidFill>
                <a:latin typeface="メイリオ" panose="020B0604030504040204" pitchFamily="50" charset="-128"/>
                <a:ea typeface="メイリオ" panose="020B0604030504040204" pitchFamily="50" charset="-128"/>
              </a:rPr>
              <a:t>なお、日当及び島内旅費については、補助の対象としない。</a:t>
            </a:r>
            <a:endParaRPr lang="en-US" altLang="ja-JP" sz="2000" dirty="0" smtClean="0">
              <a:solidFill>
                <a:schemeClr val="tx1"/>
              </a:solidFill>
              <a:latin typeface="メイリオ" panose="020B0604030504040204" pitchFamily="50" charset="-128"/>
              <a:ea typeface="メイリオ" panose="020B0604030504040204" pitchFamily="50" charset="-128"/>
            </a:endParaRPr>
          </a:p>
          <a:p>
            <a:r>
              <a:rPr lang="ja-JP" altLang="en-US" sz="2000" dirty="0" smtClean="0">
                <a:solidFill>
                  <a:schemeClr val="tx1"/>
                </a:solidFill>
                <a:latin typeface="メイリオ" panose="020B0604030504040204" pitchFamily="50" charset="-128"/>
                <a:ea typeface="メイリオ" panose="020B0604030504040204" pitchFamily="50" charset="-128"/>
              </a:rPr>
              <a:t>・旅費における各種計算表については任意様式にて提出すること。</a:t>
            </a:r>
            <a:endParaRPr lang="en-US" altLang="ja-JP" sz="2000" dirty="0" smtClean="0">
              <a:solidFill>
                <a:schemeClr val="tx1"/>
              </a:solidFill>
              <a:latin typeface="メイリオ" panose="020B0604030504040204" pitchFamily="50" charset="-128"/>
              <a:ea typeface="メイリオ" panose="020B0604030504040204" pitchFamily="50" charset="-128"/>
            </a:endParaRPr>
          </a:p>
        </p:txBody>
      </p:sp>
      <p:sp>
        <p:nvSpPr>
          <p:cNvPr id="7" name="四角形 98"/>
          <p:cNvSpPr/>
          <p:nvPr/>
        </p:nvSpPr>
        <p:spPr>
          <a:xfrm>
            <a:off x="310244" y="14371552"/>
            <a:ext cx="8948056" cy="811298"/>
          </a:xfrm>
          <a:prstGeom prst="rect">
            <a:avLst/>
          </a:prstGeom>
          <a:noFill/>
          <a:ln w="12700" cap="flat" cmpd="sng" algn="ctr">
            <a:noFill/>
            <a:prstDash val="solid"/>
            <a:miter lim="800000"/>
          </a:ln>
        </p:spPr>
        <p:style>
          <a:lnRef idx="2">
            <a:schemeClr val="accent6"/>
          </a:lnRef>
          <a:fillRef idx="1">
            <a:schemeClr val="lt1"/>
          </a:fillRef>
          <a:effectRef idx="0">
            <a:schemeClr val="accent6"/>
          </a:effectRef>
          <a:fontRef idx="minor">
            <a:schemeClr val="dk1"/>
          </a:fontRef>
        </p:style>
        <p:txBody>
          <a:bodyPr anchor="t"/>
          <a:lstStyle/>
          <a:p>
            <a:pPr algn="l"/>
            <a:r>
              <a:rPr lang="en-US" altLang="ja-JP" sz="2000" b="1" dirty="0" smtClean="0">
                <a:solidFill>
                  <a:srgbClr val="C00000"/>
                </a:solidFill>
                <a:latin typeface="メイリオ" panose="020B0604030504040204" pitchFamily="50" charset="-128"/>
                <a:ea typeface="メイリオ" panose="020B0604030504040204" pitchFamily="50" charset="-128"/>
              </a:rPr>
              <a:t>※</a:t>
            </a:r>
            <a:r>
              <a:rPr lang="ja-JP" altLang="en-US" sz="2000" b="1" dirty="0" smtClean="0">
                <a:solidFill>
                  <a:srgbClr val="C00000"/>
                </a:solidFill>
                <a:latin typeface="メイリオ" panose="020B0604030504040204" pitchFamily="50" charset="-128"/>
                <a:ea typeface="メイリオ" panose="020B0604030504040204" pitchFamily="50" charset="-128"/>
              </a:rPr>
              <a:t>１　対馬市職員の旅費に関する条例</a:t>
            </a:r>
            <a:r>
              <a:rPr lang="ja-JP" altLang="en-US" sz="2000" dirty="0" smtClean="0">
                <a:solidFill>
                  <a:schemeClr val="tx1"/>
                </a:solidFill>
                <a:latin typeface="メイリオ" panose="020B0604030504040204" pitchFamily="50" charset="-128"/>
                <a:ea typeface="メイリオ" panose="020B0604030504040204" pitchFamily="50" charset="-128"/>
              </a:rPr>
              <a:t>の内容については、下記</a:t>
            </a:r>
            <a:r>
              <a:rPr lang="en-US" altLang="ja-JP" sz="2000" dirty="0" smtClean="0">
                <a:solidFill>
                  <a:schemeClr val="tx1"/>
                </a:solidFill>
                <a:latin typeface="メイリオ" panose="020B0604030504040204" pitchFamily="50" charset="-128"/>
                <a:ea typeface="メイリオ" panose="020B0604030504040204" pitchFamily="50" charset="-128"/>
              </a:rPr>
              <a:t>URL</a:t>
            </a:r>
            <a:r>
              <a:rPr lang="ja-JP" altLang="en-US" sz="2000" dirty="0" smtClean="0">
                <a:solidFill>
                  <a:schemeClr val="tx1"/>
                </a:solidFill>
                <a:latin typeface="メイリオ" panose="020B0604030504040204" pitchFamily="50" charset="-128"/>
                <a:ea typeface="メイリオ" panose="020B0604030504040204" pitchFamily="50" charset="-128"/>
              </a:rPr>
              <a:t>をご確認になるか、右記</a:t>
            </a:r>
            <a:r>
              <a:rPr lang="en-US" altLang="ja-JP" sz="2000" dirty="0" smtClean="0">
                <a:solidFill>
                  <a:schemeClr val="tx1"/>
                </a:solidFill>
                <a:latin typeface="メイリオ" panose="020B0604030504040204" pitchFamily="50" charset="-128"/>
                <a:ea typeface="メイリオ" panose="020B0604030504040204" pitchFamily="50" charset="-128"/>
              </a:rPr>
              <a:t>QR</a:t>
            </a:r>
            <a:r>
              <a:rPr lang="ja-JP" altLang="en-US" sz="2000" dirty="0" smtClean="0">
                <a:solidFill>
                  <a:schemeClr val="tx1"/>
                </a:solidFill>
                <a:latin typeface="メイリオ" panose="020B0604030504040204" pitchFamily="50" charset="-128"/>
                <a:ea typeface="メイリオ" panose="020B0604030504040204" pitchFamily="50" charset="-128"/>
              </a:rPr>
              <a:t>コードを携帯端末等により読み取り、ご確認ください。　　</a:t>
            </a:r>
            <a:endParaRPr lang="ja-JP" altLang="en-US" sz="2000" u="sng" dirty="0">
              <a:solidFill>
                <a:schemeClr val="tx1"/>
              </a:solidFill>
              <a:latin typeface="メイリオ" panose="020B0604030504040204" pitchFamily="50" charset="-128"/>
              <a:ea typeface="メイリオ" panose="020B0604030504040204" pitchFamily="50" charset="-128"/>
            </a:endParaRPr>
          </a:p>
        </p:txBody>
      </p:sp>
      <p:sp>
        <p:nvSpPr>
          <p:cNvPr id="9" name="四角形 98"/>
          <p:cNvSpPr/>
          <p:nvPr/>
        </p:nvSpPr>
        <p:spPr>
          <a:xfrm>
            <a:off x="310244" y="15182851"/>
            <a:ext cx="8948056" cy="666750"/>
          </a:xfrm>
          <a:prstGeom prst="rect">
            <a:avLst/>
          </a:prstGeom>
          <a:noFill/>
          <a:ln w="12700" cap="flat" cmpd="sng" algn="ctr">
            <a:noFill/>
            <a:prstDash val="solid"/>
            <a:miter lim="800000"/>
          </a:ln>
        </p:spPr>
        <p:style>
          <a:lnRef idx="2">
            <a:schemeClr val="accent6"/>
          </a:lnRef>
          <a:fillRef idx="1">
            <a:schemeClr val="lt1"/>
          </a:fillRef>
          <a:effectRef idx="0">
            <a:schemeClr val="accent6"/>
          </a:effectRef>
          <a:fontRef idx="minor">
            <a:schemeClr val="dk1"/>
          </a:fontRef>
        </p:style>
        <p:txBody>
          <a:bodyPr anchor="t"/>
          <a:lstStyle/>
          <a:p>
            <a:pPr algn="l"/>
            <a:r>
              <a:rPr lang="en-US" altLang="ja-JP" sz="2000" dirty="0" smtClean="0">
                <a:solidFill>
                  <a:schemeClr val="tx1"/>
                </a:solidFill>
                <a:latin typeface="メイリオ" panose="020B0604030504040204" pitchFamily="50" charset="-128"/>
                <a:ea typeface="メイリオ" panose="020B0604030504040204" pitchFamily="50" charset="-128"/>
                <a:hlinkClick r:id="rId3"/>
              </a:rPr>
              <a:t>https://www.city.tsushima.nagasaki.jp/section/reiki_int/reiki_honbun/r013RG00000136.html</a:t>
            </a:r>
            <a:endParaRPr lang="en-US" altLang="ja-JP" sz="2000" dirty="0" smtClean="0">
              <a:solidFill>
                <a:schemeClr val="tx1"/>
              </a:solidFill>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05949" y="14325599"/>
            <a:ext cx="2190751" cy="2190751"/>
          </a:xfrm>
          <a:prstGeom prst="rect">
            <a:avLst/>
          </a:prstGeom>
        </p:spPr>
      </p:pic>
    </p:spTree>
    <p:extLst>
      <p:ext uri="{BB962C8B-B14F-4D97-AF65-F5344CB8AC3E}">
        <p14:creationId xmlns:p14="http://schemas.microsoft.com/office/powerpoint/2010/main" val="31633056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924781265"/>
              </p:ext>
            </p:extLst>
          </p:nvPr>
        </p:nvGraphicFramePr>
        <p:xfrm>
          <a:off x="342902" y="156209"/>
          <a:ext cx="11525248" cy="15547525"/>
        </p:xfrm>
        <a:graphic>
          <a:graphicData uri="http://schemas.openxmlformats.org/drawingml/2006/table">
            <a:tbl>
              <a:tblPr firstRow="1" bandRow="1">
                <a:tableStyleId>{21E4AEA4-8DFA-4A89-87EB-49C32662AFE0}</a:tableStyleId>
              </a:tblPr>
              <a:tblGrid>
                <a:gridCol w="422019">
                  <a:extLst>
                    <a:ext uri="{9D8B030D-6E8A-4147-A177-3AD203B41FA5}">
                      <a16:colId xmlns:a16="http://schemas.microsoft.com/office/drawing/2014/main" val="2232442758"/>
                    </a:ext>
                  </a:extLst>
                </a:gridCol>
                <a:gridCol w="693221">
                  <a:extLst>
                    <a:ext uri="{9D8B030D-6E8A-4147-A177-3AD203B41FA5}">
                      <a16:colId xmlns:a16="http://schemas.microsoft.com/office/drawing/2014/main" val="257367172"/>
                    </a:ext>
                  </a:extLst>
                </a:gridCol>
                <a:gridCol w="459865">
                  <a:extLst>
                    <a:ext uri="{9D8B030D-6E8A-4147-A177-3AD203B41FA5}">
                      <a16:colId xmlns:a16="http://schemas.microsoft.com/office/drawing/2014/main" val="1730009339"/>
                    </a:ext>
                  </a:extLst>
                </a:gridCol>
                <a:gridCol w="1596955">
                  <a:extLst>
                    <a:ext uri="{9D8B030D-6E8A-4147-A177-3AD203B41FA5}">
                      <a16:colId xmlns:a16="http://schemas.microsoft.com/office/drawing/2014/main" val="2310216494"/>
                    </a:ext>
                  </a:extLst>
                </a:gridCol>
                <a:gridCol w="1829753">
                  <a:extLst>
                    <a:ext uri="{9D8B030D-6E8A-4147-A177-3AD203B41FA5}">
                      <a16:colId xmlns:a16="http://schemas.microsoft.com/office/drawing/2014/main" val="3982137212"/>
                    </a:ext>
                  </a:extLst>
                </a:gridCol>
                <a:gridCol w="2130050">
                  <a:extLst>
                    <a:ext uri="{9D8B030D-6E8A-4147-A177-3AD203B41FA5}">
                      <a16:colId xmlns:a16="http://schemas.microsoft.com/office/drawing/2014/main" val="167988381"/>
                    </a:ext>
                  </a:extLst>
                </a:gridCol>
                <a:gridCol w="4393385">
                  <a:extLst>
                    <a:ext uri="{9D8B030D-6E8A-4147-A177-3AD203B41FA5}">
                      <a16:colId xmlns:a16="http://schemas.microsoft.com/office/drawing/2014/main" val="303477359"/>
                    </a:ext>
                  </a:extLst>
                </a:gridCol>
              </a:tblGrid>
              <a:tr h="550218">
                <a:tc rowSpan="2" gridSpan="2">
                  <a:txBody>
                    <a:bodyPr/>
                    <a:lstStyle/>
                    <a:p>
                      <a:pPr algn="ctr"/>
                      <a:r>
                        <a:rPr kumimoji="1" lang="ja-JP" altLang="en-US" dirty="0" smtClean="0">
                          <a:latin typeface="メイリオ" panose="020B0604030504040204" pitchFamily="50" charset="-128"/>
                          <a:ea typeface="メイリオ" panose="020B0604030504040204" pitchFamily="50" charset="-128"/>
                        </a:rPr>
                        <a:t>区分</a:t>
                      </a:r>
                      <a:endParaRPr kumimoji="1" lang="ja-JP" altLang="en-US" dirty="0">
                        <a:latin typeface="メイリオ" panose="020B0604030504040204" pitchFamily="50" charset="-128"/>
                        <a:ea typeface="メイリオ" panose="020B0604030504040204" pitchFamily="50" charset="-128"/>
                      </a:endParaRPr>
                    </a:p>
                  </a:txBody>
                  <a:tcPr anchor="ctr"/>
                </a:tc>
                <a:tc rowSpan="2" hMerge="1">
                  <a:txBody>
                    <a:bodyPr/>
                    <a:lstStyle/>
                    <a:p>
                      <a:endParaRPr kumimoji="1" lang="ja-JP" altLang="en-US" dirty="0"/>
                    </a:p>
                  </a:txBody>
                  <a:tcPr/>
                </a:tc>
                <a:tc rowSpan="2" gridSpan="2">
                  <a:txBody>
                    <a:bodyPr/>
                    <a:lstStyle/>
                    <a:p>
                      <a:pPr algn="ctr"/>
                      <a:r>
                        <a:rPr kumimoji="1" lang="ja-JP" altLang="en-US" dirty="0" smtClean="0">
                          <a:latin typeface="メイリオ" panose="020B0604030504040204" pitchFamily="50" charset="-128"/>
                          <a:ea typeface="メイリオ" panose="020B0604030504040204" pitchFamily="50" charset="-128"/>
                        </a:rPr>
                        <a:t>経費</a:t>
                      </a:r>
                      <a:endParaRPr kumimoji="1" lang="ja-JP" altLang="en-US" dirty="0">
                        <a:latin typeface="メイリオ" panose="020B0604030504040204" pitchFamily="50" charset="-128"/>
                        <a:ea typeface="メイリオ" panose="020B0604030504040204" pitchFamily="50" charset="-128"/>
                      </a:endParaRPr>
                    </a:p>
                  </a:txBody>
                  <a:tcPr anchor="ctr"/>
                </a:tc>
                <a:tc rowSpan="2" hMerge="1">
                  <a:txBody>
                    <a:bodyPr/>
                    <a:lstStyle/>
                    <a:p>
                      <a:endParaRPr kumimoji="1" lang="ja-JP" altLang="en-US"/>
                    </a:p>
                  </a:txBody>
                  <a:tcPr/>
                </a:tc>
                <a:tc gridSpan="2">
                  <a:txBody>
                    <a:bodyPr/>
                    <a:lstStyle/>
                    <a:p>
                      <a:pPr algn="ctr"/>
                      <a:r>
                        <a:rPr kumimoji="1" lang="ja-JP" altLang="en-US" dirty="0" smtClean="0">
                          <a:latin typeface="メイリオ" panose="020B0604030504040204" pitchFamily="50" charset="-128"/>
                          <a:ea typeface="メイリオ" panose="020B0604030504040204" pitchFamily="50" charset="-128"/>
                        </a:rPr>
                        <a:t>提出</a:t>
                      </a:r>
                      <a:endParaRPr kumimoji="1" lang="ja-JP" altLang="en-US" dirty="0">
                        <a:latin typeface="メイリオ" panose="020B0604030504040204" pitchFamily="50" charset="-128"/>
                        <a:ea typeface="メイリオ" panose="020B0604030504040204" pitchFamily="50" charset="-128"/>
                      </a:endParaRPr>
                    </a:p>
                  </a:txBody>
                  <a:tcPr anchor="ctr"/>
                </a:tc>
                <a:tc hMerge="1">
                  <a:txBody>
                    <a:bodyPr/>
                    <a:lstStyle/>
                    <a:p>
                      <a:endParaRPr kumimoji="1" lang="ja-JP" altLang="en-US" dirty="0"/>
                    </a:p>
                  </a:txBody>
                  <a:tcPr/>
                </a:tc>
                <a:tc rowSpan="2">
                  <a:txBody>
                    <a:bodyPr/>
                    <a:lstStyle/>
                    <a:p>
                      <a:pPr algn="ctr"/>
                      <a:r>
                        <a:rPr kumimoji="1" lang="ja-JP" altLang="en-US" dirty="0" smtClean="0">
                          <a:latin typeface="メイリオ" panose="020B0604030504040204" pitchFamily="50" charset="-128"/>
                          <a:ea typeface="メイリオ" panose="020B0604030504040204" pitchFamily="50" charset="-128"/>
                        </a:rPr>
                        <a:t>備考</a:t>
                      </a:r>
                      <a:endParaRPr kumimoji="1" lang="ja-JP" altLang="en-US"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462255204"/>
                  </a:ext>
                </a:extLst>
              </a:tr>
              <a:tr h="550218">
                <a:tc gridSpan="2" vMerge="1">
                  <a:txBody>
                    <a:bodyPr/>
                    <a:lstStyle/>
                    <a:p>
                      <a:pPr algn="l"/>
                      <a:endParaRPr kumimoji="1" lang="ja-JP" altLang="en-US" b="1" dirty="0">
                        <a:latin typeface="メイリオ" panose="020B0604030504040204" pitchFamily="50" charset="-128"/>
                        <a:ea typeface="メイリオ" panose="020B0604030504040204" pitchFamily="50" charset="-128"/>
                      </a:endParaRPr>
                    </a:p>
                  </a:txBody>
                  <a:tcPr anchor="ctr"/>
                </a:tc>
                <a:tc hMerge="1"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gridSpan="2"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hMerge="1" vMerge="1">
                  <a:txBody>
                    <a:bodyPr/>
                    <a:lstStyle/>
                    <a:p>
                      <a:endParaRPr kumimoji="1" lang="ja-JP" altLang="en-US"/>
                    </a:p>
                  </a:txBody>
                  <a:tcPr/>
                </a:tc>
                <a:tc>
                  <a:txBody>
                    <a:bodyPr/>
                    <a:lstStyle/>
                    <a:p>
                      <a:pPr algn="ctr"/>
                      <a:r>
                        <a:rPr kumimoji="1" lang="ja-JP" altLang="en-US" dirty="0" smtClean="0">
                          <a:latin typeface="メイリオ" panose="020B0604030504040204" pitchFamily="50" charset="-128"/>
                          <a:ea typeface="メイリオ" panose="020B0604030504040204" pitchFamily="50" charset="-128"/>
                        </a:rPr>
                        <a:t>申請時</a:t>
                      </a:r>
                      <a:endParaRPr kumimoji="1" lang="ja-JP" altLang="en-US" b="1"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dirty="0" smtClean="0">
                          <a:latin typeface="メイリオ" panose="020B0604030504040204" pitchFamily="50" charset="-128"/>
                          <a:ea typeface="メイリオ" panose="020B0604030504040204" pitchFamily="50" charset="-128"/>
                        </a:rPr>
                        <a:t>実績報告時</a:t>
                      </a:r>
                      <a:endParaRPr kumimoji="1" lang="ja-JP" altLang="en-US" b="1"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75324239"/>
                  </a:ext>
                </a:extLst>
              </a:tr>
              <a:tr h="649772">
                <a:tc rowSpan="17">
                  <a:txBody>
                    <a:bodyPr/>
                    <a:lstStyle/>
                    <a:p>
                      <a:pPr algn="ctr"/>
                      <a:r>
                        <a:rPr kumimoji="1" lang="ja-JP" altLang="en-US" sz="2800" b="1" dirty="0" smtClean="0">
                          <a:latin typeface="メイリオ" panose="020B0604030504040204" pitchFamily="50" charset="-128"/>
                          <a:ea typeface="メイリオ" panose="020B0604030504040204" pitchFamily="50" charset="-128"/>
                        </a:rPr>
                        <a:t>新たな需要開拓型</a:t>
                      </a:r>
                      <a:endParaRPr kumimoji="1" lang="ja-JP" altLang="en-US" sz="2800" b="1" dirty="0">
                        <a:latin typeface="メイリオ" panose="020B0604030504040204" pitchFamily="50" charset="-128"/>
                        <a:ea typeface="メイリオ" panose="020B0604030504040204" pitchFamily="50" charset="-128"/>
                      </a:endParaRPr>
                    </a:p>
                  </a:txBody>
                  <a:tcPr vert="eaVert" anchor="ctr"/>
                </a:tc>
                <a:tc rowSpan="7">
                  <a:txBody>
                    <a:bodyPr/>
                    <a:lstStyle/>
                    <a:p>
                      <a:pPr algn="l">
                        <a:spcAft>
                          <a:spcPts val="0"/>
                        </a:spcAft>
                      </a:pPr>
                      <a:r>
                        <a:rPr lang="ja-JP" altLang="en-US" sz="2000" b="1" kern="0" dirty="0" smtClean="0">
                          <a:effectLst/>
                          <a:latin typeface="メイリオ" panose="020B0604030504040204" pitchFamily="50" charset="-128"/>
                          <a:ea typeface="メイリオ" panose="020B0604030504040204" pitchFamily="50" charset="-128"/>
                        </a:rPr>
                        <a:t>ＥＣサイトの構築又は改修に係る費用</a:t>
                      </a:r>
                      <a:endParaRPr lang="en-US" altLang="ja-JP" sz="2000" b="1" kern="0" dirty="0" smtClea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endParaRPr>
                    </a:p>
                  </a:txBody>
                  <a:tcPr marL="68580" marR="68580" marT="0" marB="0" vert="eaVert" anchor="ctr"/>
                </a:tc>
                <a:tc gridSpan="2">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報償費</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謝金規定等金額がわかるもの</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領収書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専門家に係る報償費（謝金）</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082664450"/>
                  </a:ext>
                </a:extLst>
              </a:tr>
              <a:tr h="902463">
                <a:tc vMerge="1">
                  <a:txBody>
                    <a:bodyPr/>
                    <a:lstStyle/>
                    <a:p>
                      <a:endParaRPr kumimoji="1" lang="ja-JP" altLang="en-US"/>
                    </a:p>
                  </a:txBody>
                  <a:tcPr/>
                </a:tc>
                <a:tc vMerge="1">
                  <a:txBody>
                    <a:bodyPr/>
                    <a:lstStyle/>
                    <a:p>
                      <a:endParaRPr kumimoji="1" lang="ja-JP" altLang="en-US"/>
                    </a:p>
                  </a:txBody>
                  <a:tcPr/>
                </a:tc>
                <a:tc gridSpan="2">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専門家旅費</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計算表、見積書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領収書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原則</a:t>
                      </a:r>
                      <a:r>
                        <a:rPr lang="en-US" sz="1800" kern="0" dirty="0">
                          <a:effectLst/>
                          <a:latin typeface="メイリオ" panose="020B0604030504040204" pitchFamily="50" charset="-128"/>
                          <a:ea typeface="メイリオ" panose="020B0604030504040204" pitchFamily="50" charset="-128"/>
                        </a:rPr>
                        <a:t>2</a:t>
                      </a:r>
                      <a:r>
                        <a:rPr lang="ja-JP" sz="1800" kern="0" dirty="0">
                          <a:effectLst/>
                          <a:latin typeface="メイリオ" panose="020B0604030504040204" pitchFamily="50" charset="-128"/>
                          <a:ea typeface="メイリオ" panose="020B0604030504040204" pitchFamily="50" charset="-128"/>
                        </a:rPr>
                        <a:t>名</a:t>
                      </a:r>
                      <a:r>
                        <a:rPr lang="ja-JP" sz="1800" kern="0" dirty="0" smtClean="0">
                          <a:effectLst/>
                          <a:latin typeface="メイリオ" panose="020B0604030504040204" pitchFamily="50" charset="-128"/>
                          <a:ea typeface="メイリオ" panose="020B0604030504040204" pitchFamily="50" charset="-128"/>
                        </a:rPr>
                        <a:t>まで</a:t>
                      </a:r>
                      <a:endParaRPr lang="en-US" altLang="ja-JP" sz="1800" kern="0" dirty="0" smtClean="0">
                        <a:effectLst/>
                        <a:latin typeface="メイリオ" panose="020B0604030504040204" pitchFamily="50" charset="-128"/>
                        <a:ea typeface="メイリオ" panose="020B0604030504040204" pitchFamily="50" charset="-128"/>
                      </a:endParaRPr>
                    </a:p>
                    <a:p>
                      <a:pPr algn="l">
                        <a:spcAft>
                          <a:spcPts val="0"/>
                        </a:spcAft>
                      </a:pPr>
                      <a:r>
                        <a:rPr lang="ja-JP" altLang="en-US" sz="1800" kern="0" dirty="0" smtClea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上限：対馬市職員の旅費に関する条例</a:t>
                      </a:r>
                    </a:p>
                    <a:p>
                      <a:pPr algn="l">
                        <a:spcAft>
                          <a:spcPts val="0"/>
                        </a:spcAft>
                      </a:pPr>
                      <a:endParaRPr lang="en-US" altLang="ja-JP" sz="1400" kern="0" dirty="0" smtClea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endParaRPr>
                    </a:p>
                  </a:txBody>
                  <a:tcPr marL="68580" marR="68580" marT="0" marB="0" anchor="ctr"/>
                </a:tc>
                <a:extLst>
                  <a:ext uri="{0D108BD9-81ED-4DB2-BD59-A6C34878D82A}">
                    <a16:rowId xmlns:a16="http://schemas.microsoft.com/office/drawing/2014/main" val="1173783958"/>
                  </a:ext>
                </a:extLst>
              </a:tr>
              <a:tr h="660263">
                <a:tc vMerge="1">
                  <a:txBody>
                    <a:bodyPr/>
                    <a:lstStyle/>
                    <a:p>
                      <a:endParaRPr kumimoji="1" lang="ja-JP" altLang="en-US" dirty="0">
                        <a:latin typeface="メイリオ" panose="020B0604030504040204" pitchFamily="50" charset="-128"/>
                        <a:ea typeface="メイリオ" panose="020B0604030504040204" pitchFamily="50" charset="-128"/>
                      </a:endParaRPr>
                    </a:p>
                  </a:txBody>
                  <a:tcPr/>
                </a:tc>
                <a:tc vMerge="1">
                  <a:txBody>
                    <a:bodyPr/>
                    <a:lstStyle/>
                    <a:p>
                      <a:endParaRPr kumimoji="1" lang="ja-JP" altLang="en-US"/>
                    </a:p>
                  </a:txBody>
                  <a:tcPr/>
                </a:tc>
                <a:tc rowSpan="3">
                  <a:txBody>
                    <a:bodyPr/>
                    <a:lstStyle/>
                    <a:p>
                      <a:pPr algn="ctr">
                        <a:spcAft>
                          <a:spcPts val="0"/>
                        </a:spcAft>
                      </a:pPr>
                      <a:r>
                        <a:rPr lang="ja-JP" sz="1800" kern="0" dirty="0">
                          <a:effectLst/>
                          <a:latin typeface="メイリオ" panose="020B0604030504040204" pitchFamily="50" charset="-128"/>
                          <a:ea typeface="メイリオ" panose="020B0604030504040204" pitchFamily="50" charset="-128"/>
                        </a:rPr>
                        <a:t>構築費又は改修費</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vert="eaVert"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ページデザイン作成費</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見積書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領収書、納品書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en-US" sz="1800" kern="0" dirty="0">
                          <a:effectLst/>
                          <a:latin typeface="メイリオ" panose="020B0604030504040204" pitchFamily="50" charset="-128"/>
                          <a:ea typeface="メイリオ" panose="020B0604030504040204" pitchFamily="50" charset="-128"/>
                        </a:rPr>
                        <a:t> </a:t>
                      </a:r>
                      <a:r>
                        <a:rPr lang="ja-JP" altLang="en-US" sz="1800" kern="0" dirty="0" smtClean="0">
                          <a:effectLst/>
                          <a:latin typeface="メイリオ" panose="020B0604030504040204" pitchFamily="50" charset="-128"/>
                          <a:ea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416416387"/>
                  </a:ext>
                </a:extLst>
              </a:tr>
              <a:tr h="83284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ウェブサイト作成費</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見積書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領収書、納品書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en-US" sz="1800" kern="0" dirty="0">
                          <a:effectLst/>
                          <a:latin typeface="メイリオ" panose="020B0604030504040204" pitchFamily="50" charset="-128"/>
                          <a:ea typeface="メイリオ" panose="020B0604030504040204" pitchFamily="50" charset="-128"/>
                        </a:rPr>
                        <a:t> </a:t>
                      </a:r>
                      <a:r>
                        <a:rPr lang="ja-JP" altLang="en-US" sz="1800" kern="0" dirty="0" smtClean="0">
                          <a:effectLst/>
                          <a:latin typeface="メイリオ" panose="020B0604030504040204" pitchFamily="50" charset="-128"/>
                          <a:ea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99059490"/>
                  </a:ext>
                </a:extLst>
              </a:tr>
              <a:tr h="78799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商品画像等作成費</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見積書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領収書、納品書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en-US" sz="1800" kern="0" dirty="0">
                          <a:effectLst/>
                          <a:latin typeface="メイリオ" panose="020B0604030504040204" pitchFamily="50" charset="-128"/>
                          <a:ea typeface="メイリオ" panose="020B0604030504040204" pitchFamily="50" charset="-128"/>
                        </a:rPr>
                        <a:t> </a:t>
                      </a:r>
                      <a:r>
                        <a:rPr lang="ja-JP" altLang="en-US" sz="1800" kern="0" dirty="0" smtClean="0">
                          <a:effectLst/>
                          <a:latin typeface="メイリオ" panose="020B0604030504040204" pitchFamily="50" charset="-128"/>
                          <a:ea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371159322"/>
                  </a:ext>
                </a:extLst>
              </a:tr>
              <a:tr h="1299545">
                <a:tc vMerge="1">
                  <a:txBody>
                    <a:bodyPr/>
                    <a:lstStyle/>
                    <a:p>
                      <a:endParaRPr kumimoji="1" lang="ja-JP" altLang="en-US"/>
                    </a:p>
                  </a:txBody>
                  <a:tcPr/>
                </a:tc>
                <a:tc vMerge="1">
                  <a:txBody>
                    <a:bodyPr/>
                    <a:lstStyle/>
                    <a:p>
                      <a:endParaRPr kumimoji="1" lang="ja-JP" altLang="en-US" dirty="0"/>
                    </a:p>
                  </a:txBody>
                  <a:tcPr marL="68580" marR="68580" marT="0" marB="0" vert="eaVert" anchor="ctr"/>
                </a:tc>
                <a:tc gridSpan="2">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委託料</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見積書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領収書、契約書、契約の履行が確認できるもの（業務完了届等）</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構築費又は改修費に相当する経費に限る</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23214227"/>
                  </a:ext>
                </a:extLst>
              </a:tr>
              <a:tr h="1299545">
                <a:tc vMerge="1">
                  <a:txBody>
                    <a:bodyPr/>
                    <a:lstStyle/>
                    <a:p>
                      <a:endParaRPr kumimoji="1" lang="ja-JP" altLang="en-US" dirty="0">
                        <a:latin typeface="メイリオ" panose="020B0604030504040204" pitchFamily="50" charset="-128"/>
                        <a:ea typeface="メイリオ" panose="020B0604030504040204" pitchFamily="50" charset="-128"/>
                      </a:endParaRPr>
                    </a:p>
                  </a:txBody>
                  <a:tcP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gridSpan="2">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共通</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ＥＣサイト構築又は改修後のイメージがわかるもの</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成果物（構築又は改修後のＥＣサイト画面）</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en-US" sz="1800" kern="0" dirty="0">
                          <a:effectLst/>
                          <a:latin typeface="メイリオ" panose="020B0604030504040204" pitchFamily="50" charset="-128"/>
                          <a:ea typeface="メイリオ" panose="020B0604030504040204" pitchFamily="50" charset="-128"/>
                        </a:rPr>
                        <a:t> </a:t>
                      </a:r>
                      <a:r>
                        <a:rPr lang="ja-JP" altLang="en-US" sz="1800" kern="0" dirty="0" smtClean="0">
                          <a:effectLst/>
                          <a:latin typeface="メイリオ" panose="020B0604030504040204" pitchFamily="50" charset="-128"/>
                          <a:ea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701797248"/>
                  </a:ext>
                </a:extLst>
              </a:tr>
              <a:tr h="560917">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rowSpan="5">
                  <a:txBody>
                    <a:bodyPr/>
                    <a:lstStyle/>
                    <a:p>
                      <a:pPr algn="l"/>
                      <a:r>
                        <a:rPr kumimoji="1" lang="ja-JP" altLang="en-US" sz="2000" b="1" dirty="0" smtClean="0">
                          <a:latin typeface="メイリオ" panose="020B0604030504040204" pitchFamily="50" charset="-128"/>
                          <a:ea typeface="メイリオ" panose="020B0604030504040204" pitchFamily="50" charset="-128"/>
                        </a:rPr>
                        <a:t>自社商品紹介パンフレット制作に係る費用</a:t>
                      </a:r>
                      <a:endParaRPr kumimoji="1" lang="ja-JP" altLang="en-US" sz="2000" b="1" dirty="0">
                        <a:latin typeface="メイリオ" panose="020B0604030504040204" pitchFamily="50" charset="-128"/>
                        <a:ea typeface="メイリオ" panose="020B0604030504040204" pitchFamily="50" charset="-128"/>
                      </a:endParaRPr>
                    </a:p>
                  </a:txBody>
                  <a:tcPr marL="68580" marR="68580" marT="0" marB="0" vert="eaVert" anchor="ctr"/>
                </a:tc>
                <a:tc gridSpan="2">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報償費</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謝金規定等金額がわかるもの</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領収書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専門家に係る報償費（謝金）</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10392822"/>
                  </a:ext>
                </a:extLst>
              </a:tr>
              <a:tr h="660263">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marL="68580" marR="68580" marT="0" marB="0" vert="eaVert" anchor="ctr"/>
                </a:tc>
                <a:tc gridSpan="2">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専門家旅費</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計算表、見積書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領収書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原則</a:t>
                      </a:r>
                      <a:r>
                        <a:rPr lang="en-US" sz="1800" kern="0" dirty="0">
                          <a:effectLst/>
                          <a:latin typeface="メイリオ" panose="020B0604030504040204" pitchFamily="50" charset="-128"/>
                          <a:ea typeface="メイリオ" panose="020B0604030504040204" pitchFamily="50" charset="-128"/>
                        </a:rPr>
                        <a:t>2</a:t>
                      </a:r>
                      <a:r>
                        <a:rPr lang="ja-JP" sz="1800" kern="0" dirty="0">
                          <a:effectLst/>
                          <a:latin typeface="メイリオ" panose="020B0604030504040204" pitchFamily="50" charset="-128"/>
                          <a:ea typeface="メイリオ" panose="020B0604030504040204" pitchFamily="50" charset="-128"/>
                        </a:rPr>
                        <a:t>名</a:t>
                      </a:r>
                      <a:r>
                        <a:rPr lang="ja-JP" sz="1800" kern="0" dirty="0" smtClean="0">
                          <a:effectLst/>
                          <a:latin typeface="メイリオ" panose="020B0604030504040204" pitchFamily="50" charset="-128"/>
                          <a:ea typeface="メイリオ" panose="020B0604030504040204" pitchFamily="50" charset="-128"/>
                        </a:rPr>
                        <a:t>まで</a:t>
                      </a:r>
                      <a:endParaRPr lang="en-US" altLang="ja-JP" sz="1800" kern="0" dirty="0" smtClean="0">
                        <a:effectLst/>
                        <a:latin typeface="メイリオ" panose="020B0604030504040204" pitchFamily="50" charset="-128"/>
                        <a:ea typeface="メイリオ" panose="020B0604030504040204" pitchFamily="50" charset="-128"/>
                      </a:endParaRPr>
                    </a:p>
                    <a:p>
                      <a:pPr algn="l">
                        <a:spcAft>
                          <a:spcPts val="0"/>
                        </a:spcAft>
                      </a:pPr>
                      <a:r>
                        <a:rPr lang="ja-JP" altLang="en-US" sz="1800" kern="0" dirty="0" smtClea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上限：対馬市職員の旅費に関する条例</a:t>
                      </a:r>
                    </a:p>
                  </a:txBody>
                  <a:tcPr marL="68580" marR="68580" marT="0" marB="0" anchor="ctr"/>
                </a:tc>
                <a:extLst>
                  <a:ext uri="{0D108BD9-81ED-4DB2-BD59-A6C34878D82A}">
                    <a16:rowId xmlns:a16="http://schemas.microsoft.com/office/drawing/2014/main" val="3382447030"/>
                  </a:ext>
                </a:extLst>
              </a:tr>
              <a:tr h="439597">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marL="68580" marR="68580" marT="0" marB="0" vert="eaVert" anchor="ctr"/>
                </a:tc>
                <a:tc gridSpan="2">
                  <a:txBody>
                    <a:bodyPr/>
                    <a:lstStyle/>
                    <a:p>
                      <a:pPr algn="l">
                        <a:spcAft>
                          <a:spcPts val="0"/>
                        </a:spcAft>
                      </a:pPr>
                      <a:r>
                        <a:rPr lang="ja-JP" altLang="en-US" sz="1800" kern="0" dirty="0" smtClean="0">
                          <a:effectLst/>
                          <a:latin typeface="メイリオ" panose="020B0604030504040204" pitchFamily="50" charset="-128"/>
                          <a:ea typeface="メイリオ" panose="020B0604030504040204" pitchFamily="50" charset="-128"/>
                        </a:rPr>
                        <a:t>設計及び</a:t>
                      </a:r>
                      <a:r>
                        <a:rPr lang="ja-JP" sz="1800" kern="0" dirty="0" smtClean="0">
                          <a:effectLst/>
                          <a:latin typeface="メイリオ" panose="020B0604030504040204" pitchFamily="50" charset="-128"/>
                          <a:ea typeface="メイリオ" panose="020B0604030504040204" pitchFamily="50" charset="-128"/>
                        </a:rPr>
                        <a:t>デザイン</a:t>
                      </a:r>
                      <a:r>
                        <a:rPr lang="ja-JP" sz="1800" kern="0" dirty="0">
                          <a:effectLst/>
                          <a:latin typeface="メイリオ" panose="020B0604030504040204" pitchFamily="50" charset="-128"/>
                          <a:ea typeface="メイリオ" panose="020B0604030504040204" pitchFamily="50" charset="-128"/>
                        </a:rPr>
                        <a:t>制作費</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hMerge="1">
                  <a:txBody>
                    <a:bodyPr/>
                    <a:lstStyle/>
                    <a:p>
                      <a:pPr algn="l">
                        <a:spcAft>
                          <a:spcPts val="0"/>
                        </a:spcAft>
                      </a:pP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見積書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領収書、納品書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en-US" sz="1800" kern="0" dirty="0">
                          <a:effectLst/>
                          <a:latin typeface="メイリオ" panose="020B0604030504040204" pitchFamily="50" charset="-128"/>
                          <a:ea typeface="メイリオ" panose="020B0604030504040204" pitchFamily="50" charset="-128"/>
                        </a:rPr>
                        <a:t> </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397118076"/>
                  </a:ext>
                </a:extLst>
              </a:tr>
              <a:tr h="847156">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gridSpan="2">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委託料</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hMerge="1">
                  <a:txBody>
                    <a:bodyPr/>
                    <a:lstStyle/>
                    <a:p>
                      <a:pPr algn="l">
                        <a:spcAft>
                          <a:spcPts val="0"/>
                        </a:spcAft>
                      </a:pP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ja-JP" altLang="ja-JP" sz="1800" kern="0" dirty="0" smtClean="0">
                          <a:effectLst/>
                          <a:latin typeface="メイリオ" panose="020B0604030504040204" pitchFamily="50" charset="-128"/>
                          <a:ea typeface="メイリオ" panose="020B0604030504040204" pitchFamily="50" charset="-128"/>
                        </a:rPr>
                        <a:t>見積書</a:t>
                      </a:r>
                      <a:endParaRPr lang="ja-JP" altLang="ja-JP" sz="1400" kern="100" dirty="0" smtClean="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領収書、契約書、契約の履行が確認できるもの（業務完了届等）</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自社商品紹介</a:t>
                      </a:r>
                      <a:r>
                        <a:rPr lang="ja-JP" sz="1800" kern="0" dirty="0" smtClean="0">
                          <a:effectLst/>
                          <a:latin typeface="メイリオ" panose="020B0604030504040204" pitchFamily="50" charset="-128"/>
                          <a:ea typeface="メイリオ" panose="020B0604030504040204" pitchFamily="50" charset="-128"/>
                        </a:rPr>
                        <a:t>パンフレット</a:t>
                      </a:r>
                      <a:r>
                        <a:rPr lang="ja-JP" altLang="en-US" sz="1800" kern="0" dirty="0" smtClean="0">
                          <a:effectLst/>
                          <a:latin typeface="メイリオ" panose="020B0604030504040204" pitchFamily="50" charset="-128"/>
                          <a:ea typeface="メイリオ" panose="020B0604030504040204" pitchFamily="50" charset="-128"/>
                        </a:rPr>
                        <a:t>の設計及びデザイン制作費に相当する経費に限る</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486883930"/>
                  </a:ext>
                </a:extLst>
              </a:tr>
              <a:tr h="844017">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marL="68580" marR="68580" marT="0" marB="0" vert="eaVert" anchor="ctr"/>
                </a:tc>
                <a:tc gridSpan="2">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共通</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hMerge="1">
                  <a:txBody>
                    <a:bodyPr/>
                    <a:lstStyle/>
                    <a:p>
                      <a:pPr algn="l">
                        <a:spcAft>
                          <a:spcPts val="0"/>
                        </a:spcAft>
                      </a:pP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ja-JP" altLang="ja-JP" sz="2400" kern="0" dirty="0" smtClean="0">
                          <a:effectLst/>
                          <a:latin typeface="メイリオ" panose="020B0604030504040204" pitchFamily="50" charset="-128"/>
                          <a:ea typeface="メイリオ" panose="020B0604030504040204" pitchFamily="50" charset="-128"/>
                        </a:rPr>
                        <a:t>－</a:t>
                      </a:r>
                      <a:endParaRPr lang="ja-JP" altLang="ja-JP" sz="1800" kern="100" dirty="0" smtClean="0">
                        <a:effectLst/>
                        <a:latin typeface="メイリオ" panose="020B0604030504040204" pitchFamily="50" charset="-128"/>
                        <a:ea typeface="メイリオ" panose="020B0604030504040204" pitchFamily="50" charset="-128"/>
                        <a:cs typeface="Times New Roman" panose="02020603050405020304" pitchFamily="18" charset="0"/>
                      </a:endParaRPr>
                    </a:p>
                    <a:p>
                      <a:endParaRPr lang="ja-JP" altLang="en-US" dirty="0"/>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成果物（制作物が確認できるもの）</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en-US" sz="1800" kern="0" dirty="0">
                          <a:effectLst/>
                          <a:latin typeface="メイリオ" panose="020B0604030504040204" pitchFamily="50" charset="-128"/>
                          <a:ea typeface="メイリオ" panose="020B0604030504040204" pitchFamily="50" charset="-128"/>
                        </a:rPr>
                        <a:t> </a:t>
                      </a:r>
                      <a:r>
                        <a:rPr lang="ja-JP" altLang="en-US" sz="1800" kern="0" dirty="0" smtClean="0">
                          <a:effectLst/>
                          <a:latin typeface="メイリオ" panose="020B0604030504040204" pitchFamily="50" charset="-128"/>
                          <a:ea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278741929"/>
                  </a:ext>
                </a:extLst>
              </a:tr>
              <a:tr h="660263">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rowSpan="5">
                  <a:txBody>
                    <a:bodyPr/>
                    <a:lstStyle/>
                    <a:p>
                      <a:pPr algn="just">
                        <a:spcAft>
                          <a:spcPts val="0"/>
                        </a:spcAft>
                      </a:pPr>
                      <a:r>
                        <a:rPr lang="ja-JP" sz="2000" b="1" kern="0" dirty="0">
                          <a:effectLst/>
                          <a:latin typeface="メイリオ" panose="020B0604030504040204" pitchFamily="50" charset="-128"/>
                          <a:ea typeface="メイリオ" panose="020B0604030504040204" pitchFamily="50" charset="-128"/>
                        </a:rPr>
                        <a:t>商品パッケージデザイン制作に係る</a:t>
                      </a:r>
                      <a:r>
                        <a:rPr lang="ja-JP" sz="2000" b="1" kern="0" dirty="0" smtClean="0">
                          <a:effectLst/>
                          <a:latin typeface="メイリオ" panose="020B0604030504040204" pitchFamily="50" charset="-128"/>
                          <a:ea typeface="メイリオ" panose="020B0604030504040204" pitchFamily="50" charset="-128"/>
                        </a:rPr>
                        <a:t>費用</a:t>
                      </a:r>
                      <a:endParaRPr lang="ja-JP" sz="16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vert="eaVert" anchor="ctr"/>
                </a:tc>
                <a:tc gridSpan="2">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報償費</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謝金規定等金額がわかるもの</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領収書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専門家に係る報償費（謝金）</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515657866"/>
                  </a:ext>
                </a:extLst>
              </a:tr>
              <a:tr h="660263">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endParaRPr kumimoji="1" lang="ja-JP" altLang="en-US"/>
                    </a:p>
                  </a:txBody>
                  <a:tcPr/>
                </a:tc>
                <a:tc gridSpan="2">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専門家旅費</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l">
                        <a:spcAft>
                          <a:spcPts val="0"/>
                        </a:spcAft>
                      </a:pPr>
                      <a:r>
                        <a:rPr lang="ja-JP" sz="1800" kern="0">
                          <a:effectLst/>
                          <a:latin typeface="メイリオ" panose="020B0604030504040204" pitchFamily="50" charset="-128"/>
                          <a:ea typeface="メイリオ" panose="020B0604030504040204" pitchFamily="50" charset="-128"/>
                        </a:rPr>
                        <a:t>計算表、見積書</a:t>
                      </a:r>
                      <a:endParaRPr lang="ja-JP" sz="14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領収書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smtClean="0">
                          <a:effectLst/>
                          <a:latin typeface="メイリオ" panose="020B0604030504040204" pitchFamily="50" charset="-128"/>
                          <a:ea typeface="メイリオ" panose="020B0604030504040204" pitchFamily="50" charset="-128"/>
                        </a:rPr>
                        <a:t>原則</a:t>
                      </a:r>
                      <a:r>
                        <a:rPr lang="en-US" sz="1800" kern="0" dirty="0" smtClean="0">
                          <a:effectLst/>
                          <a:latin typeface="メイリオ" panose="020B0604030504040204" pitchFamily="50" charset="-128"/>
                          <a:ea typeface="メイリオ" panose="020B0604030504040204" pitchFamily="50" charset="-128"/>
                        </a:rPr>
                        <a:t>2</a:t>
                      </a:r>
                      <a:r>
                        <a:rPr lang="ja-JP" sz="1800" kern="0" dirty="0" smtClean="0">
                          <a:effectLst/>
                          <a:latin typeface="メイリオ" panose="020B0604030504040204" pitchFamily="50" charset="-128"/>
                          <a:ea typeface="メイリオ" panose="020B0604030504040204" pitchFamily="50" charset="-128"/>
                        </a:rPr>
                        <a:t>名まで</a:t>
                      </a:r>
                      <a:endParaRPr lang="en-US" altLang="ja-JP" sz="1800" kern="0" dirty="0" smtClean="0">
                        <a:effectLst/>
                        <a:latin typeface="メイリオ" panose="020B0604030504040204" pitchFamily="50" charset="-128"/>
                        <a:ea typeface="メイリオ" panose="020B0604030504040204" pitchFamily="50" charset="-128"/>
                      </a:endParaRPr>
                    </a:p>
                    <a:p>
                      <a:pPr algn="l">
                        <a:spcAft>
                          <a:spcPts val="0"/>
                        </a:spcAft>
                      </a:pPr>
                      <a:r>
                        <a:rPr lang="ja-JP" altLang="en-US" sz="1800" kern="0" dirty="0" smtClea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上限：対馬市職員の旅費に関する条例</a:t>
                      </a:r>
                    </a:p>
                  </a:txBody>
                  <a:tcPr marL="68580" marR="68580" marT="0" marB="0" anchor="ctr"/>
                </a:tc>
                <a:extLst>
                  <a:ext uri="{0D108BD9-81ED-4DB2-BD59-A6C34878D82A}">
                    <a16:rowId xmlns:a16="http://schemas.microsoft.com/office/drawing/2014/main" val="4141540610"/>
                  </a:ext>
                </a:extLst>
              </a:tr>
              <a:tr h="471264">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endParaRPr kumimoji="1" lang="ja-JP" altLang="en-US"/>
                    </a:p>
                  </a:txBody>
                  <a:tcPr/>
                </a:tc>
                <a:tc gridSpan="2">
                  <a:txBody>
                    <a:bodyPr/>
                    <a:lstStyle/>
                    <a:p>
                      <a:pPr algn="l">
                        <a:spcAft>
                          <a:spcPts val="0"/>
                        </a:spcAft>
                      </a:pPr>
                      <a:r>
                        <a:rPr lang="ja-JP" altLang="en-US" sz="1800" kern="0" dirty="0" smtClean="0">
                          <a:effectLst/>
                          <a:latin typeface="メイリオ" panose="020B0604030504040204" pitchFamily="50" charset="-128"/>
                          <a:ea typeface="メイリオ" panose="020B0604030504040204" pitchFamily="50" charset="-128"/>
                        </a:rPr>
                        <a:t>設計及び</a:t>
                      </a:r>
                      <a:r>
                        <a:rPr lang="ja-JP" altLang="ja-JP" sz="1800" kern="0" dirty="0" smtClean="0">
                          <a:effectLst/>
                          <a:latin typeface="メイリオ" panose="020B0604030504040204" pitchFamily="50" charset="-128"/>
                          <a:ea typeface="メイリオ" panose="020B0604030504040204" pitchFamily="50" charset="-128"/>
                        </a:rPr>
                        <a:t>デザイン制作費</a:t>
                      </a:r>
                      <a:endParaRPr lang="ja-JP" alt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hMerge="1">
                  <a:txBody>
                    <a:bodyPr/>
                    <a:lstStyle/>
                    <a:p>
                      <a:pPr algn="l">
                        <a:spcAft>
                          <a:spcPts val="0"/>
                        </a:spcAft>
                      </a:pP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見積書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sz="1800" kern="0" dirty="0">
                          <a:effectLst/>
                          <a:latin typeface="メイリオ" panose="020B0604030504040204" pitchFamily="50" charset="-128"/>
                          <a:ea typeface="メイリオ" panose="020B0604030504040204" pitchFamily="50" charset="-128"/>
                        </a:rPr>
                        <a:t>領収書、納品書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en-US" sz="1800" kern="0" dirty="0">
                          <a:effectLst/>
                          <a:latin typeface="メイリオ" panose="020B0604030504040204" pitchFamily="50" charset="-128"/>
                          <a:ea typeface="メイリオ" panose="020B0604030504040204" pitchFamily="50" charset="-128"/>
                        </a:rPr>
                        <a:t> </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605030372"/>
                  </a:ext>
                </a:extLst>
              </a:tr>
              <a:tr h="1113850">
                <a:tc vMerge="1">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tc vMerge="1">
                  <a:txBody>
                    <a:bodyPr/>
                    <a:lstStyle/>
                    <a:p>
                      <a:endParaRPr kumimoji="1" lang="ja-JP" altLang="en-US"/>
                    </a:p>
                  </a:txBody>
                  <a:tcPr/>
                </a:tc>
                <a:tc gridSpan="2">
                  <a:txBody>
                    <a:bodyPr/>
                    <a:lstStyle/>
                    <a:p>
                      <a:pPr algn="just">
                        <a:spcAft>
                          <a:spcPts val="0"/>
                        </a:spcAft>
                      </a:pPr>
                      <a:r>
                        <a:rPr lang="ja-JP" sz="1800" kern="0" dirty="0">
                          <a:effectLst/>
                          <a:latin typeface="メイリオ" panose="020B0604030504040204" pitchFamily="50" charset="-128"/>
                          <a:ea typeface="メイリオ" panose="020B0604030504040204" pitchFamily="50" charset="-128"/>
                        </a:rPr>
                        <a:t>委託料</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just">
                        <a:spcAft>
                          <a:spcPts val="0"/>
                        </a:spcAft>
                      </a:pPr>
                      <a:r>
                        <a:rPr lang="ja-JP" sz="1800" kern="0" dirty="0">
                          <a:effectLst/>
                          <a:latin typeface="メイリオ" panose="020B0604030504040204" pitchFamily="50" charset="-128"/>
                          <a:ea typeface="メイリオ" panose="020B0604030504040204" pitchFamily="50" charset="-128"/>
                        </a:rPr>
                        <a:t>見積書</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effectLst/>
                          <a:latin typeface="メイリオ" panose="020B0604030504040204" pitchFamily="50" charset="-128"/>
                          <a:ea typeface="メイリオ" panose="020B0604030504040204" pitchFamily="50" charset="-128"/>
                        </a:rPr>
                        <a:t>領収書、契約書、契約の履行が確認できるもの（業務完了届等）</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effectLst/>
                          <a:latin typeface="メイリオ" panose="020B0604030504040204" pitchFamily="50" charset="-128"/>
                          <a:ea typeface="メイリオ" panose="020B0604030504040204" pitchFamily="50" charset="-128"/>
                        </a:rPr>
                        <a:t>商品</a:t>
                      </a:r>
                      <a:r>
                        <a:rPr lang="ja-JP" sz="1800" kern="0" dirty="0" smtClean="0">
                          <a:effectLst/>
                          <a:latin typeface="メイリオ" panose="020B0604030504040204" pitchFamily="50" charset="-128"/>
                          <a:ea typeface="メイリオ" panose="020B0604030504040204" pitchFamily="50" charset="-128"/>
                        </a:rPr>
                        <a:t>パッケージ</a:t>
                      </a:r>
                      <a:r>
                        <a:rPr lang="ja-JP" altLang="en-US" sz="1800" kern="0" dirty="0" smtClean="0">
                          <a:effectLst/>
                          <a:latin typeface="メイリオ" panose="020B0604030504040204" pitchFamily="50" charset="-128"/>
                          <a:ea typeface="メイリオ" panose="020B0604030504040204" pitchFamily="50" charset="-128"/>
                        </a:rPr>
                        <a:t>の設計及びデザイン制作費に相当する経費に限る</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362519502"/>
                  </a:ext>
                </a:extLst>
              </a:tr>
              <a:tr h="1320527">
                <a:tc vMerge="1">
                  <a:txBody>
                    <a:bodyPr/>
                    <a:lstStyle/>
                    <a:p>
                      <a:endParaRPr kumimoji="1" lang="ja-JP" altLang="en-US"/>
                    </a:p>
                  </a:txBody>
                  <a:tcPr/>
                </a:tc>
                <a:tc vMerge="1">
                  <a:txBody>
                    <a:bodyPr/>
                    <a:lstStyle/>
                    <a:p>
                      <a:endParaRPr kumimoji="1" lang="ja-JP" altLang="en-US"/>
                    </a:p>
                  </a:txBody>
                  <a:tcPr/>
                </a:tc>
                <a:tc gridSpan="2">
                  <a:txBody>
                    <a:bodyPr/>
                    <a:lstStyle/>
                    <a:p>
                      <a:pPr algn="just">
                        <a:spcAft>
                          <a:spcPts val="0"/>
                        </a:spcAft>
                      </a:pPr>
                      <a:r>
                        <a:rPr lang="ja-JP" sz="1800" kern="0" dirty="0">
                          <a:effectLst/>
                          <a:latin typeface="メイリオ" panose="020B0604030504040204" pitchFamily="50" charset="-128"/>
                          <a:ea typeface="メイリオ" panose="020B0604030504040204" pitchFamily="50" charset="-128"/>
                        </a:rPr>
                        <a:t>共通</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just">
                        <a:spcAft>
                          <a:spcPts val="0"/>
                        </a:spcAft>
                      </a:pPr>
                      <a:r>
                        <a:rPr lang="ja-JP" sz="1800" kern="0" dirty="0">
                          <a:effectLst/>
                          <a:latin typeface="メイリオ" panose="020B0604030504040204" pitchFamily="50" charset="-128"/>
                          <a:ea typeface="メイリオ" panose="020B0604030504040204" pitchFamily="50" charset="-128"/>
                        </a:rPr>
                        <a:t>デザイン変更予定の商品画像</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0" dirty="0">
                          <a:effectLst/>
                          <a:latin typeface="メイリオ" panose="020B0604030504040204" pitchFamily="50" charset="-128"/>
                          <a:ea typeface="メイリオ" panose="020B0604030504040204" pitchFamily="50" charset="-128"/>
                        </a:rPr>
                        <a:t>成果物（デザイン変更後の商品が確認できるもの）</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en-US" sz="1800" kern="0" dirty="0">
                          <a:effectLst/>
                          <a:latin typeface="メイリオ" panose="020B0604030504040204" pitchFamily="50" charset="-128"/>
                          <a:ea typeface="メイリオ" panose="020B0604030504040204" pitchFamily="50" charset="-128"/>
                        </a:rPr>
                        <a:t> </a:t>
                      </a:r>
                      <a:r>
                        <a:rPr lang="ja-JP" altLang="en-US" sz="1800" kern="0" dirty="0" smtClean="0">
                          <a:effectLst/>
                          <a:latin typeface="メイリオ" panose="020B0604030504040204" pitchFamily="50" charset="-128"/>
                          <a:ea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127133264"/>
                  </a:ext>
                </a:extLst>
              </a:tr>
            </a:tbl>
          </a:graphicData>
        </a:graphic>
      </p:graphicFrame>
      <p:sp>
        <p:nvSpPr>
          <p:cNvPr id="6" name="四角形 98"/>
          <p:cNvSpPr/>
          <p:nvPr/>
        </p:nvSpPr>
        <p:spPr>
          <a:xfrm>
            <a:off x="323851" y="15696039"/>
            <a:ext cx="11449048" cy="512848"/>
          </a:xfrm>
          <a:prstGeom prst="rect">
            <a:avLst/>
          </a:prstGeom>
          <a:noFill/>
          <a:ln w="12700" cap="flat" cmpd="sng" algn="ctr">
            <a:noFill/>
            <a:prstDash val="solid"/>
            <a:miter lim="800000"/>
          </a:ln>
        </p:spPr>
        <p:style>
          <a:lnRef idx="2">
            <a:schemeClr val="accent6"/>
          </a:lnRef>
          <a:fillRef idx="1">
            <a:schemeClr val="lt1"/>
          </a:fillRef>
          <a:effectRef idx="0">
            <a:schemeClr val="accent6"/>
          </a:effectRef>
          <a:fontRef idx="minor">
            <a:schemeClr val="dk1"/>
          </a:fontRef>
        </p:style>
        <p:txBody>
          <a:bodyPr anchor="t"/>
          <a:lstStyle/>
          <a:p>
            <a:pPr algn="l"/>
            <a:r>
              <a:rPr lang="en-US" altLang="ja-JP" sz="2000" b="1" dirty="0" smtClean="0">
                <a:solidFill>
                  <a:schemeClr val="tx1"/>
                </a:solidFill>
                <a:latin typeface="メイリオ" panose="020B0604030504040204" pitchFamily="50" charset="-128"/>
                <a:ea typeface="メイリオ" panose="020B0604030504040204" pitchFamily="50" charset="-128"/>
              </a:rPr>
              <a:t>※P</a:t>
            </a:r>
            <a:r>
              <a:rPr lang="ja-JP" altLang="en-US" sz="2000" b="1" dirty="0" err="1" smtClean="0">
                <a:solidFill>
                  <a:schemeClr val="tx1"/>
                </a:solidFill>
                <a:latin typeface="メイリオ" panose="020B0604030504040204" pitchFamily="50" charset="-128"/>
                <a:ea typeface="メイリオ" panose="020B0604030504040204" pitchFamily="50" charset="-128"/>
              </a:rPr>
              <a:t>．</a:t>
            </a:r>
            <a:r>
              <a:rPr lang="ja-JP" altLang="en-US" sz="2000" b="1" dirty="0" smtClean="0">
                <a:solidFill>
                  <a:schemeClr val="tx1"/>
                </a:solidFill>
                <a:latin typeface="メイリオ" panose="020B0604030504040204" pitchFamily="50" charset="-128"/>
                <a:ea typeface="メイリオ" panose="020B0604030504040204" pitchFamily="50" charset="-128"/>
              </a:rPr>
              <a:t>１２下部記載の注意事項をご確認のうえ、ご提出ください</a:t>
            </a:r>
            <a:r>
              <a:rPr lang="ja-JP" altLang="en-US" sz="2400" b="1" dirty="0" smtClean="0">
                <a:solidFill>
                  <a:schemeClr val="tx1"/>
                </a:solidFill>
                <a:latin typeface="メイリオ" panose="020B0604030504040204" pitchFamily="50" charset="-128"/>
                <a:ea typeface="メイリオ" panose="020B0604030504040204" pitchFamily="50" charset="-128"/>
              </a:rPr>
              <a:t>。　　</a:t>
            </a:r>
            <a:endParaRPr lang="ja-JP" altLang="en-US" sz="2400" b="1" u="sng"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244439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0" name="正方形/長方形 3"/>
          <p:cNvSpPr/>
          <p:nvPr/>
        </p:nvSpPr>
        <p:spPr>
          <a:xfrm>
            <a:off x="731971" y="555734"/>
            <a:ext cx="10728059" cy="116664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4000" dirty="0">
                <a:latin typeface="メイリオ" panose="020B0604030504040204" pitchFamily="50" charset="-128"/>
                <a:ea typeface="メイリオ" panose="020B0604030504040204" pitchFamily="50" charset="-128"/>
              </a:rPr>
              <a:t>目　　次</a:t>
            </a:r>
            <a:endParaRPr kumimoji="1" lang="ja-JP" altLang="en-US" sz="4000" dirty="0">
              <a:latin typeface="メイリオ" panose="020B0604030504040204" pitchFamily="50" charset="-128"/>
              <a:ea typeface="メイリオ" panose="020B0604030504040204" pitchFamily="50" charset="-128"/>
            </a:endParaRPr>
          </a:p>
        </p:txBody>
      </p:sp>
      <p:graphicFrame>
        <p:nvGraphicFramePr>
          <p:cNvPr id="1121" name="四角形 218"/>
          <p:cNvGraphicFramePr>
            <a:graphicFrameLocks noGrp="1"/>
          </p:cNvGraphicFramePr>
          <p:nvPr>
            <p:extLst>
              <p:ext uri="{D42A27DB-BD31-4B8C-83A1-F6EECF244321}">
                <p14:modId xmlns:p14="http://schemas.microsoft.com/office/powerpoint/2010/main" val="3809507228"/>
              </p:ext>
            </p:extLst>
          </p:nvPr>
        </p:nvGraphicFramePr>
        <p:xfrm>
          <a:off x="435429" y="1722383"/>
          <a:ext cx="10493828" cy="12438980"/>
        </p:xfrm>
        <a:graphic>
          <a:graphicData uri="http://schemas.openxmlformats.org/drawingml/2006/table">
            <a:tbl>
              <a:tblPr firstRow="1" bandRow="1">
                <a:tableStyleId>{2D5ABB26-0587-4C30-8999-92F81FD0307C}</a:tableStyleId>
              </a:tblPr>
              <a:tblGrid>
                <a:gridCol w="1184740">
                  <a:extLst>
                    <a:ext uri="{9D8B030D-6E8A-4147-A177-3AD203B41FA5}">
                      <a16:colId xmlns:a16="http://schemas.microsoft.com/office/drawing/2014/main" val="20000"/>
                    </a:ext>
                  </a:extLst>
                </a:gridCol>
                <a:gridCol w="7860786">
                  <a:extLst>
                    <a:ext uri="{9D8B030D-6E8A-4147-A177-3AD203B41FA5}">
                      <a16:colId xmlns:a16="http://schemas.microsoft.com/office/drawing/2014/main" val="20001"/>
                    </a:ext>
                  </a:extLst>
                </a:gridCol>
                <a:gridCol w="1448302">
                  <a:extLst>
                    <a:ext uri="{9D8B030D-6E8A-4147-A177-3AD203B41FA5}">
                      <a16:colId xmlns:a16="http://schemas.microsoft.com/office/drawing/2014/main" val="20002"/>
                    </a:ext>
                  </a:extLst>
                </a:gridCol>
              </a:tblGrid>
              <a:tr h="429840">
                <a:tc>
                  <a:txBody>
                    <a:bodyPr/>
                    <a:lstStyle/>
                    <a:p>
                      <a:pPr algn="r"/>
                      <a:r>
                        <a:rPr kumimoji="1" lang="ja-JP" altLang="en-US" sz="2000" dirty="0">
                          <a:latin typeface="メイリオ" panose="020B0604030504040204" pitchFamily="50" charset="-128"/>
                          <a:ea typeface="メイリオ" panose="020B0604030504040204" pitchFamily="50" charset="-128"/>
                        </a:rPr>
                        <a:t>１</a:t>
                      </a:r>
                    </a:p>
                  </a:txBody>
                  <a:tcPr anchor="ctr"/>
                </a:tc>
                <a:tc>
                  <a:txBody>
                    <a:bodyPr/>
                    <a:lstStyle/>
                    <a:p>
                      <a:pPr algn="l"/>
                      <a:r>
                        <a:rPr lang="ja-JP" altLang="en-US" sz="2000" dirty="0">
                          <a:latin typeface="メイリオ" panose="020B0604030504040204" pitchFamily="50" charset="-128"/>
                          <a:ea typeface="メイリオ" panose="020B0604030504040204" pitchFamily="50" charset="-128"/>
                        </a:rPr>
                        <a:t>目　　　　的・・</a:t>
                      </a:r>
                      <a:r>
                        <a:rPr kumimoji="1" lang="ja-JP" altLang="en-US" sz="2000" dirty="0">
                          <a:latin typeface="メイリオ" panose="020B0604030504040204" pitchFamily="50" charset="-128"/>
                          <a:ea typeface="メイリオ" panose="020B0604030504040204" pitchFamily="50" charset="-128"/>
                        </a:rPr>
                        <a:t>・・・・・・・・・・・・・・・・・・・</a:t>
                      </a:r>
                    </a:p>
                  </a:txBody>
                  <a:tcPr anchor="ctr"/>
                </a:tc>
                <a:tc>
                  <a:txBody>
                    <a:bodyPr/>
                    <a:lstStyle/>
                    <a:p>
                      <a:pPr algn="l"/>
                      <a:r>
                        <a:rPr kumimoji="1" lang="ja-JP" altLang="en-US" sz="2000" dirty="0">
                          <a:latin typeface="メイリオ" panose="020B0604030504040204" pitchFamily="50" charset="-128"/>
                          <a:ea typeface="メイリオ" panose="020B0604030504040204" pitchFamily="50" charset="-128"/>
                        </a:rPr>
                        <a:t>   </a:t>
                      </a:r>
                      <a:r>
                        <a:rPr kumimoji="1" lang="ja-JP" altLang="en-US" sz="2000" dirty="0" smtClean="0">
                          <a:latin typeface="メイリオ" panose="020B0604030504040204" pitchFamily="50" charset="-128"/>
                          <a:ea typeface="メイリオ" panose="020B0604030504040204" pitchFamily="50" charset="-128"/>
                        </a:rPr>
                        <a:t>３</a:t>
                      </a:r>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00"/>
                  </a:ext>
                </a:extLst>
              </a:tr>
              <a:tr h="429840">
                <a:tc>
                  <a:txBody>
                    <a:bodyPr/>
                    <a:lstStyle/>
                    <a:p>
                      <a:pPr algn="r"/>
                      <a:r>
                        <a:rPr kumimoji="1" lang="ja-JP" altLang="en-US" sz="2000" dirty="0">
                          <a:latin typeface="メイリオ" panose="020B0604030504040204" pitchFamily="50" charset="-128"/>
                          <a:ea typeface="メイリオ" panose="020B0604030504040204" pitchFamily="50" charset="-128"/>
                        </a:rPr>
                        <a:t>２</a:t>
                      </a:r>
                    </a:p>
                  </a:txBody>
                  <a:tcPr anchor="ctr"/>
                </a:tc>
                <a:tc>
                  <a:txBody>
                    <a:bodyPr/>
                    <a:lstStyle/>
                    <a:p>
                      <a:r>
                        <a:rPr lang="ja-JP" altLang="en-US" sz="2000" dirty="0">
                          <a:latin typeface="メイリオ" panose="020B0604030504040204" pitchFamily="50" charset="-128"/>
                          <a:ea typeface="メイリオ" panose="020B0604030504040204" pitchFamily="50" charset="-128"/>
                        </a:rPr>
                        <a:t>補助対象者・・・・・・・・・・・・・・・・・・・・・・</a:t>
                      </a: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2000">
                          <a:latin typeface="メイリオ" panose="020B0604030504040204" pitchFamily="50" charset="-128"/>
                          <a:ea typeface="メイリオ" panose="020B0604030504040204" pitchFamily="50" charset="-128"/>
                        </a:rPr>
                        <a:t>   </a:t>
                      </a:r>
                      <a:r>
                        <a:rPr kumimoji="1" lang="ja-JP" altLang="en-US" sz="2000" smtClean="0">
                          <a:latin typeface="メイリオ" panose="020B0604030504040204" pitchFamily="50" charset="-128"/>
                          <a:ea typeface="メイリオ" panose="020B0604030504040204" pitchFamily="50" charset="-128"/>
                        </a:rPr>
                        <a:t>５</a:t>
                      </a:r>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01"/>
                  </a:ext>
                </a:extLst>
              </a:tr>
              <a:tr h="429840">
                <a:tc>
                  <a:txBody>
                    <a:bodyPr/>
                    <a:lstStyle/>
                    <a:p>
                      <a:pPr algn="r"/>
                      <a:r>
                        <a:rPr kumimoji="1" lang="ja-JP" altLang="en-US" sz="2000" dirty="0">
                          <a:latin typeface="メイリオ" panose="020B0604030504040204" pitchFamily="50" charset="-128"/>
                          <a:ea typeface="メイリオ" panose="020B0604030504040204" pitchFamily="50" charset="-128"/>
                        </a:rPr>
                        <a:t>３</a:t>
                      </a:r>
                    </a:p>
                  </a:txBody>
                  <a:tcPr anchor="ctr"/>
                </a:tc>
                <a:tc>
                  <a:txBody>
                    <a:bodyPr/>
                    <a:lstStyle/>
                    <a:p>
                      <a:r>
                        <a:rPr kumimoji="1" lang="ja-JP" altLang="en-US" sz="2000" dirty="0">
                          <a:latin typeface="メイリオ" panose="020B0604030504040204" pitchFamily="50" charset="-128"/>
                          <a:ea typeface="メイリオ" panose="020B0604030504040204" pitchFamily="50" charset="-128"/>
                        </a:rPr>
                        <a:t>補助対象となる事業</a:t>
                      </a:r>
                      <a:r>
                        <a:rPr lang="ja-JP" altLang="en-US" sz="2000" dirty="0">
                          <a:latin typeface="メイリオ" panose="020B0604030504040204" pitchFamily="50" charset="-128"/>
                          <a:ea typeface="メイリオ" panose="020B0604030504040204" pitchFamily="50" charset="-128"/>
                        </a:rPr>
                        <a:t>・・・・・・・・・・・・・・・・・・</a:t>
                      </a: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2000" dirty="0">
                          <a:latin typeface="メイリオ" panose="020B0604030504040204" pitchFamily="50" charset="-128"/>
                          <a:ea typeface="メイリオ" panose="020B0604030504040204" pitchFamily="50" charset="-128"/>
                        </a:rPr>
                        <a:t>   </a:t>
                      </a:r>
                      <a:r>
                        <a:rPr kumimoji="1" lang="ja-JP" altLang="en-US" sz="2000" dirty="0" smtClean="0">
                          <a:latin typeface="メイリオ" panose="020B0604030504040204" pitchFamily="50" charset="-128"/>
                          <a:ea typeface="メイリオ" panose="020B0604030504040204" pitchFamily="50" charset="-128"/>
                        </a:rPr>
                        <a:t>５</a:t>
                      </a:r>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02"/>
                  </a:ext>
                </a:extLst>
              </a:tr>
              <a:tr h="429840">
                <a:tc>
                  <a:txBody>
                    <a:bodyPr/>
                    <a:lstStyle/>
                    <a:p>
                      <a:pPr algn="r"/>
                      <a:r>
                        <a:rPr kumimoji="1" lang="ja-JP" altLang="en-US" sz="2000" dirty="0">
                          <a:latin typeface="メイリオ" panose="020B0604030504040204" pitchFamily="50" charset="-128"/>
                          <a:ea typeface="メイリオ" panose="020B0604030504040204" pitchFamily="50" charset="-128"/>
                        </a:rPr>
                        <a:t>４</a:t>
                      </a:r>
                    </a:p>
                  </a:txBody>
                  <a:tcPr anchor="ctr"/>
                </a:tc>
                <a:tc>
                  <a:txBody>
                    <a:bodyPr/>
                    <a:lstStyle/>
                    <a:p>
                      <a:r>
                        <a:rPr lang="ja-JP" altLang="en-US" sz="2000" dirty="0">
                          <a:latin typeface="メイリオ" panose="020B0604030504040204" pitchFamily="50" charset="-128"/>
                          <a:ea typeface="メイリオ" panose="020B0604030504040204" pitchFamily="50" charset="-128"/>
                        </a:rPr>
                        <a:t>補助対象経費・・・・・</a:t>
                      </a:r>
                      <a:r>
                        <a:rPr kumimoji="1" lang="ja-JP" altLang="en-US" sz="2000" dirty="0">
                          <a:latin typeface="メイリオ" panose="020B0604030504040204" pitchFamily="50" charset="-128"/>
                          <a:ea typeface="メイリオ" panose="020B0604030504040204" pitchFamily="50" charset="-128"/>
                        </a:rPr>
                        <a:t>・・・・・・・・・・・・・・・・</a:t>
                      </a:r>
                    </a:p>
                  </a:txBody>
                  <a:tcPr anchor="ctr"/>
                </a:tc>
                <a:tc>
                  <a:txBody>
                    <a:bodyPr/>
                    <a:lstStyle/>
                    <a:p>
                      <a:pPr algn="l"/>
                      <a:r>
                        <a:rPr kumimoji="1" lang="ja-JP" altLang="en-US" sz="2000" dirty="0">
                          <a:latin typeface="メイリオ" panose="020B0604030504040204" pitchFamily="50" charset="-128"/>
                          <a:ea typeface="メイリオ" panose="020B0604030504040204" pitchFamily="50" charset="-128"/>
                        </a:rPr>
                        <a:t>   </a:t>
                      </a:r>
                      <a:r>
                        <a:rPr kumimoji="1" lang="ja-JP" altLang="en-US" sz="2000" dirty="0" smtClean="0">
                          <a:latin typeface="メイリオ" panose="020B0604030504040204" pitchFamily="50" charset="-128"/>
                          <a:ea typeface="メイリオ" panose="020B0604030504040204" pitchFamily="50" charset="-128"/>
                        </a:rPr>
                        <a:t>６</a:t>
                      </a:r>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03"/>
                  </a:ext>
                </a:extLst>
              </a:tr>
              <a:tr h="429840">
                <a:tc>
                  <a:txBody>
                    <a:bodyPr/>
                    <a:lstStyle/>
                    <a:p>
                      <a:pPr algn="r"/>
                      <a:r>
                        <a:rPr kumimoji="1" lang="ja-JP" altLang="en-US" sz="2000" dirty="0">
                          <a:latin typeface="メイリオ" panose="020B0604030504040204" pitchFamily="50" charset="-128"/>
                          <a:ea typeface="メイリオ" panose="020B0604030504040204" pitchFamily="50" charset="-128"/>
                        </a:rPr>
                        <a:t>５</a:t>
                      </a:r>
                    </a:p>
                  </a:txBody>
                  <a:tcPr anchor="ctr"/>
                </a:tc>
                <a:tc>
                  <a:txBody>
                    <a:bodyPr/>
                    <a:lstStyle/>
                    <a:p>
                      <a:r>
                        <a:rPr lang="ja-JP" altLang="en-US" sz="2000" dirty="0">
                          <a:latin typeface="メイリオ" panose="020B0604030504040204" pitchFamily="50" charset="-128"/>
                          <a:ea typeface="メイリオ" panose="020B0604030504040204" pitchFamily="50" charset="-128"/>
                        </a:rPr>
                        <a:t>補助額等・・・・・・・・・・・・・・・・・・・・・・・</a:t>
                      </a: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2000" dirty="0">
                          <a:latin typeface="メイリオ" panose="020B0604030504040204" pitchFamily="50" charset="-128"/>
                          <a:ea typeface="メイリオ" panose="020B0604030504040204" pitchFamily="50" charset="-128"/>
                        </a:rPr>
                        <a:t>   </a:t>
                      </a:r>
                      <a:r>
                        <a:rPr kumimoji="1" lang="ja-JP" altLang="en-US" sz="2000" dirty="0" smtClean="0">
                          <a:latin typeface="メイリオ" panose="020B0604030504040204" pitchFamily="50" charset="-128"/>
                          <a:ea typeface="メイリオ" panose="020B0604030504040204" pitchFamily="50" charset="-128"/>
                        </a:rPr>
                        <a:t>７</a:t>
                      </a:r>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04"/>
                  </a:ext>
                </a:extLst>
              </a:tr>
              <a:tr h="429840">
                <a:tc>
                  <a:txBody>
                    <a:bodyPr/>
                    <a:lstStyle/>
                    <a:p>
                      <a:pPr algn="r"/>
                      <a:r>
                        <a:rPr kumimoji="1" lang="ja-JP" altLang="en-US" sz="2000" dirty="0">
                          <a:latin typeface="メイリオ" panose="020B0604030504040204" pitchFamily="50" charset="-128"/>
                          <a:ea typeface="メイリオ" panose="020B0604030504040204" pitchFamily="50" charset="-128"/>
                        </a:rPr>
                        <a:t>６</a:t>
                      </a:r>
                    </a:p>
                  </a:txBody>
                  <a:tcPr anchor="ctr"/>
                </a:tc>
                <a:tc>
                  <a:txBody>
                    <a:bodyPr/>
                    <a:lstStyle/>
                    <a:p>
                      <a:r>
                        <a:rPr lang="ja-JP" altLang="en-US" sz="2000" dirty="0">
                          <a:latin typeface="メイリオ" panose="020B0604030504040204" pitchFamily="50" charset="-128"/>
                          <a:ea typeface="メイリオ" panose="020B0604030504040204" pitchFamily="50" charset="-128"/>
                        </a:rPr>
                        <a:t>補助申請期間（募集期間）・・・・・・・・・・・・・・・</a:t>
                      </a: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2000" dirty="0">
                          <a:latin typeface="メイリオ" panose="020B0604030504040204" pitchFamily="50" charset="-128"/>
                          <a:ea typeface="メイリオ" panose="020B0604030504040204" pitchFamily="50" charset="-128"/>
                        </a:rPr>
                        <a:t>   </a:t>
                      </a:r>
                      <a:r>
                        <a:rPr kumimoji="1" lang="ja-JP" altLang="en-US" sz="2000" dirty="0" smtClean="0">
                          <a:latin typeface="メイリオ" panose="020B0604030504040204" pitchFamily="50" charset="-128"/>
                          <a:ea typeface="メイリオ" panose="020B0604030504040204" pitchFamily="50" charset="-128"/>
                        </a:rPr>
                        <a:t>７</a:t>
                      </a:r>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05"/>
                  </a:ext>
                </a:extLst>
              </a:tr>
              <a:tr h="429840">
                <a:tc>
                  <a:txBody>
                    <a:bodyPr/>
                    <a:lstStyle/>
                    <a:p>
                      <a:pPr algn="r"/>
                      <a:r>
                        <a:rPr kumimoji="1" lang="ja-JP" altLang="en-US" sz="2000" dirty="0">
                          <a:latin typeface="メイリオ" panose="020B0604030504040204" pitchFamily="50" charset="-128"/>
                          <a:ea typeface="メイリオ" panose="020B0604030504040204" pitchFamily="50" charset="-128"/>
                        </a:rPr>
                        <a:t>７</a:t>
                      </a:r>
                    </a:p>
                  </a:txBody>
                  <a:tcPr anchor="ctr"/>
                </a:tc>
                <a:tc>
                  <a:txBody>
                    <a:bodyPr/>
                    <a:lstStyle/>
                    <a:p>
                      <a:r>
                        <a:rPr lang="ja-JP" altLang="en-US" sz="2000" dirty="0">
                          <a:latin typeface="メイリオ" panose="020B0604030504040204" pitchFamily="50" charset="-128"/>
                          <a:ea typeface="メイリオ" panose="020B0604030504040204" pitchFamily="50" charset="-128"/>
                        </a:rPr>
                        <a:t>補助金の申請書類・・・・・・・・・・・・・・・・・・・</a:t>
                      </a: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2000" dirty="0">
                          <a:latin typeface="メイリオ" panose="020B0604030504040204" pitchFamily="50" charset="-128"/>
                          <a:ea typeface="メイリオ" panose="020B0604030504040204" pitchFamily="50" charset="-128"/>
                        </a:rPr>
                        <a:t>   </a:t>
                      </a:r>
                      <a:r>
                        <a:rPr kumimoji="1" lang="ja-JP" altLang="en-US" sz="2000" dirty="0" smtClean="0">
                          <a:latin typeface="メイリオ" panose="020B0604030504040204" pitchFamily="50" charset="-128"/>
                          <a:ea typeface="メイリオ" panose="020B0604030504040204" pitchFamily="50" charset="-128"/>
                        </a:rPr>
                        <a:t>８</a:t>
                      </a:r>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06"/>
                  </a:ext>
                </a:extLst>
              </a:tr>
              <a:tr h="429840">
                <a:tc>
                  <a:txBody>
                    <a:bodyPr/>
                    <a:lstStyle/>
                    <a:p>
                      <a:pPr algn="r"/>
                      <a:r>
                        <a:rPr kumimoji="1" lang="ja-JP" altLang="en-US" sz="2000" dirty="0">
                          <a:latin typeface="メイリオ" panose="020B0604030504040204" pitchFamily="50" charset="-128"/>
                          <a:ea typeface="メイリオ" panose="020B0604030504040204" pitchFamily="50" charset="-128"/>
                        </a:rPr>
                        <a:t>８</a:t>
                      </a:r>
                    </a:p>
                  </a:txBody>
                  <a:tcPr anchor="ctr"/>
                </a:tc>
                <a:tc>
                  <a:txBody>
                    <a:bodyPr/>
                    <a:lstStyle/>
                    <a:p>
                      <a:r>
                        <a:rPr lang="ja-JP" altLang="en-US" sz="2000" dirty="0">
                          <a:latin typeface="メイリオ" panose="020B0604030504040204" pitchFamily="50" charset="-128"/>
                          <a:ea typeface="メイリオ" panose="020B0604030504040204" pitchFamily="50" charset="-128"/>
                        </a:rPr>
                        <a:t>補助金の申請先・・・・・・・・・・・・・・・・・・・・</a:t>
                      </a: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2000" dirty="0">
                          <a:latin typeface="メイリオ" panose="020B0604030504040204" pitchFamily="50" charset="-128"/>
                          <a:ea typeface="メイリオ" panose="020B0604030504040204" pitchFamily="50" charset="-128"/>
                        </a:rPr>
                        <a:t>   </a:t>
                      </a:r>
                      <a:r>
                        <a:rPr kumimoji="1" lang="ja-JP" altLang="en-US" sz="2000" dirty="0" smtClean="0">
                          <a:latin typeface="メイリオ" panose="020B0604030504040204" pitchFamily="50" charset="-128"/>
                          <a:ea typeface="メイリオ" panose="020B0604030504040204" pitchFamily="50" charset="-128"/>
                        </a:rPr>
                        <a:t>８</a:t>
                      </a:r>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07"/>
                  </a:ext>
                </a:extLst>
              </a:tr>
              <a:tr h="429840">
                <a:tc>
                  <a:txBody>
                    <a:bodyPr/>
                    <a:lstStyle/>
                    <a:p>
                      <a:pPr algn="r"/>
                      <a:r>
                        <a:rPr kumimoji="1" lang="ja-JP" altLang="en-US" sz="2000" dirty="0">
                          <a:latin typeface="メイリオ" panose="020B0604030504040204" pitchFamily="50" charset="-128"/>
                          <a:ea typeface="メイリオ" panose="020B0604030504040204" pitchFamily="50" charset="-128"/>
                        </a:rPr>
                        <a:t>９</a:t>
                      </a:r>
                    </a:p>
                  </a:txBody>
                  <a:tcPr anchor="ctr"/>
                </a:tc>
                <a:tc>
                  <a:txBody>
                    <a:bodyPr/>
                    <a:lstStyle/>
                    <a:p>
                      <a:r>
                        <a:rPr lang="ja-JP" altLang="en-US" sz="2000" dirty="0">
                          <a:latin typeface="メイリオ" panose="020B0604030504040204" pitchFamily="50" charset="-128"/>
                          <a:ea typeface="メイリオ" panose="020B0604030504040204" pitchFamily="50" charset="-128"/>
                        </a:rPr>
                        <a:t>補助金の申請について・・・・・・・・・・・・・・・・・</a:t>
                      </a: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2000" dirty="0">
                          <a:latin typeface="メイリオ" panose="020B0604030504040204" pitchFamily="50" charset="-128"/>
                          <a:ea typeface="メイリオ" panose="020B0604030504040204" pitchFamily="50" charset="-128"/>
                        </a:rPr>
                        <a:t>   </a:t>
                      </a:r>
                      <a:r>
                        <a:rPr kumimoji="1" lang="ja-JP" altLang="en-US" sz="2000" dirty="0" smtClean="0">
                          <a:latin typeface="メイリオ" panose="020B0604030504040204" pitchFamily="50" charset="-128"/>
                          <a:ea typeface="メイリオ" panose="020B0604030504040204" pitchFamily="50" charset="-128"/>
                        </a:rPr>
                        <a:t>９</a:t>
                      </a:r>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08"/>
                  </a:ext>
                </a:extLst>
              </a:tr>
              <a:tr h="429840">
                <a:tc>
                  <a:txBody>
                    <a:bodyPr/>
                    <a:lstStyle/>
                    <a:p>
                      <a:pPr algn="r"/>
                      <a:r>
                        <a:rPr kumimoji="1" lang="ja-JP" altLang="en-US" sz="2000" dirty="0">
                          <a:latin typeface="メイリオ" panose="020B0604030504040204" pitchFamily="50" charset="-128"/>
                          <a:ea typeface="メイリオ" panose="020B0604030504040204" pitchFamily="50" charset="-128"/>
                        </a:rPr>
                        <a:t>１０</a:t>
                      </a:r>
                    </a:p>
                  </a:txBody>
                  <a:tcPr anchor="ctr"/>
                </a:tc>
                <a:tc>
                  <a:txBody>
                    <a:bodyPr/>
                    <a:lstStyle/>
                    <a:p>
                      <a:r>
                        <a:rPr lang="ja-JP" altLang="en-US" sz="2000" dirty="0">
                          <a:latin typeface="メイリオ" panose="020B0604030504040204" pitchFamily="50" charset="-128"/>
                          <a:ea typeface="メイリオ" panose="020B0604030504040204" pitchFamily="50" charset="-128"/>
                        </a:rPr>
                        <a:t>交付申請の取下げについて・・・・・・・・・・・・・・・</a:t>
                      </a: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2000" dirty="0" smtClean="0">
                          <a:latin typeface="メイリオ" panose="020B0604030504040204" pitchFamily="50" charset="-128"/>
                          <a:ea typeface="メイリオ" panose="020B0604030504040204" pitchFamily="50" charset="-128"/>
                        </a:rPr>
                        <a:t>１０</a:t>
                      </a:r>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09"/>
                  </a:ext>
                </a:extLst>
              </a:tr>
              <a:tr h="429840">
                <a:tc>
                  <a:txBody>
                    <a:bodyPr/>
                    <a:lstStyle/>
                    <a:p>
                      <a:pPr algn="r"/>
                      <a:r>
                        <a:rPr kumimoji="1" lang="ja-JP" altLang="en-US" sz="2000" dirty="0">
                          <a:latin typeface="メイリオ" panose="020B0604030504040204" pitchFamily="50" charset="-128"/>
                          <a:ea typeface="メイリオ" panose="020B0604030504040204" pitchFamily="50" charset="-128"/>
                        </a:rPr>
                        <a:t>１１</a:t>
                      </a:r>
                    </a:p>
                  </a:txBody>
                  <a:tcPr anchor="ctr"/>
                </a:tc>
                <a:tc>
                  <a:txBody>
                    <a:bodyPr/>
                    <a:lstStyle/>
                    <a:p>
                      <a:r>
                        <a:rPr lang="ja-JP" altLang="en-US" sz="2000" dirty="0">
                          <a:latin typeface="メイリオ" panose="020B0604030504040204" pitchFamily="50" charset="-128"/>
                          <a:ea typeface="メイリオ" panose="020B0604030504040204" pitchFamily="50" charset="-128"/>
                        </a:rPr>
                        <a:t>事業内容の変更について・・・・・・・・・・・・・・・・</a:t>
                      </a: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2000" dirty="0" smtClean="0">
                          <a:latin typeface="メイリオ" panose="020B0604030504040204" pitchFamily="50" charset="-128"/>
                          <a:ea typeface="メイリオ" panose="020B0604030504040204" pitchFamily="50" charset="-128"/>
                        </a:rPr>
                        <a:t>１０</a:t>
                      </a:r>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10"/>
                  </a:ext>
                </a:extLst>
              </a:tr>
              <a:tr h="429840">
                <a:tc>
                  <a:txBody>
                    <a:bodyPr/>
                    <a:lstStyle/>
                    <a:p>
                      <a:pPr algn="r"/>
                      <a:r>
                        <a:rPr kumimoji="1" lang="ja-JP" altLang="en-US" sz="2000" dirty="0">
                          <a:latin typeface="メイリオ" panose="020B0604030504040204" pitchFamily="50" charset="-128"/>
                          <a:ea typeface="メイリオ" panose="020B0604030504040204" pitchFamily="50" charset="-128"/>
                        </a:rPr>
                        <a:t>１２</a:t>
                      </a:r>
                    </a:p>
                  </a:txBody>
                  <a:tcPr anchor="ctr"/>
                </a:tc>
                <a:tc>
                  <a:txBody>
                    <a:bodyPr/>
                    <a:lstStyle/>
                    <a:p>
                      <a:r>
                        <a:rPr kumimoji="1" lang="ja-JP" altLang="en-US" sz="2000" dirty="0">
                          <a:latin typeface="メイリオ" panose="020B0604030504040204" pitchFamily="50" charset="-128"/>
                          <a:ea typeface="メイリオ" panose="020B0604030504040204" pitchFamily="50" charset="-128"/>
                        </a:rPr>
                        <a:t>事業が終了した場合について</a:t>
                      </a:r>
                      <a:r>
                        <a:rPr lang="ja-JP" altLang="en-US" sz="2000" dirty="0">
                          <a:latin typeface="メイリオ" panose="020B0604030504040204" pitchFamily="50" charset="-128"/>
                          <a:ea typeface="メイリオ" panose="020B0604030504040204" pitchFamily="50" charset="-128"/>
                        </a:rPr>
                        <a:t>・・・・・・・・・・・・・・</a:t>
                      </a: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2000" dirty="0" smtClean="0">
                          <a:latin typeface="メイリオ" panose="020B0604030504040204" pitchFamily="50" charset="-128"/>
                          <a:ea typeface="メイリオ" panose="020B0604030504040204" pitchFamily="50" charset="-128"/>
                        </a:rPr>
                        <a:t>１０</a:t>
                      </a:r>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11"/>
                  </a:ext>
                </a:extLst>
              </a:tr>
              <a:tr h="429840">
                <a:tc>
                  <a:txBody>
                    <a:bodyPr/>
                    <a:lstStyle/>
                    <a:p>
                      <a:pPr algn="r"/>
                      <a:r>
                        <a:rPr kumimoji="1" lang="ja-JP" altLang="en-US" sz="2000" dirty="0">
                          <a:latin typeface="メイリオ" panose="020B0604030504040204" pitchFamily="50" charset="-128"/>
                          <a:ea typeface="メイリオ" panose="020B0604030504040204" pitchFamily="50" charset="-128"/>
                        </a:rPr>
                        <a:t>１３</a:t>
                      </a:r>
                    </a:p>
                  </a:txBody>
                  <a:tcPr anchor="ctr"/>
                </a:tc>
                <a:tc>
                  <a:txBody>
                    <a:bodyPr/>
                    <a:lstStyle/>
                    <a:p>
                      <a:r>
                        <a:rPr kumimoji="1" lang="ja-JP" altLang="en-US" sz="2000" dirty="0">
                          <a:latin typeface="メイリオ" panose="020B0604030504040204" pitchFamily="50" charset="-128"/>
                          <a:ea typeface="メイリオ" panose="020B0604030504040204" pitchFamily="50" charset="-128"/>
                        </a:rPr>
                        <a:t>補助金の請求、交付について・・・・・・・・・・・・・・</a:t>
                      </a:r>
                    </a:p>
                  </a:txBody>
                  <a:tcPr anchor="ctr"/>
                </a:tc>
                <a:tc>
                  <a:txBody>
                    <a:bodyPr/>
                    <a:lstStyle/>
                    <a:p>
                      <a:pPr algn="l"/>
                      <a:r>
                        <a:rPr kumimoji="1" lang="ja-JP" altLang="en-US" sz="2000" dirty="0" smtClean="0">
                          <a:latin typeface="メイリオ" panose="020B0604030504040204" pitchFamily="50" charset="-128"/>
                          <a:ea typeface="メイリオ" panose="020B0604030504040204" pitchFamily="50" charset="-128"/>
                        </a:rPr>
                        <a:t>１１</a:t>
                      </a:r>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12"/>
                  </a:ext>
                </a:extLst>
              </a:tr>
              <a:tr h="429840">
                <a:tc>
                  <a:txBody>
                    <a:bodyPr/>
                    <a:lstStyle/>
                    <a:p>
                      <a:pPr algn="r"/>
                      <a:r>
                        <a:rPr kumimoji="1" lang="ja-JP" altLang="en-US" sz="2000" dirty="0">
                          <a:latin typeface="メイリオ" panose="020B0604030504040204" pitchFamily="50" charset="-128"/>
                          <a:ea typeface="メイリオ" panose="020B0604030504040204" pitchFamily="50" charset="-128"/>
                        </a:rPr>
                        <a:t>１４</a:t>
                      </a:r>
                    </a:p>
                  </a:txBody>
                  <a:tcPr anchor="ctr"/>
                </a:tc>
                <a:tc>
                  <a:txBody>
                    <a:bodyPr/>
                    <a:lstStyle/>
                    <a:p>
                      <a:r>
                        <a:rPr kumimoji="1" lang="ja-JP" altLang="en-US" sz="2000" dirty="0">
                          <a:latin typeface="メイリオ" panose="020B0604030504040204" pitchFamily="50" charset="-128"/>
                          <a:ea typeface="メイリオ" panose="020B0604030504040204" pitchFamily="50" charset="-128"/>
                        </a:rPr>
                        <a:t>補助金事業の流れ（フロー図）・・・・・・・・・・・・・</a:t>
                      </a:r>
                    </a:p>
                  </a:txBody>
                  <a:tcPr anchor="ctr"/>
                </a:tc>
                <a:tc>
                  <a:txBody>
                    <a:bodyPr/>
                    <a:lstStyle/>
                    <a:p>
                      <a:pPr algn="l"/>
                      <a:r>
                        <a:rPr kumimoji="1" lang="ja-JP" altLang="en-US" sz="2000" dirty="0" smtClean="0">
                          <a:latin typeface="メイリオ" panose="020B0604030504040204" pitchFamily="50" charset="-128"/>
                          <a:ea typeface="メイリオ" panose="020B0604030504040204" pitchFamily="50" charset="-128"/>
                        </a:rPr>
                        <a:t>１１</a:t>
                      </a:r>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13"/>
                  </a:ext>
                </a:extLst>
              </a:tr>
              <a:tr h="429840">
                <a:tc>
                  <a:txBody>
                    <a:bodyPr/>
                    <a:lstStyle/>
                    <a:p>
                      <a:pPr algn="r"/>
                      <a:r>
                        <a:rPr kumimoji="1" lang="ja-JP" altLang="en-US" sz="2000" dirty="0">
                          <a:latin typeface="メイリオ" panose="020B0604030504040204" pitchFamily="50" charset="-128"/>
                          <a:ea typeface="メイリオ" panose="020B0604030504040204" pitchFamily="50" charset="-128"/>
                        </a:rPr>
                        <a:t>１５</a:t>
                      </a:r>
                    </a:p>
                  </a:txBody>
                  <a:tcPr anchor="ctr"/>
                </a:tc>
                <a:tc>
                  <a:txBody>
                    <a:bodyPr/>
                    <a:lstStyle/>
                    <a:p>
                      <a:r>
                        <a:rPr kumimoji="1" lang="ja-JP" altLang="en-US" sz="2000" u="none" dirty="0" smtClean="0">
                          <a:latin typeface="メイリオ" panose="020B0604030504040204" pitchFamily="50" charset="-128"/>
                          <a:ea typeface="メイリオ" panose="020B0604030504040204" pitchFamily="50" charset="-128"/>
                        </a:rPr>
                        <a:t>その他（補助対象経費に係る申請書類等確認表）・・・・・</a:t>
                      </a: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2000" dirty="0" smtClean="0">
                          <a:latin typeface="メイリオ" panose="020B0604030504040204" pitchFamily="50" charset="-128"/>
                          <a:ea typeface="メイリオ" panose="020B0604030504040204" pitchFamily="50" charset="-128"/>
                        </a:rPr>
                        <a:t>１２ １３　</a:t>
                      </a:r>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14"/>
                  </a:ext>
                </a:extLst>
              </a:tr>
              <a:tr h="429840">
                <a:tc>
                  <a:txBody>
                    <a:bodyPr/>
                    <a:lstStyle/>
                    <a:p>
                      <a:pPr algn="r"/>
                      <a:r>
                        <a:rPr kumimoji="1" lang="ja-JP" altLang="en-US" sz="2000" dirty="0" smtClean="0">
                          <a:latin typeface="メイリオ" panose="020B0604030504040204" pitchFamily="50" charset="-128"/>
                          <a:ea typeface="メイリオ" panose="020B0604030504040204" pitchFamily="50" charset="-128"/>
                        </a:rPr>
                        <a:t>１６　　　　　　</a:t>
                      </a: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2000" dirty="0" smtClean="0">
                          <a:latin typeface="メイリオ" panose="020B0604030504040204" pitchFamily="50" charset="-128"/>
                          <a:ea typeface="メイリオ" panose="020B0604030504040204" pitchFamily="50" charset="-128"/>
                        </a:rPr>
                        <a:t>対馬市販路開拓支援事業補助金交付要綱・・・・・・・・・　　　　　</a:t>
                      </a: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2000" dirty="0" smtClean="0">
                          <a:latin typeface="メイリオ" panose="020B0604030504040204" pitchFamily="50" charset="-128"/>
                          <a:ea typeface="メイリオ" panose="020B0604030504040204" pitchFamily="50" charset="-128"/>
                        </a:rPr>
                        <a:t>１４</a:t>
                      </a:r>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15"/>
                  </a:ext>
                </a:extLst>
              </a:tr>
              <a:tr h="429840">
                <a:tc>
                  <a:txBody>
                    <a:bodyPr/>
                    <a:lstStyle/>
                    <a:p>
                      <a:pPr algn="r"/>
                      <a:r>
                        <a:rPr kumimoji="1" lang="ja-JP" altLang="en-US" sz="2000" dirty="0" smtClean="0">
                          <a:latin typeface="メイリオ" panose="020B0604030504040204" pitchFamily="50" charset="-128"/>
                          <a:ea typeface="メイリオ" panose="020B0604030504040204" pitchFamily="50" charset="-128"/>
                        </a:rPr>
                        <a:t>１７　</a:t>
                      </a: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2000" dirty="0" smtClean="0">
                          <a:latin typeface="メイリオ" panose="020B0604030504040204" pitchFamily="50" charset="-128"/>
                          <a:ea typeface="メイリオ" panose="020B0604030504040204" pitchFamily="50" charset="-128"/>
                        </a:rPr>
                        <a:t>関係様式・・・・・・・・・・・・・・・・・・・・・・・　　　　　　</a:t>
                      </a: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2000" dirty="0" smtClean="0">
                          <a:latin typeface="メイリオ" panose="020B0604030504040204" pitchFamily="50" charset="-128"/>
                          <a:ea typeface="メイリオ" panose="020B0604030504040204" pitchFamily="50" charset="-128"/>
                        </a:rPr>
                        <a:t>２１</a:t>
                      </a:r>
                      <a:endParaRPr kumimoji="1" lang="en-US" altLang="ja-JP" sz="2000" dirty="0" smtClean="0">
                        <a:latin typeface="メイリオ" panose="020B0604030504040204" pitchFamily="50" charset="-128"/>
                        <a:ea typeface="メイリオ" panose="020B0604030504040204" pitchFamily="50" charset="-128"/>
                      </a:endParaRPr>
                    </a:p>
                    <a:p>
                      <a:pPr algn="l"/>
                      <a:r>
                        <a:rPr kumimoji="1" lang="ja-JP" altLang="en-US" sz="2000" dirty="0" smtClean="0">
                          <a:latin typeface="メイリオ" panose="020B0604030504040204" pitchFamily="50" charset="-128"/>
                          <a:ea typeface="メイリオ" panose="020B0604030504040204" pitchFamily="50" charset="-128"/>
                        </a:rPr>
                        <a:t>３３</a:t>
                      </a:r>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16"/>
                  </a:ext>
                </a:extLst>
              </a:tr>
              <a:tr h="760487">
                <a:tc>
                  <a:txBody>
                    <a:bodyPr/>
                    <a:lstStyle/>
                    <a:p>
                      <a:pPr algn="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l"/>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17"/>
                  </a:ext>
                </a:extLst>
              </a:tr>
              <a:tr h="429840">
                <a:tc>
                  <a:txBody>
                    <a:bodyPr/>
                    <a:lstStyle/>
                    <a:p>
                      <a:pPr algn="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endParaRPr kumimoji="1" lang="ja-JP" altLang="en-US" sz="2000" dirty="0" smtClean="0">
                        <a:latin typeface="メイリオ" panose="020B0604030504040204" pitchFamily="50" charset="-128"/>
                        <a:ea typeface="メイリオ" panose="020B0604030504040204" pitchFamily="50" charset="-128"/>
                      </a:endParaRPr>
                    </a:p>
                  </a:txBody>
                  <a:tcPr anchor="ctr"/>
                </a:tc>
                <a:tc>
                  <a:txBody>
                    <a:bodyPr/>
                    <a:lstStyle/>
                    <a:p>
                      <a:pPr algn="l"/>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18"/>
                  </a:ext>
                </a:extLst>
              </a:tr>
              <a:tr h="429840">
                <a:tc>
                  <a:txBody>
                    <a:bodyPr/>
                    <a:lstStyle/>
                    <a:p>
                      <a:pPr algn="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endParaRPr kumimoji="1" lang="ja-JP" altLang="en-US" sz="2000" dirty="0" smtClean="0">
                        <a:latin typeface="メイリオ" panose="020B0604030504040204" pitchFamily="50" charset="-128"/>
                        <a:ea typeface="メイリオ" panose="020B0604030504040204" pitchFamily="50" charset="-128"/>
                      </a:endParaRPr>
                    </a:p>
                  </a:txBody>
                  <a:tcPr anchor="ctr"/>
                </a:tc>
                <a:tc>
                  <a:txBody>
                    <a:bodyPr/>
                    <a:lstStyle/>
                    <a:p>
                      <a:pPr algn="l"/>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19"/>
                  </a:ext>
                </a:extLst>
              </a:tr>
              <a:tr h="1091133">
                <a:tc>
                  <a:txBody>
                    <a:bodyPr/>
                    <a:lstStyle/>
                    <a:p>
                      <a:pPr algn="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endParaRPr kumimoji="1" lang="ja-JP" altLang="en-US" sz="2000" dirty="0" smtClean="0">
                        <a:latin typeface="メイリオ" panose="020B0604030504040204" pitchFamily="50" charset="-128"/>
                        <a:ea typeface="メイリオ" panose="020B0604030504040204" pitchFamily="50" charset="-128"/>
                      </a:endParaRPr>
                    </a:p>
                  </a:txBody>
                  <a:tcPr anchor="ctr"/>
                </a:tc>
                <a:tc>
                  <a:txBody>
                    <a:bodyPr/>
                    <a:lstStyle/>
                    <a:p>
                      <a:pPr algn="l"/>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20"/>
                  </a:ext>
                </a:extLst>
              </a:tr>
              <a:tr h="429840">
                <a:tc>
                  <a:txBody>
                    <a:bodyPr/>
                    <a:lstStyle/>
                    <a:p>
                      <a:pPr algn="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endParaRPr kumimoji="1" lang="ja-JP" altLang="en-US" sz="2000" dirty="0" smtClean="0">
                        <a:latin typeface="メイリオ" panose="020B0604030504040204" pitchFamily="50" charset="-128"/>
                        <a:ea typeface="メイリオ" panose="020B0604030504040204" pitchFamily="50" charset="-128"/>
                      </a:endParaRPr>
                    </a:p>
                  </a:txBody>
                  <a:tcPr anchor="ctr"/>
                </a:tc>
                <a:tc>
                  <a:txBody>
                    <a:bodyPr/>
                    <a:lstStyle/>
                    <a:p>
                      <a:pPr algn="l"/>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21"/>
                  </a:ext>
                </a:extLst>
              </a:tr>
              <a:tr h="429840">
                <a:tc>
                  <a:txBody>
                    <a:bodyPr/>
                    <a:lstStyle/>
                    <a:p>
                      <a:pPr algn="r"/>
                      <a:endParaRPr kumimoji="1" lang="ja-JP" altLang="en-US" sz="2000" u="none" dirty="0">
                        <a:latin typeface="メイリオ" panose="020B0604030504040204" pitchFamily="50" charset="-128"/>
                        <a:ea typeface="メイリオ" panose="020B0604030504040204" pitchFamily="50" charset="-128"/>
                      </a:endParaRPr>
                    </a:p>
                  </a:txBody>
                  <a:tcPr anchor="ct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endParaRPr kumimoji="1" lang="ja-JP" altLang="en-US" sz="2000" u="none" dirty="0" smtClean="0">
                        <a:latin typeface="メイリオ" panose="020B0604030504040204" pitchFamily="50" charset="-128"/>
                        <a:ea typeface="メイリオ" panose="020B0604030504040204" pitchFamily="50" charset="-128"/>
                      </a:endParaRPr>
                    </a:p>
                  </a:txBody>
                  <a:tcPr anchor="ctr"/>
                </a:tc>
                <a:tc>
                  <a:txBody>
                    <a:bodyPr/>
                    <a:lstStyle/>
                    <a:p>
                      <a:pPr algn="l"/>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641718144"/>
                  </a:ext>
                </a:extLst>
              </a:tr>
              <a:tr h="429840">
                <a:tc>
                  <a:txBody>
                    <a:bodyPr/>
                    <a:lstStyle/>
                    <a:p>
                      <a:pPr algn="r"/>
                      <a:endParaRPr kumimoji="1" lang="ja-JP" altLang="en-US" sz="2000" u="none" dirty="0">
                        <a:latin typeface="メイリオ" panose="020B0604030504040204" pitchFamily="50" charset="-128"/>
                        <a:ea typeface="メイリオ" panose="020B0604030504040204" pitchFamily="50" charset="-128"/>
                      </a:endParaRPr>
                    </a:p>
                  </a:txBody>
                  <a:tcPr anchor="ct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endParaRPr kumimoji="1" lang="ja-JP" altLang="en-US" sz="2000" u="none" dirty="0" smtClean="0">
                        <a:latin typeface="メイリオ" panose="020B0604030504040204" pitchFamily="50" charset="-128"/>
                        <a:ea typeface="メイリオ" panose="020B0604030504040204" pitchFamily="50" charset="-128"/>
                      </a:endParaRPr>
                    </a:p>
                  </a:txBody>
                  <a:tcPr/>
                </a:tc>
                <a:tc>
                  <a:txBody>
                    <a:bodyPr/>
                    <a:lstStyle/>
                    <a:p>
                      <a:pPr algn="l"/>
                      <a:endParaRPr kumimoji="1" lang="ja-JP" altLang="en-US" sz="2000" u="none"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0025"/>
                  </a:ext>
                </a:extLst>
              </a:tr>
              <a:tr h="429840">
                <a:tc>
                  <a:txBody>
                    <a:bodyPr/>
                    <a:lstStyle/>
                    <a:p>
                      <a:pPr algn="r"/>
                      <a:endParaRPr kumimoji="1" lang="ja-JP" altLang="en-US" sz="2000" u="none" dirty="0">
                        <a:latin typeface="メイリオ" panose="020B0604030504040204" pitchFamily="50" charset="-128"/>
                        <a:ea typeface="メイリオ" panose="020B0604030504040204" pitchFamily="50" charset="-128"/>
                      </a:endParaRPr>
                    </a:p>
                  </a:txBody>
                  <a:tcPr anchor="ct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endParaRPr kumimoji="1" lang="ja-JP" altLang="en-US" sz="2000" u="none" dirty="0" smtClean="0">
                        <a:latin typeface="メイリオ" panose="020B0604030504040204" pitchFamily="50" charset="-128"/>
                        <a:ea typeface="メイリオ" panose="020B0604030504040204" pitchFamily="50" charset="-128"/>
                      </a:endParaRPr>
                    </a:p>
                  </a:txBody>
                  <a:tcPr/>
                </a:tc>
                <a:tc>
                  <a:txBody>
                    <a:bodyPr/>
                    <a:lstStyle/>
                    <a:p>
                      <a:pPr algn="l"/>
                      <a:endParaRPr kumimoji="1" lang="en-US" altLang="ja-JP" sz="2000" u="none" dirty="0" smtClean="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322766930"/>
                  </a:ext>
                </a:extLst>
              </a:tr>
              <a:tr h="429840">
                <a:tc>
                  <a:txBody>
                    <a:bodyPr/>
                    <a:lstStyle/>
                    <a:p>
                      <a:pPr algn="r"/>
                      <a:endParaRPr kumimoji="1" lang="ja-JP" altLang="en-US" sz="2000" u="none" dirty="0">
                        <a:latin typeface="メイリオ" panose="020B0604030504040204" pitchFamily="50" charset="-128"/>
                        <a:ea typeface="メイリオ" panose="020B0604030504040204" pitchFamily="50" charset="-128"/>
                      </a:endParaRPr>
                    </a:p>
                  </a:txBody>
                  <a:tcPr anchor="ctr"/>
                </a:tc>
                <a:tc>
                  <a:txBody>
                    <a:bodyPr/>
                    <a:lstStyle/>
                    <a:p>
                      <a:endParaRPr kumimoji="1" lang="ja-JP" altLang="en-US" sz="2000" u="none" dirty="0">
                        <a:latin typeface="メイリオ" panose="020B0604030504040204" pitchFamily="50" charset="-128"/>
                        <a:ea typeface="メイリオ" panose="020B0604030504040204" pitchFamily="50" charset="-128"/>
                      </a:endParaRPr>
                    </a:p>
                  </a:txBody>
                  <a:tcPr/>
                </a:tc>
                <a:tc>
                  <a:txBody>
                    <a:bodyPr/>
                    <a:lstStyle/>
                    <a:p>
                      <a:pPr algn="l"/>
                      <a:endParaRPr kumimoji="1" lang="en-US" altLang="ja-JP" sz="2000" u="none" dirty="0" smtClean="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355169115"/>
                  </a:ext>
                </a:extLst>
              </a:tr>
            </a:tbl>
          </a:graphicData>
        </a:graphic>
      </p:graphicFrame>
      <p:sp>
        <p:nvSpPr>
          <p:cNvPr id="2" name="テキスト ボックス 1"/>
          <p:cNvSpPr txBox="1"/>
          <p:nvPr/>
        </p:nvSpPr>
        <p:spPr>
          <a:xfrm>
            <a:off x="1145626" y="9759152"/>
            <a:ext cx="10168259" cy="3477875"/>
          </a:xfrm>
          <a:prstGeom prst="rect">
            <a:avLst/>
          </a:prstGeom>
          <a:noFill/>
        </p:spPr>
        <p:txBody>
          <a:bodyPr wrap="square" rtlCol="0">
            <a:spAutoFit/>
          </a:bodyPr>
          <a:lstStyle/>
          <a:p>
            <a:pPr fontAlgn="ctr"/>
            <a:r>
              <a:rPr lang="ja-JP" altLang="ja-JP" sz="2000" dirty="0">
                <a:latin typeface="メイリオ" panose="020B0604030504040204" pitchFamily="50" charset="-128"/>
                <a:ea typeface="メイリオ" panose="020B0604030504040204" pitchFamily="50" charset="-128"/>
              </a:rPr>
              <a:t>①対馬市販路開拓支援事業補助金交付</a:t>
            </a:r>
            <a:r>
              <a:rPr lang="ja-JP" altLang="ja-JP" sz="2000" dirty="0" smtClean="0">
                <a:latin typeface="メイリオ" panose="020B0604030504040204" pitchFamily="50" charset="-128"/>
                <a:ea typeface="メイリオ" panose="020B0604030504040204" pitchFamily="50" charset="-128"/>
              </a:rPr>
              <a:t>申請書</a:t>
            </a:r>
            <a:r>
              <a:rPr lang="ja-JP" altLang="en-US" sz="2000" dirty="0" smtClean="0">
                <a:latin typeface="メイリオ" panose="020B0604030504040204" pitchFamily="50" charset="-128"/>
                <a:ea typeface="メイリオ" panose="020B0604030504040204" pitchFamily="50" charset="-128"/>
              </a:rPr>
              <a:t>・・・・・・・・・・・・・</a:t>
            </a:r>
            <a:r>
              <a:rPr lang="ja-JP" altLang="ja-JP" sz="2000" dirty="0" smtClean="0">
                <a:latin typeface="メイリオ" panose="020B0604030504040204" pitchFamily="50" charset="-128"/>
                <a:ea typeface="メイリオ" panose="020B0604030504040204" pitchFamily="50" charset="-128"/>
              </a:rPr>
              <a:t>２</a:t>
            </a:r>
            <a:r>
              <a:rPr lang="ja-JP" altLang="en-US" sz="2000" dirty="0" smtClean="0">
                <a:latin typeface="メイリオ" panose="020B0604030504040204" pitchFamily="50" charset="-128"/>
                <a:ea typeface="メイリオ" panose="020B0604030504040204" pitchFamily="50" charset="-128"/>
              </a:rPr>
              <a:t>１</a:t>
            </a:r>
            <a:endParaRPr lang="ja-JP" altLang="ja-JP" sz="2000" dirty="0">
              <a:latin typeface="メイリオ" panose="020B0604030504040204" pitchFamily="50" charset="-128"/>
              <a:ea typeface="メイリオ" panose="020B0604030504040204" pitchFamily="50" charset="-128"/>
            </a:endParaRPr>
          </a:p>
          <a:p>
            <a:pPr fontAlgn="ctr"/>
            <a:r>
              <a:rPr lang="ja-JP" altLang="ja-JP" sz="2000" dirty="0">
                <a:latin typeface="メイリオ" panose="020B0604030504040204" pitchFamily="50" charset="-128"/>
                <a:ea typeface="メイリオ" panose="020B0604030504040204" pitchFamily="50" charset="-128"/>
              </a:rPr>
              <a:t>②事業計画（実績）</a:t>
            </a:r>
            <a:r>
              <a:rPr lang="ja-JP" altLang="ja-JP" sz="2000" dirty="0" smtClean="0">
                <a:latin typeface="メイリオ" panose="020B0604030504040204" pitchFamily="50" charset="-128"/>
                <a:ea typeface="メイリオ" panose="020B0604030504040204" pitchFamily="50" charset="-128"/>
              </a:rPr>
              <a:t>書</a:t>
            </a:r>
            <a:r>
              <a:rPr lang="ja-JP" altLang="en-US" sz="2000" dirty="0" smtClean="0">
                <a:latin typeface="メイリオ" panose="020B0604030504040204" pitchFamily="50" charset="-128"/>
                <a:ea typeface="メイリオ" panose="020B0604030504040204" pitchFamily="50" charset="-128"/>
              </a:rPr>
              <a:t>・・・・・・・・・・・・・・・・・・・・・・・</a:t>
            </a:r>
            <a:r>
              <a:rPr lang="ja-JP" altLang="ja-JP" sz="2000" dirty="0" smtClean="0">
                <a:latin typeface="メイリオ" panose="020B0604030504040204" pitchFamily="50" charset="-128"/>
                <a:ea typeface="メイリオ" panose="020B0604030504040204" pitchFamily="50" charset="-128"/>
              </a:rPr>
              <a:t>２２</a:t>
            </a:r>
            <a:r>
              <a:rPr lang="ja-JP" altLang="ja-JP" sz="2000" dirty="0">
                <a:latin typeface="メイリオ" panose="020B0604030504040204" pitchFamily="50" charset="-128"/>
                <a:ea typeface="メイリオ" panose="020B0604030504040204" pitchFamily="50" charset="-128"/>
              </a:rPr>
              <a:t>　　　　　　　　　　　　　　　　　　　　　　　</a:t>
            </a:r>
          </a:p>
          <a:p>
            <a:r>
              <a:rPr lang="ja-JP" altLang="ja-JP" sz="2000" dirty="0">
                <a:latin typeface="メイリオ" panose="020B0604030504040204" pitchFamily="50" charset="-128"/>
                <a:ea typeface="メイリオ" panose="020B0604030504040204" pitchFamily="50" charset="-128"/>
              </a:rPr>
              <a:t>③収支予算（精算）</a:t>
            </a:r>
            <a:r>
              <a:rPr lang="ja-JP" altLang="ja-JP" sz="2000" dirty="0" smtClean="0">
                <a:latin typeface="メイリオ" panose="020B0604030504040204" pitchFamily="50" charset="-128"/>
                <a:ea typeface="メイリオ" panose="020B0604030504040204" pitchFamily="50" charset="-128"/>
              </a:rPr>
              <a:t>書</a:t>
            </a:r>
            <a:r>
              <a:rPr lang="ja-JP" altLang="en-US" sz="2000" dirty="0" smtClean="0">
                <a:latin typeface="メイリオ" panose="020B0604030504040204" pitchFamily="50" charset="-128"/>
                <a:ea typeface="メイリオ" panose="020B0604030504040204" pitchFamily="50" charset="-128"/>
              </a:rPr>
              <a:t>・・・・・・・・・・・・・・・・・・・・・・・</a:t>
            </a:r>
            <a:r>
              <a:rPr lang="ja-JP" altLang="ja-JP" sz="2000" dirty="0" smtClean="0">
                <a:latin typeface="メイリオ" panose="020B0604030504040204" pitchFamily="50" charset="-128"/>
                <a:ea typeface="メイリオ" panose="020B0604030504040204" pitchFamily="50" charset="-128"/>
              </a:rPr>
              <a:t>２４</a:t>
            </a:r>
            <a:endParaRPr lang="ja-JP" altLang="ja-JP" sz="2000" dirty="0">
              <a:latin typeface="メイリオ" panose="020B0604030504040204" pitchFamily="50" charset="-128"/>
              <a:ea typeface="メイリオ" panose="020B0604030504040204" pitchFamily="50" charset="-128"/>
            </a:endParaRPr>
          </a:p>
          <a:p>
            <a:r>
              <a:rPr lang="ja-JP" altLang="ja-JP" sz="2000" dirty="0">
                <a:latin typeface="メイリオ" panose="020B0604030504040204" pitchFamily="50" charset="-128"/>
                <a:ea typeface="メイリオ" panose="020B0604030504040204" pitchFamily="50" charset="-128"/>
              </a:rPr>
              <a:t>④対馬市販路開拓支援事業補助金　誓約書兼</a:t>
            </a:r>
            <a:r>
              <a:rPr lang="ja-JP" altLang="ja-JP" sz="2000" dirty="0" smtClean="0">
                <a:latin typeface="メイリオ" panose="020B0604030504040204" pitchFamily="50" charset="-128"/>
                <a:ea typeface="メイリオ" panose="020B0604030504040204" pitchFamily="50" charset="-128"/>
              </a:rPr>
              <a:t>同意書</a:t>
            </a:r>
            <a:r>
              <a:rPr lang="ja-JP" altLang="en-US" sz="2000" dirty="0" smtClean="0">
                <a:latin typeface="メイリオ" panose="020B0604030504040204" pitchFamily="50" charset="-128"/>
                <a:ea typeface="メイリオ" panose="020B0604030504040204" pitchFamily="50" charset="-128"/>
              </a:rPr>
              <a:t>・・・・・・・・・・</a:t>
            </a:r>
            <a:r>
              <a:rPr lang="ja-JP" altLang="ja-JP" sz="2000" dirty="0" smtClean="0">
                <a:latin typeface="メイリオ" panose="020B0604030504040204" pitchFamily="50" charset="-128"/>
                <a:ea typeface="メイリオ" panose="020B0604030504040204" pitchFamily="50" charset="-128"/>
              </a:rPr>
              <a:t>２５</a:t>
            </a:r>
            <a:endParaRPr lang="ja-JP" altLang="ja-JP" sz="2000" dirty="0">
              <a:latin typeface="メイリオ" panose="020B0604030504040204" pitchFamily="50" charset="-128"/>
              <a:ea typeface="メイリオ" panose="020B0604030504040204" pitchFamily="50" charset="-128"/>
            </a:endParaRPr>
          </a:p>
          <a:p>
            <a:r>
              <a:rPr lang="ja-JP" altLang="ja-JP" sz="2000" dirty="0">
                <a:latin typeface="メイリオ" panose="020B0604030504040204" pitchFamily="50" charset="-128"/>
                <a:ea typeface="メイリオ" panose="020B0604030504040204" pitchFamily="50" charset="-128"/>
              </a:rPr>
              <a:t>⑤対馬市販路開拓支援事業補助金に係る交付申請取下承認</a:t>
            </a:r>
            <a:r>
              <a:rPr lang="ja-JP" altLang="ja-JP" sz="2000" dirty="0" smtClean="0">
                <a:latin typeface="メイリオ" panose="020B0604030504040204" pitchFamily="50" charset="-128"/>
                <a:ea typeface="メイリオ" panose="020B0604030504040204" pitchFamily="50" charset="-128"/>
              </a:rPr>
              <a:t>申請書</a:t>
            </a:r>
            <a:r>
              <a:rPr lang="ja-JP" altLang="en-US" sz="2000" dirty="0" smtClean="0">
                <a:latin typeface="メイリオ" panose="020B0604030504040204" pitchFamily="50" charset="-128"/>
                <a:ea typeface="メイリオ" panose="020B0604030504040204" pitchFamily="50" charset="-128"/>
              </a:rPr>
              <a:t>・・・・</a:t>
            </a:r>
            <a:r>
              <a:rPr lang="ja-JP" altLang="ja-JP" sz="2000" dirty="0" smtClean="0">
                <a:latin typeface="メイリオ" panose="020B0604030504040204" pitchFamily="50" charset="-128"/>
                <a:ea typeface="メイリオ" panose="020B0604030504040204" pitchFamily="50" charset="-128"/>
              </a:rPr>
              <a:t>２６</a:t>
            </a:r>
            <a:endParaRPr lang="ja-JP" altLang="ja-JP" sz="2000" dirty="0">
              <a:latin typeface="メイリオ" panose="020B0604030504040204" pitchFamily="50" charset="-128"/>
              <a:ea typeface="メイリオ" panose="020B0604030504040204" pitchFamily="50" charset="-128"/>
            </a:endParaRPr>
          </a:p>
          <a:p>
            <a:r>
              <a:rPr lang="ja-JP" altLang="ja-JP" sz="2000" dirty="0">
                <a:latin typeface="メイリオ" panose="020B0604030504040204" pitchFamily="50" charset="-128"/>
                <a:ea typeface="メイリオ" panose="020B0604030504040204" pitchFamily="50" charset="-128"/>
              </a:rPr>
              <a:t>⑥対馬市販路開拓支援事業変更承認</a:t>
            </a:r>
            <a:r>
              <a:rPr lang="ja-JP" altLang="ja-JP" sz="2000" dirty="0" smtClean="0">
                <a:latin typeface="メイリオ" panose="020B0604030504040204" pitchFamily="50" charset="-128"/>
                <a:ea typeface="メイリオ" panose="020B0604030504040204" pitchFamily="50" charset="-128"/>
              </a:rPr>
              <a:t>申請書</a:t>
            </a:r>
            <a:r>
              <a:rPr lang="ja-JP" altLang="en-US" sz="2000" dirty="0" smtClean="0">
                <a:latin typeface="メイリオ" panose="020B0604030504040204" pitchFamily="50" charset="-128"/>
                <a:ea typeface="メイリオ" panose="020B0604030504040204" pitchFamily="50" charset="-128"/>
              </a:rPr>
              <a:t>・・・・・・・・・・・・・・</a:t>
            </a:r>
            <a:r>
              <a:rPr lang="ja-JP" altLang="ja-JP" sz="2000" dirty="0" smtClean="0">
                <a:latin typeface="メイリオ" panose="020B0604030504040204" pitchFamily="50" charset="-128"/>
                <a:ea typeface="メイリオ" panose="020B0604030504040204" pitchFamily="50" charset="-128"/>
              </a:rPr>
              <a:t>２８</a:t>
            </a:r>
            <a:endParaRPr lang="ja-JP" altLang="ja-JP" sz="2000" dirty="0">
              <a:latin typeface="メイリオ" panose="020B0604030504040204" pitchFamily="50" charset="-128"/>
              <a:ea typeface="メイリオ" panose="020B0604030504040204" pitchFamily="50" charset="-128"/>
            </a:endParaRPr>
          </a:p>
          <a:p>
            <a:r>
              <a:rPr lang="ja-JP" altLang="ja-JP" sz="2000" dirty="0">
                <a:latin typeface="メイリオ" panose="020B0604030504040204" pitchFamily="50" charset="-128"/>
                <a:ea typeface="メイリオ" panose="020B0604030504040204" pitchFamily="50" charset="-128"/>
              </a:rPr>
              <a:t>⑦対馬市販路開拓支援事業中止（廃止）承認</a:t>
            </a:r>
            <a:r>
              <a:rPr lang="ja-JP" altLang="ja-JP" sz="2000" dirty="0" smtClean="0">
                <a:latin typeface="メイリオ" panose="020B0604030504040204" pitchFamily="50" charset="-128"/>
                <a:ea typeface="メイリオ" panose="020B0604030504040204" pitchFamily="50" charset="-128"/>
              </a:rPr>
              <a:t>申請書</a:t>
            </a:r>
            <a:r>
              <a:rPr lang="ja-JP" altLang="en-US" sz="2000" dirty="0" smtClean="0">
                <a:latin typeface="メイリオ" panose="020B0604030504040204" pitchFamily="50" charset="-128"/>
                <a:ea typeface="メイリオ" panose="020B0604030504040204" pitchFamily="50" charset="-128"/>
              </a:rPr>
              <a:t>・・・・・・・・・・</a:t>
            </a:r>
            <a:r>
              <a:rPr lang="ja-JP" altLang="ja-JP" sz="2000" dirty="0" smtClean="0">
                <a:latin typeface="メイリオ" panose="020B0604030504040204" pitchFamily="50" charset="-128"/>
                <a:ea typeface="メイリオ" panose="020B0604030504040204" pitchFamily="50" charset="-128"/>
              </a:rPr>
              <a:t>２９</a:t>
            </a:r>
            <a:endParaRPr lang="en-US" altLang="ja-JP" sz="2000" dirty="0" smtClean="0">
              <a:latin typeface="メイリオ" panose="020B0604030504040204" pitchFamily="50" charset="-128"/>
              <a:ea typeface="メイリオ" panose="020B0604030504040204" pitchFamily="50" charset="-128"/>
            </a:endParaRPr>
          </a:p>
          <a:p>
            <a:r>
              <a:rPr lang="ja-JP" altLang="en-US" sz="2000" dirty="0" smtClean="0">
                <a:latin typeface="メイリオ" panose="020B0604030504040204" pitchFamily="50" charset="-128"/>
                <a:ea typeface="メイリオ" panose="020B0604030504040204" pitchFamily="50" charset="-128"/>
              </a:rPr>
              <a:t>⑧対馬市販路開拓支援事業補助金交付請求書・・・・・・・・・・・・・３０</a:t>
            </a:r>
            <a:endParaRPr lang="en-US" altLang="ja-JP" sz="2000" dirty="0" smtClean="0">
              <a:latin typeface="メイリオ" panose="020B0604030504040204" pitchFamily="50" charset="-128"/>
              <a:ea typeface="メイリオ" panose="020B0604030504040204" pitchFamily="50" charset="-128"/>
            </a:endParaRPr>
          </a:p>
          <a:p>
            <a:r>
              <a:rPr lang="ja-JP" altLang="en-US" sz="2000" dirty="0" smtClean="0">
                <a:latin typeface="メイリオ" panose="020B0604030504040204" pitchFamily="50" charset="-128"/>
                <a:ea typeface="メイリオ" panose="020B0604030504040204" pitchFamily="50" charset="-128"/>
              </a:rPr>
              <a:t>⑨対馬市販路開拓支援事業補助金交付決定取消通知書・・・・・・・・・３１</a:t>
            </a:r>
            <a:endParaRPr lang="en-US" altLang="ja-JP" sz="2000" dirty="0" smtClean="0">
              <a:latin typeface="メイリオ" panose="020B0604030504040204" pitchFamily="50" charset="-128"/>
              <a:ea typeface="メイリオ" panose="020B0604030504040204" pitchFamily="50" charset="-128"/>
            </a:endParaRPr>
          </a:p>
          <a:p>
            <a:r>
              <a:rPr lang="ja-JP" altLang="en-US" sz="2000" dirty="0" smtClean="0">
                <a:latin typeface="メイリオ" panose="020B0604030504040204" pitchFamily="50" charset="-128"/>
                <a:ea typeface="メイリオ" panose="020B0604030504040204" pitchFamily="50" charset="-128"/>
              </a:rPr>
              <a:t>⑩対馬市販路開拓支援事業補助金実績報告書・・・・・・・・・・・・・３２</a:t>
            </a:r>
            <a:endParaRPr lang="en-US" altLang="ja-JP" sz="2000" dirty="0" smtClean="0">
              <a:latin typeface="メイリオ" panose="020B0604030504040204" pitchFamily="50" charset="-128"/>
              <a:ea typeface="メイリオ" panose="020B0604030504040204" pitchFamily="50" charset="-128"/>
            </a:endParaRPr>
          </a:p>
          <a:p>
            <a:r>
              <a:rPr lang="ja-JP" altLang="en-US" sz="2000" dirty="0" smtClean="0">
                <a:latin typeface="メイリオ" panose="020B0604030504040204" pitchFamily="50" charset="-128"/>
                <a:ea typeface="メイリオ" panose="020B0604030504040204" pitchFamily="50" charset="-128"/>
              </a:rPr>
              <a:t>⑪口座登録依頼書（新規・変更）・・・・・・・・・・・・・・・・・・３３</a:t>
            </a:r>
            <a:endParaRPr lang="ja-JP" altLang="ja-JP" sz="2000" dirty="0">
              <a:latin typeface="メイリオ" panose="020B0604030504040204" pitchFamily="50" charset="-128"/>
              <a:ea typeface="メイリオ" panose="020B0604030504040204" pitchFamily="50" charset="-128"/>
            </a:endParaRPr>
          </a:p>
        </p:txBody>
      </p:sp>
      <p:sp>
        <p:nvSpPr>
          <p:cNvPr id="3" name="正方形/長方形 2"/>
          <p:cNvSpPr/>
          <p:nvPr/>
        </p:nvSpPr>
        <p:spPr>
          <a:xfrm>
            <a:off x="820057" y="9502376"/>
            <a:ext cx="9724572" cy="39914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47195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434136" y="3360168"/>
            <a:ext cx="11391897" cy="13632432"/>
          </a:xfrm>
          <a:prstGeom prst="rect">
            <a:avLst/>
          </a:prstGeom>
          <a:noFill/>
          <a:ln w="571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8" name="図形 25"/>
          <p:cNvSpPr/>
          <p:nvPr/>
        </p:nvSpPr>
        <p:spPr>
          <a:xfrm>
            <a:off x="363214" y="148590"/>
            <a:ext cx="11554164" cy="990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lgn="ctr">
              <a:defRPr lang="ja-JP" altLang="en-US"/>
            </a:pPr>
            <a:r>
              <a:rPr lang="ja-JP" altLang="en-US" sz="3200" dirty="0">
                <a:solidFill>
                  <a:schemeClr val="tx1"/>
                </a:solidFill>
                <a:latin typeface="メイリオ" panose="020B0604030504040204" pitchFamily="50" charset="-128"/>
                <a:ea typeface="メイリオ" panose="020B0604030504040204" pitchFamily="50" charset="-128"/>
              </a:rPr>
              <a:t>対馬市販路開拓支援事業補助金</a:t>
            </a:r>
          </a:p>
          <a:p>
            <a:pPr algn="ctr">
              <a:defRPr lang="ja-JP" altLang="en-US"/>
            </a:pPr>
            <a:r>
              <a:rPr lang="ja-JP" altLang="en-US" sz="3200" dirty="0">
                <a:solidFill>
                  <a:schemeClr val="tx1"/>
                </a:solidFill>
                <a:latin typeface="メイリオ" panose="020B0604030504040204" pitchFamily="50" charset="-128"/>
                <a:ea typeface="メイリオ" panose="020B0604030504040204" pitchFamily="50" charset="-128"/>
              </a:rPr>
              <a:t>（募　集　要　領）</a:t>
            </a:r>
            <a:endParaRPr lang="ja-JP" altLang="en-US" sz="3600" dirty="0">
              <a:solidFill>
                <a:schemeClr val="tx1"/>
              </a:solidFill>
              <a:latin typeface="メイリオ" panose="020B0604030504040204" pitchFamily="50" charset="-128"/>
              <a:ea typeface="メイリオ" panose="020B0604030504040204" pitchFamily="50" charset="-128"/>
            </a:endParaRPr>
          </a:p>
        </p:txBody>
      </p:sp>
      <p:sp>
        <p:nvSpPr>
          <p:cNvPr id="1129" name="四角形 30"/>
          <p:cNvSpPr/>
          <p:nvPr/>
        </p:nvSpPr>
        <p:spPr>
          <a:xfrm>
            <a:off x="361947" y="2006059"/>
            <a:ext cx="11372853" cy="1249430"/>
          </a:xfrm>
          <a:prstGeom prst="rect">
            <a:avLst/>
          </a:prstGeom>
          <a:ln w="12700" cap="flat" cmpd="sng" algn="ctr">
            <a:no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lvl="1">
              <a:defRPr lang="ja-JP" altLang="en-US"/>
            </a:pPr>
            <a:r>
              <a:rPr lang="ja-JP" altLang="ja-JP" sz="2400" u="sng" dirty="0">
                <a:latin typeface="メイリオ" panose="020B0604030504040204" pitchFamily="50" charset="-128"/>
                <a:ea typeface="メイリオ" panose="020B0604030504040204" pitchFamily="50" charset="-128"/>
              </a:rPr>
              <a:t>市内で事業を営む</a:t>
            </a:r>
            <a:r>
              <a:rPr lang="ja-JP" altLang="ja-JP" sz="2400" b="1" u="sng" dirty="0">
                <a:solidFill>
                  <a:srgbClr val="C00000"/>
                </a:solidFill>
                <a:latin typeface="メイリオ" panose="020B0604030504040204" pitchFamily="50" charset="-128"/>
                <a:ea typeface="メイリオ" panose="020B0604030504040204" pitchFamily="50" charset="-128"/>
              </a:rPr>
              <a:t>中小企業者</a:t>
            </a:r>
            <a:r>
              <a:rPr lang="ja-JP" altLang="ja-JP" sz="2400" b="1" u="sng" dirty="0" smtClean="0">
                <a:solidFill>
                  <a:srgbClr val="C00000"/>
                </a:solidFill>
                <a:latin typeface="メイリオ" panose="020B0604030504040204" pitchFamily="50" charset="-128"/>
                <a:ea typeface="メイリオ" panose="020B0604030504040204" pitchFamily="50" charset="-128"/>
              </a:rPr>
              <a:t>等</a:t>
            </a:r>
            <a:r>
              <a:rPr lang="en-US" altLang="ja-JP" sz="2400" b="1" u="sng" dirty="0" smtClean="0">
                <a:solidFill>
                  <a:srgbClr val="C00000"/>
                </a:solidFill>
                <a:latin typeface="メイリオ" panose="020B0604030504040204" pitchFamily="50" charset="-128"/>
                <a:ea typeface="メイリオ" panose="020B0604030504040204" pitchFamily="50" charset="-128"/>
              </a:rPr>
              <a:t>※</a:t>
            </a:r>
            <a:r>
              <a:rPr lang="ja-JP" altLang="en-US" sz="2400" b="1" u="sng" dirty="0" smtClean="0">
                <a:solidFill>
                  <a:srgbClr val="C00000"/>
                </a:solidFill>
                <a:latin typeface="メイリオ" panose="020B0604030504040204" pitchFamily="50" charset="-128"/>
                <a:ea typeface="メイリオ" panose="020B0604030504040204" pitchFamily="50" charset="-128"/>
              </a:rPr>
              <a:t>１</a:t>
            </a:r>
            <a:r>
              <a:rPr lang="ja-JP" altLang="ja-JP" sz="2400" b="1" u="sng" dirty="0" smtClean="0">
                <a:latin typeface="メイリオ" panose="020B0604030504040204" pitchFamily="50" charset="-128"/>
                <a:ea typeface="メイリオ" panose="020B0604030504040204" pitchFamily="50" charset="-128"/>
              </a:rPr>
              <a:t>の</a:t>
            </a:r>
            <a:r>
              <a:rPr lang="ja-JP" altLang="ja-JP" sz="2400" b="1" u="sng" dirty="0">
                <a:solidFill>
                  <a:srgbClr val="C00000"/>
                </a:solidFill>
                <a:latin typeface="メイリオ" panose="020B0604030504040204" pitchFamily="50" charset="-128"/>
                <a:ea typeface="メイリオ" panose="020B0604030504040204" pitchFamily="50" charset="-128"/>
              </a:rPr>
              <a:t>特産</a:t>
            </a:r>
            <a:r>
              <a:rPr lang="ja-JP" altLang="ja-JP" sz="2400" b="1" u="sng" dirty="0" smtClean="0">
                <a:solidFill>
                  <a:srgbClr val="C00000"/>
                </a:solidFill>
                <a:latin typeface="メイリオ" panose="020B0604030504040204" pitchFamily="50" charset="-128"/>
                <a:ea typeface="メイリオ" panose="020B0604030504040204" pitchFamily="50" charset="-128"/>
              </a:rPr>
              <a:t>品等</a:t>
            </a:r>
            <a:r>
              <a:rPr lang="en-US" altLang="ja-JP" sz="2400" b="1" u="sng" dirty="0" smtClean="0">
                <a:solidFill>
                  <a:srgbClr val="C00000"/>
                </a:solidFill>
                <a:latin typeface="メイリオ" panose="020B0604030504040204" pitchFamily="50" charset="-128"/>
                <a:ea typeface="メイリオ" panose="020B0604030504040204" pitchFamily="50" charset="-128"/>
              </a:rPr>
              <a:t>※</a:t>
            </a:r>
            <a:r>
              <a:rPr lang="ja-JP" altLang="en-US" sz="2400" b="1" u="sng" dirty="0" smtClean="0">
                <a:solidFill>
                  <a:srgbClr val="C00000"/>
                </a:solidFill>
                <a:latin typeface="メイリオ" panose="020B0604030504040204" pitchFamily="50" charset="-128"/>
                <a:ea typeface="メイリオ" panose="020B0604030504040204" pitchFamily="50" charset="-128"/>
              </a:rPr>
              <a:t>２</a:t>
            </a:r>
            <a:r>
              <a:rPr lang="ja-JP" altLang="ja-JP" sz="2400" u="sng" dirty="0" smtClean="0">
                <a:latin typeface="メイリオ" panose="020B0604030504040204" pitchFamily="50" charset="-128"/>
                <a:ea typeface="メイリオ" panose="020B0604030504040204" pitchFamily="50" charset="-128"/>
              </a:rPr>
              <a:t>の</a:t>
            </a:r>
            <a:r>
              <a:rPr lang="ja-JP" altLang="ja-JP" sz="2400" u="sng" dirty="0">
                <a:latin typeface="メイリオ" panose="020B0604030504040204" pitchFamily="50" charset="-128"/>
                <a:ea typeface="メイリオ" panose="020B0604030504040204" pitchFamily="50" charset="-128"/>
              </a:rPr>
              <a:t>宣伝及び販路拡大を図るとともに、本市の</a:t>
            </a:r>
            <a:r>
              <a:rPr lang="ja-JP" altLang="en-US" sz="2400" u="sng" dirty="0">
                <a:latin typeface="メイリオ" panose="020B0604030504040204" pitchFamily="50" charset="-128"/>
                <a:ea typeface="メイリオ" panose="020B0604030504040204" pitchFamily="50" charset="-128"/>
              </a:rPr>
              <a:t>物産</a:t>
            </a:r>
            <a:r>
              <a:rPr lang="ja-JP" altLang="ja-JP" sz="2400" u="sng" dirty="0">
                <a:latin typeface="メイリオ" panose="020B0604030504040204" pitchFamily="50" charset="-128"/>
                <a:ea typeface="メイリオ" panose="020B0604030504040204" pitchFamily="50" charset="-128"/>
              </a:rPr>
              <a:t>業振興を促進する</a:t>
            </a:r>
            <a:r>
              <a:rPr lang="ja-JP" altLang="en-US" sz="2400" u="sng" dirty="0">
                <a:latin typeface="メイリオ" panose="020B0604030504040204" pitchFamily="50" charset="-128"/>
                <a:ea typeface="メイリオ" panose="020B0604030504040204" pitchFamily="50" charset="-128"/>
              </a:rPr>
              <a:t>ことを目的に予算の範囲内で</a:t>
            </a:r>
            <a:r>
              <a:rPr lang="ja-JP" altLang="en-US" sz="2400" u="sng" dirty="0" smtClean="0">
                <a:latin typeface="メイリオ" panose="020B0604030504040204" pitchFamily="50" charset="-128"/>
                <a:ea typeface="メイリオ" panose="020B0604030504040204" pitchFamily="50" charset="-128"/>
              </a:rPr>
              <a:t>支援すること。</a:t>
            </a:r>
            <a:endParaRPr lang="ja-JP" altLang="en-US" sz="2400" u="sng" dirty="0">
              <a:latin typeface="メイリオ" panose="020B0604030504040204" pitchFamily="50" charset="-128"/>
              <a:ea typeface="メイリオ" panose="020B0604030504040204" pitchFamily="50" charset="-128"/>
            </a:endParaRPr>
          </a:p>
        </p:txBody>
      </p:sp>
      <p:sp>
        <p:nvSpPr>
          <p:cNvPr id="1134" name="四角形 46"/>
          <p:cNvSpPr/>
          <p:nvPr/>
        </p:nvSpPr>
        <p:spPr>
          <a:xfrm>
            <a:off x="592488" y="1285003"/>
            <a:ext cx="5143500" cy="714375"/>
          </a:xfrm>
          <a:prstGeom prst="flowChartPunchedTape">
            <a:avLst/>
          </a:prstGeom>
          <a:solidFill>
            <a:srgbClr val="00B0F0"/>
          </a:solidFill>
          <a:ln w="6350" cap="flat" cmpd="sng" algn="ctr">
            <a:noFill/>
            <a:prstDash val="solid"/>
            <a:miter lim="800000"/>
          </a:ln>
        </p:spPr>
        <p:style>
          <a:lnRef idx="1">
            <a:schemeClr val="accent2"/>
          </a:lnRef>
          <a:fillRef idx="2">
            <a:schemeClr val="accent2"/>
          </a:fillRef>
          <a:effectRef idx="1">
            <a:schemeClr val="accent2"/>
          </a:effectRef>
          <a:fontRef idx="minor">
            <a:schemeClr val="dk1"/>
          </a:fontRef>
        </p:style>
        <p:txBody>
          <a:bodyPr anchor="t" anchorCtr="0"/>
          <a:lstStyle/>
          <a:p>
            <a:pPr algn="l">
              <a:defRPr lang="ja-JP" altLang="en-US"/>
            </a:pPr>
            <a:r>
              <a:rPr lang="ja-JP" altLang="en-US" sz="2400" b="1" dirty="0">
                <a:solidFill>
                  <a:schemeClr val="bg1"/>
                </a:solidFill>
                <a:latin typeface="メイリオ" panose="020B0604030504040204" pitchFamily="50" charset="-128"/>
                <a:ea typeface="メイリオ" panose="020B0604030504040204" pitchFamily="50" charset="-128"/>
              </a:rPr>
              <a:t>１　目的</a:t>
            </a:r>
          </a:p>
        </p:txBody>
      </p:sp>
      <p:graphicFrame>
        <p:nvGraphicFramePr>
          <p:cNvPr id="15" name="表 14"/>
          <p:cNvGraphicFramePr>
            <a:graphicFrameLocks noGrp="1"/>
          </p:cNvGraphicFramePr>
          <p:nvPr>
            <p:extLst>
              <p:ext uri="{D42A27DB-BD31-4B8C-83A1-F6EECF244321}">
                <p14:modId xmlns:p14="http://schemas.microsoft.com/office/powerpoint/2010/main" val="677757968"/>
              </p:ext>
            </p:extLst>
          </p:nvPr>
        </p:nvGraphicFramePr>
        <p:xfrm>
          <a:off x="752808" y="4652063"/>
          <a:ext cx="10791491" cy="4133559"/>
        </p:xfrm>
        <a:graphic>
          <a:graphicData uri="http://schemas.openxmlformats.org/drawingml/2006/table">
            <a:tbl>
              <a:tblPr firstRow="1" bandRow="1">
                <a:tableStyleId>{5C22544A-7EE6-4342-B048-85BDC9FD1C3A}</a:tableStyleId>
              </a:tblPr>
              <a:tblGrid>
                <a:gridCol w="3199075">
                  <a:extLst>
                    <a:ext uri="{9D8B030D-6E8A-4147-A177-3AD203B41FA5}">
                      <a16:colId xmlns:a16="http://schemas.microsoft.com/office/drawing/2014/main" val="2713962641"/>
                    </a:ext>
                  </a:extLst>
                </a:gridCol>
                <a:gridCol w="2547506">
                  <a:extLst>
                    <a:ext uri="{9D8B030D-6E8A-4147-A177-3AD203B41FA5}">
                      <a16:colId xmlns:a16="http://schemas.microsoft.com/office/drawing/2014/main" val="2993323429"/>
                    </a:ext>
                  </a:extLst>
                </a:gridCol>
                <a:gridCol w="2587623">
                  <a:extLst>
                    <a:ext uri="{9D8B030D-6E8A-4147-A177-3AD203B41FA5}">
                      <a16:colId xmlns:a16="http://schemas.microsoft.com/office/drawing/2014/main" val="1023340064"/>
                    </a:ext>
                  </a:extLst>
                </a:gridCol>
                <a:gridCol w="2457287">
                  <a:extLst>
                    <a:ext uri="{9D8B030D-6E8A-4147-A177-3AD203B41FA5}">
                      <a16:colId xmlns:a16="http://schemas.microsoft.com/office/drawing/2014/main" val="1969988388"/>
                    </a:ext>
                  </a:extLst>
                </a:gridCol>
              </a:tblGrid>
              <a:tr h="534573">
                <a:tc rowSpan="2">
                  <a:txBody>
                    <a:bodyPr/>
                    <a:lstStyle/>
                    <a:p>
                      <a:pPr algn="ctr"/>
                      <a:r>
                        <a:rPr kumimoji="1" lang="ja-JP" altLang="en-US" b="1" dirty="0" smtClean="0">
                          <a:latin typeface="メイリオ" panose="020B0604030504040204" pitchFamily="50" charset="-128"/>
                          <a:ea typeface="メイリオ" panose="020B0604030504040204" pitchFamily="50" charset="-128"/>
                        </a:rPr>
                        <a:t>該当業種</a:t>
                      </a:r>
                      <a:endParaRPr kumimoji="1" lang="ja-JP" altLang="en-US" b="1" dirty="0">
                        <a:latin typeface="メイリオ" panose="020B0604030504040204" pitchFamily="50" charset="-128"/>
                        <a:ea typeface="メイリオ" panose="020B0604030504040204" pitchFamily="50" charset="-128"/>
                      </a:endParaRPr>
                    </a:p>
                  </a:txBody>
                  <a:tcPr anchor="ctr"/>
                </a:tc>
                <a:tc gridSpan="2">
                  <a:txBody>
                    <a:bodyPr/>
                    <a:lstStyle/>
                    <a:p>
                      <a:pPr algn="ctr"/>
                      <a:r>
                        <a:rPr kumimoji="1" lang="ja-JP" altLang="en-US" b="1" dirty="0" smtClean="0">
                          <a:latin typeface="メイリオ" panose="020B0604030504040204" pitchFamily="50" charset="-128"/>
                          <a:ea typeface="メイリオ" panose="020B0604030504040204" pitchFamily="50" charset="-128"/>
                        </a:rPr>
                        <a:t>中小企業者</a:t>
                      </a:r>
                      <a:endParaRPr kumimoji="1" lang="en-US" altLang="ja-JP" b="1" dirty="0" smtClean="0">
                        <a:latin typeface="メイリオ" panose="020B0604030504040204" pitchFamily="50" charset="-128"/>
                        <a:ea typeface="メイリオ" panose="020B0604030504040204" pitchFamily="50" charset="-128"/>
                      </a:endParaRPr>
                    </a:p>
                    <a:p>
                      <a:pPr algn="ctr"/>
                      <a:r>
                        <a:rPr kumimoji="1" lang="ja-JP" altLang="en-US" b="1" dirty="0" smtClean="0">
                          <a:latin typeface="メイリオ" panose="020B0604030504040204" pitchFamily="50" charset="-128"/>
                          <a:ea typeface="メイリオ" panose="020B0604030504040204" pitchFamily="50" charset="-128"/>
                        </a:rPr>
                        <a:t>（下記のいずれかを満たすこと）</a:t>
                      </a:r>
                      <a:endParaRPr kumimoji="1" lang="ja-JP" altLang="en-US" b="1" dirty="0">
                        <a:latin typeface="メイリオ" panose="020B0604030504040204" pitchFamily="50" charset="-128"/>
                        <a:ea typeface="メイリオ" panose="020B0604030504040204" pitchFamily="50" charset="-128"/>
                      </a:endParaRPr>
                    </a:p>
                  </a:txBody>
                  <a:tcPr anchor="ctr"/>
                </a:tc>
                <a:tc hMerge="1">
                  <a:txBody>
                    <a:bodyPr/>
                    <a:lstStyle/>
                    <a:p>
                      <a:pPr algn="ctr"/>
                      <a:endParaRPr kumimoji="1" lang="ja-JP" altLang="en-US" b="1"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b="1" dirty="0" smtClean="0">
                          <a:latin typeface="メイリオ" panose="020B0604030504040204" pitchFamily="50" charset="-128"/>
                          <a:ea typeface="メイリオ" panose="020B0604030504040204" pitchFamily="50" charset="-128"/>
                        </a:rPr>
                        <a:t>小規模企業者</a:t>
                      </a:r>
                      <a:endParaRPr kumimoji="1" lang="ja-JP" altLang="en-US" b="1"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093542608"/>
                  </a:ext>
                </a:extLst>
              </a:tr>
              <a:tr h="534573">
                <a:tc vMerge="1">
                  <a:txBody>
                    <a:bodyPr/>
                    <a:lstStyle/>
                    <a:p>
                      <a:pPr algn="l"/>
                      <a:endParaRPr kumimoji="1" lang="ja-JP" altLang="en-US" b="1"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2000" b="1" dirty="0" smtClean="0">
                          <a:latin typeface="メイリオ" panose="020B0604030504040204" pitchFamily="50" charset="-128"/>
                          <a:ea typeface="メイリオ" panose="020B0604030504040204" pitchFamily="50" charset="-128"/>
                        </a:rPr>
                        <a:t>資本金の額又は出資の総額</a:t>
                      </a:r>
                      <a:endParaRPr kumimoji="1" lang="ja-JP" altLang="en-US" sz="2000" b="1"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2000" b="1" dirty="0" smtClean="0">
                          <a:latin typeface="メイリオ" panose="020B0604030504040204" pitchFamily="50" charset="-128"/>
                          <a:ea typeface="メイリオ" panose="020B0604030504040204" pitchFamily="50" charset="-128"/>
                        </a:rPr>
                        <a:t>常時雇用する従業員の数</a:t>
                      </a:r>
                      <a:endParaRPr kumimoji="1" lang="ja-JP" altLang="en-US" sz="2000" b="1" dirty="0">
                        <a:latin typeface="メイリオ" panose="020B0604030504040204" pitchFamily="50" charset="-128"/>
                        <a:ea typeface="メイリオ" panose="020B0604030504040204" pitchFamily="50" charset="-128"/>
                      </a:endParaRPr>
                    </a:p>
                  </a:txBody>
                  <a:tcPr anchor="ctr"/>
                </a:tc>
                <a:tc>
                  <a:txBody>
                    <a:bodyPr/>
                    <a:lstStyle/>
                    <a:p>
                      <a:pPr marL="0" marR="0" indent="0" algn="ctr" defTabSz="1219170" rtl="0" eaLnBrk="1" fontAlgn="auto" latinLnBrk="0" hangingPunct="1">
                        <a:lnSpc>
                          <a:spcPct val="100000"/>
                        </a:lnSpc>
                        <a:spcBef>
                          <a:spcPts val="0"/>
                        </a:spcBef>
                        <a:spcAft>
                          <a:spcPts val="0"/>
                        </a:spcAft>
                        <a:buClrTx/>
                        <a:buSzTx/>
                        <a:buFontTx/>
                        <a:buNone/>
                        <a:tabLst/>
                        <a:defRPr/>
                      </a:pPr>
                      <a:r>
                        <a:rPr kumimoji="1" lang="ja-JP" altLang="en-US" sz="2000" b="1" dirty="0" smtClean="0">
                          <a:latin typeface="メイリオ" panose="020B0604030504040204" pitchFamily="50" charset="-128"/>
                          <a:ea typeface="メイリオ" panose="020B0604030504040204" pitchFamily="50" charset="-128"/>
                        </a:rPr>
                        <a:t>常時雇用する従業員の数</a:t>
                      </a:r>
                    </a:p>
                  </a:txBody>
                  <a:tcPr anchor="ctr"/>
                </a:tc>
                <a:extLst>
                  <a:ext uri="{0D108BD9-81ED-4DB2-BD59-A6C34878D82A}">
                    <a16:rowId xmlns:a16="http://schemas.microsoft.com/office/drawing/2014/main" val="2147713230"/>
                  </a:ext>
                </a:extLst>
              </a:tr>
              <a:tr h="534573">
                <a:tc>
                  <a:txBody>
                    <a:bodyPr/>
                    <a:lstStyle/>
                    <a:p>
                      <a:pPr algn="l"/>
                      <a:r>
                        <a:rPr kumimoji="1" lang="ja-JP" altLang="en-US" sz="2000" b="1" dirty="0" smtClean="0">
                          <a:latin typeface="メイリオ" panose="020B0604030504040204" pitchFamily="50" charset="-128"/>
                          <a:ea typeface="メイリオ" panose="020B0604030504040204" pitchFamily="50" charset="-128"/>
                        </a:rPr>
                        <a:t>①製造御油、建設業、運輸業、その他の業種（②～④を除く）</a:t>
                      </a:r>
                      <a:endParaRPr kumimoji="1" lang="ja-JP" altLang="en-US" sz="2000" b="1"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b="0" dirty="0" smtClean="0">
                          <a:latin typeface="メイリオ" panose="020B0604030504040204" pitchFamily="50" charset="-128"/>
                          <a:ea typeface="メイリオ" panose="020B0604030504040204" pitchFamily="50" charset="-128"/>
                        </a:rPr>
                        <a:t>３億円以下</a:t>
                      </a:r>
                      <a:endParaRPr kumimoji="1" lang="ja-JP" altLang="en-US" b="0" dirty="0">
                        <a:latin typeface="メイリオ" panose="020B0604030504040204" pitchFamily="50" charset="-128"/>
                        <a:ea typeface="メイリオ" panose="020B0604030504040204" pitchFamily="50" charset="-128"/>
                      </a:endParaRPr>
                    </a:p>
                  </a:txBody>
                  <a:tcPr anchor="ctr"/>
                </a:tc>
                <a:tc>
                  <a:txBody>
                    <a:bodyPr/>
                    <a:lstStyle/>
                    <a:p>
                      <a:pPr algn="ctr"/>
                      <a:r>
                        <a:rPr kumimoji="1" lang="en-US" altLang="ja-JP" b="0" dirty="0" smtClean="0">
                          <a:latin typeface="メイリオ" panose="020B0604030504040204" pitchFamily="50" charset="-128"/>
                          <a:ea typeface="メイリオ" panose="020B0604030504040204" pitchFamily="50" charset="-128"/>
                        </a:rPr>
                        <a:t>300</a:t>
                      </a:r>
                      <a:r>
                        <a:rPr kumimoji="1" lang="ja-JP" altLang="en-US" b="0" dirty="0" smtClean="0">
                          <a:latin typeface="メイリオ" panose="020B0604030504040204" pitchFamily="50" charset="-128"/>
                          <a:ea typeface="メイリオ" panose="020B0604030504040204" pitchFamily="50" charset="-128"/>
                        </a:rPr>
                        <a:t>人以下</a:t>
                      </a:r>
                      <a:endParaRPr kumimoji="1" lang="ja-JP" altLang="en-US" b="0" dirty="0">
                        <a:latin typeface="メイリオ" panose="020B0604030504040204" pitchFamily="50" charset="-128"/>
                        <a:ea typeface="メイリオ" panose="020B0604030504040204" pitchFamily="50" charset="-128"/>
                      </a:endParaRPr>
                    </a:p>
                  </a:txBody>
                  <a:tcPr anchor="ctr"/>
                </a:tc>
                <a:tc>
                  <a:txBody>
                    <a:bodyPr/>
                    <a:lstStyle/>
                    <a:p>
                      <a:pPr algn="ctr"/>
                      <a:r>
                        <a:rPr kumimoji="1" lang="en-US" altLang="ja-JP" b="0" dirty="0" smtClean="0">
                          <a:latin typeface="メイリオ" panose="020B0604030504040204" pitchFamily="50" charset="-128"/>
                          <a:ea typeface="メイリオ" panose="020B0604030504040204" pitchFamily="50" charset="-128"/>
                        </a:rPr>
                        <a:t>20</a:t>
                      </a:r>
                      <a:r>
                        <a:rPr kumimoji="1" lang="ja-JP" altLang="en-US" b="0" dirty="0" smtClean="0">
                          <a:latin typeface="メイリオ" panose="020B0604030504040204" pitchFamily="50" charset="-128"/>
                          <a:ea typeface="メイリオ" panose="020B0604030504040204" pitchFamily="50" charset="-128"/>
                        </a:rPr>
                        <a:t>人以下</a:t>
                      </a:r>
                      <a:endParaRPr kumimoji="1" lang="ja-JP" altLang="en-US" b="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601539890"/>
                  </a:ext>
                </a:extLst>
              </a:tr>
              <a:tr h="534573">
                <a:tc>
                  <a:txBody>
                    <a:bodyPr/>
                    <a:lstStyle/>
                    <a:p>
                      <a:pPr algn="l"/>
                      <a:r>
                        <a:rPr kumimoji="1" lang="ja-JP" altLang="en-US" sz="2000" b="1" dirty="0" smtClean="0">
                          <a:latin typeface="メイリオ" panose="020B0604030504040204" pitchFamily="50" charset="-128"/>
                          <a:ea typeface="メイリオ" panose="020B0604030504040204" pitchFamily="50" charset="-128"/>
                        </a:rPr>
                        <a:t>②卸売業</a:t>
                      </a:r>
                      <a:endParaRPr kumimoji="1" lang="ja-JP" altLang="en-US" sz="2000" b="1"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b="0" dirty="0" smtClean="0">
                          <a:latin typeface="メイリオ" panose="020B0604030504040204" pitchFamily="50" charset="-128"/>
                          <a:ea typeface="メイリオ" panose="020B0604030504040204" pitchFamily="50" charset="-128"/>
                        </a:rPr>
                        <a:t>１億円以下</a:t>
                      </a:r>
                      <a:endParaRPr kumimoji="1" lang="ja-JP" altLang="en-US" b="0" dirty="0">
                        <a:latin typeface="メイリオ" panose="020B0604030504040204" pitchFamily="50" charset="-128"/>
                        <a:ea typeface="メイリオ" panose="020B0604030504040204" pitchFamily="50" charset="-128"/>
                      </a:endParaRPr>
                    </a:p>
                  </a:txBody>
                  <a:tcPr anchor="ctr"/>
                </a:tc>
                <a:tc>
                  <a:txBody>
                    <a:bodyPr/>
                    <a:lstStyle/>
                    <a:p>
                      <a:pPr algn="ctr"/>
                      <a:r>
                        <a:rPr kumimoji="1" lang="en-US" altLang="ja-JP" b="0" dirty="0" smtClean="0">
                          <a:latin typeface="メイリオ" panose="020B0604030504040204" pitchFamily="50" charset="-128"/>
                          <a:ea typeface="メイリオ" panose="020B0604030504040204" pitchFamily="50" charset="-128"/>
                        </a:rPr>
                        <a:t>100</a:t>
                      </a:r>
                      <a:r>
                        <a:rPr kumimoji="1" lang="ja-JP" altLang="en-US" b="0" dirty="0" smtClean="0">
                          <a:latin typeface="メイリオ" panose="020B0604030504040204" pitchFamily="50" charset="-128"/>
                          <a:ea typeface="メイリオ" panose="020B0604030504040204" pitchFamily="50" charset="-128"/>
                        </a:rPr>
                        <a:t>人以下</a:t>
                      </a:r>
                      <a:endParaRPr kumimoji="1" lang="ja-JP" altLang="en-US" b="0" dirty="0">
                        <a:latin typeface="メイリオ" panose="020B0604030504040204" pitchFamily="50" charset="-128"/>
                        <a:ea typeface="メイリオ" panose="020B0604030504040204" pitchFamily="50" charset="-128"/>
                      </a:endParaRPr>
                    </a:p>
                  </a:txBody>
                  <a:tcPr anchor="ctr"/>
                </a:tc>
                <a:tc>
                  <a:txBody>
                    <a:bodyPr/>
                    <a:lstStyle/>
                    <a:p>
                      <a:pPr algn="ctr"/>
                      <a:r>
                        <a:rPr kumimoji="1" lang="en-US" altLang="ja-JP" b="0" dirty="0" smtClean="0">
                          <a:latin typeface="メイリオ" panose="020B0604030504040204" pitchFamily="50" charset="-128"/>
                          <a:ea typeface="メイリオ" panose="020B0604030504040204" pitchFamily="50" charset="-128"/>
                        </a:rPr>
                        <a:t>5</a:t>
                      </a:r>
                      <a:r>
                        <a:rPr kumimoji="1" lang="ja-JP" altLang="en-US" b="0" dirty="0" smtClean="0">
                          <a:latin typeface="メイリオ" panose="020B0604030504040204" pitchFamily="50" charset="-128"/>
                          <a:ea typeface="メイリオ" panose="020B0604030504040204" pitchFamily="50" charset="-128"/>
                        </a:rPr>
                        <a:t>人以下</a:t>
                      </a:r>
                      <a:endParaRPr kumimoji="1" lang="ja-JP" altLang="en-US" b="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179185458"/>
                  </a:ext>
                </a:extLst>
              </a:tr>
              <a:tr h="534573">
                <a:tc>
                  <a:txBody>
                    <a:bodyPr/>
                    <a:lstStyle/>
                    <a:p>
                      <a:pPr algn="l"/>
                      <a:r>
                        <a:rPr kumimoji="1" lang="ja-JP" altLang="en-US" sz="2000" b="1" dirty="0" smtClean="0">
                          <a:latin typeface="メイリオ" panose="020B0604030504040204" pitchFamily="50" charset="-128"/>
                          <a:ea typeface="メイリオ" panose="020B0604030504040204" pitchFamily="50" charset="-128"/>
                        </a:rPr>
                        <a:t>③サービス業</a:t>
                      </a:r>
                      <a:endParaRPr kumimoji="1" lang="ja-JP" altLang="en-US" sz="2000" b="1" dirty="0">
                        <a:latin typeface="メイリオ" panose="020B0604030504040204" pitchFamily="50" charset="-128"/>
                        <a:ea typeface="メイリオ" panose="020B0604030504040204" pitchFamily="50" charset="-128"/>
                      </a:endParaRPr>
                    </a:p>
                  </a:txBody>
                  <a:tcPr anchor="ctr"/>
                </a:tc>
                <a:tc>
                  <a:txBody>
                    <a:bodyPr/>
                    <a:lstStyle/>
                    <a:p>
                      <a:pPr algn="ctr"/>
                      <a:r>
                        <a:rPr kumimoji="1" lang="en-US" altLang="ja-JP" b="0" dirty="0" smtClean="0">
                          <a:latin typeface="メイリオ" panose="020B0604030504040204" pitchFamily="50" charset="-128"/>
                          <a:ea typeface="メイリオ" panose="020B0604030504040204" pitchFamily="50" charset="-128"/>
                        </a:rPr>
                        <a:t>5,000</a:t>
                      </a:r>
                      <a:r>
                        <a:rPr kumimoji="1" lang="ja-JP" altLang="en-US" b="0" dirty="0" smtClean="0">
                          <a:latin typeface="メイリオ" panose="020B0604030504040204" pitchFamily="50" charset="-128"/>
                          <a:ea typeface="メイリオ" panose="020B0604030504040204" pitchFamily="50" charset="-128"/>
                        </a:rPr>
                        <a:t>万円以下</a:t>
                      </a:r>
                      <a:endParaRPr kumimoji="1" lang="ja-JP" altLang="en-US" b="0" dirty="0">
                        <a:latin typeface="メイリオ" panose="020B0604030504040204" pitchFamily="50" charset="-128"/>
                        <a:ea typeface="メイリオ" panose="020B0604030504040204" pitchFamily="50" charset="-128"/>
                      </a:endParaRPr>
                    </a:p>
                  </a:txBody>
                  <a:tcPr anchor="ctr"/>
                </a:tc>
                <a:tc>
                  <a:txBody>
                    <a:bodyPr/>
                    <a:lstStyle/>
                    <a:p>
                      <a:pPr algn="ctr"/>
                      <a:r>
                        <a:rPr kumimoji="1" lang="en-US" altLang="ja-JP" b="0" dirty="0" smtClean="0">
                          <a:latin typeface="メイリオ" panose="020B0604030504040204" pitchFamily="50" charset="-128"/>
                          <a:ea typeface="メイリオ" panose="020B0604030504040204" pitchFamily="50" charset="-128"/>
                        </a:rPr>
                        <a:t>100</a:t>
                      </a:r>
                      <a:r>
                        <a:rPr kumimoji="1" lang="ja-JP" altLang="en-US" b="0" dirty="0" smtClean="0">
                          <a:latin typeface="メイリオ" panose="020B0604030504040204" pitchFamily="50" charset="-128"/>
                          <a:ea typeface="メイリオ" panose="020B0604030504040204" pitchFamily="50" charset="-128"/>
                        </a:rPr>
                        <a:t>人以下</a:t>
                      </a:r>
                      <a:endParaRPr kumimoji="1" lang="ja-JP" altLang="en-US" b="0" dirty="0">
                        <a:latin typeface="メイリオ" panose="020B0604030504040204" pitchFamily="50" charset="-128"/>
                        <a:ea typeface="メイリオ" panose="020B0604030504040204" pitchFamily="50" charset="-128"/>
                      </a:endParaRPr>
                    </a:p>
                  </a:txBody>
                  <a:tcPr anchor="ctr"/>
                </a:tc>
                <a:tc>
                  <a:txBody>
                    <a:bodyPr/>
                    <a:lstStyle/>
                    <a:p>
                      <a:pPr algn="ctr"/>
                      <a:r>
                        <a:rPr kumimoji="1" lang="en-US" altLang="ja-JP" b="0" dirty="0" smtClean="0">
                          <a:latin typeface="メイリオ" panose="020B0604030504040204" pitchFamily="50" charset="-128"/>
                          <a:ea typeface="メイリオ" panose="020B0604030504040204" pitchFamily="50" charset="-128"/>
                        </a:rPr>
                        <a:t>5</a:t>
                      </a:r>
                      <a:r>
                        <a:rPr kumimoji="1" lang="ja-JP" altLang="en-US" b="0" dirty="0" smtClean="0">
                          <a:latin typeface="メイリオ" panose="020B0604030504040204" pitchFamily="50" charset="-128"/>
                          <a:ea typeface="メイリオ" panose="020B0604030504040204" pitchFamily="50" charset="-128"/>
                        </a:rPr>
                        <a:t>人以下</a:t>
                      </a:r>
                      <a:endParaRPr kumimoji="1" lang="ja-JP" altLang="en-US" b="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035051300"/>
                  </a:ext>
                </a:extLst>
              </a:tr>
              <a:tr h="534573">
                <a:tc>
                  <a:txBody>
                    <a:bodyPr/>
                    <a:lstStyle/>
                    <a:p>
                      <a:pPr algn="l"/>
                      <a:r>
                        <a:rPr kumimoji="1" lang="ja-JP" altLang="en-US" sz="2000" b="1" dirty="0" smtClean="0">
                          <a:latin typeface="メイリオ" panose="020B0604030504040204" pitchFamily="50" charset="-128"/>
                          <a:ea typeface="メイリオ" panose="020B0604030504040204" pitchFamily="50" charset="-128"/>
                        </a:rPr>
                        <a:t>④小売業</a:t>
                      </a:r>
                      <a:endParaRPr kumimoji="1" lang="ja-JP" altLang="en-US" sz="2000" b="1" dirty="0">
                        <a:latin typeface="メイリオ" panose="020B0604030504040204" pitchFamily="50" charset="-128"/>
                        <a:ea typeface="メイリオ" panose="020B0604030504040204" pitchFamily="50" charset="-128"/>
                      </a:endParaRPr>
                    </a:p>
                  </a:txBody>
                  <a:tcPr anchor="ctr"/>
                </a:tc>
                <a:tc>
                  <a:txBody>
                    <a:bodyPr/>
                    <a:lstStyle/>
                    <a:p>
                      <a:pPr marL="0" marR="0" indent="0" algn="ctr" defTabSz="1219170" rtl="0" eaLnBrk="1" fontAlgn="auto" latinLnBrk="0" hangingPunct="1">
                        <a:lnSpc>
                          <a:spcPct val="100000"/>
                        </a:lnSpc>
                        <a:spcBef>
                          <a:spcPts val="0"/>
                        </a:spcBef>
                        <a:spcAft>
                          <a:spcPts val="0"/>
                        </a:spcAft>
                        <a:buClrTx/>
                        <a:buSzTx/>
                        <a:buFontTx/>
                        <a:buNone/>
                        <a:tabLst/>
                        <a:defRPr/>
                      </a:pPr>
                      <a:r>
                        <a:rPr kumimoji="1" lang="en-US" altLang="ja-JP" b="0" dirty="0" smtClean="0">
                          <a:latin typeface="メイリオ" panose="020B0604030504040204" pitchFamily="50" charset="-128"/>
                          <a:ea typeface="メイリオ" panose="020B0604030504040204" pitchFamily="50" charset="-128"/>
                        </a:rPr>
                        <a:t>5,000</a:t>
                      </a:r>
                      <a:r>
                        <a:rPr kumimoji="1" lang="ja-JP" altLang="en-US" b="0" dirty="0" smtClean="0">
                          <a:latin typeface="メイリオ" panose="020B0604030504040204" pitchFamily="50" charset="-128"/>
                          <a:ea typeface="メイリオ" panose="020B0604030504040204" pitchFamily="50" charset="-128"/>
                        </a:rPr>
                        <a:t>万円以下</a:t>
                      </a:r>
                    </a:p>
                  </a:txBody>
                  <a:tcPr anchor="ctr"/>
                </a:tc>
                <a:tc>
                  <a:txBody>
                    <a:bodyPr/>
                    <a:lstStyle/>
                    <a:p>
                      <a:pPr algn="ctr"/>
                      <a:r>
                        <a:rPr kumimoji="1" lang="en-US" altLang="ja-JP" b="0" dirty="0" smtClean="0">
                          <a:latin typeface="メイリオ" panose="020B0604030504040204" pitchFamily="50" charset="-128"/>
                          <a:ea typeface="メイリオ" panose="020B0604030504040204" pitchFamily="50" charset="-128"/>
                        </a:rPr>
                        <a:t>50</a:t>
                      </a:r>
                      <a:r>
                        <a:rPr kumimoji="1" lang="ja-JP" altLang="en-US" b="0" dirty="0" smtClean="0">
                          <a:latin typeface="メイリオ" panose="020B0604030504040204" pitchFamily="50" charset="-128"/>
                          <a:ea typeface="メイリオ" panose="020B0604030504040204" pitchFamily="50" charset="-128"/>
                        </a:rPr>
                        <a:t>人以下</a:t>
                      </a:r>
                      <a:endParaRPr kumimoji="1" lang="ja-JP" altLang="en-US" b="0" dirty="0">
                        <a:latin typeface="メイリオ" panose="020B0604030504040204" pitchFamily="50" charset="-128"/>
                        <a:ea typeface="メイリオ" panose="020B0604030504040204" pitchFamily="50" charset="-128"/>
                      </a:endParaRPr>
                    </a:p>
                  </a:txBody>
                  <a:tcPr anchor="ctr"/>
                </a:tc>
                <a:tc>
                  <a:txBody>
                    <a:bodyPr/>
                    <a:lstStyle/>
                    <a:p>
                      <a:pPr algn="ctr"/>
                      <a:r>
                        <a:rPr kumimoji="1" lang="en-US" altLang="ja-JP" b="0" dirty="0" smtClean="0">
                          <a:latin typeface="メイリオ" panose="020B0604030504040204" pitchFamily="50" charset="-128"/>
                          <a:ea typeface="メイリオ" panose="020B0604030504040204" pitchFamily="50" charset="-128"/>
                        </a:rPr>
                        <a:t>5</a:t>
                      </a:r>
                      <a:r>
                        <a:rPr kumimoji="1" lang="ja-JP" altLang="en-US" b="0" dirty="0" smtClean="0">
                          <a:latin typeface="メイリオ" panose="020B0604030504040204" pitchFamily="50" charset="-128"/>
                          <a:ea typeface="メイリオ" panose="020B0604030504040204" pitchFamily="50" charset="-128"/>
                        </a:rPr>
                        <a:t>人以下</a:t>
                      </a:r>
                      <a:endParaRPr kumimoji="1" lang="ja-JP" altLang="en-US" b="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743600848"/>
                  </a:ext>
                </a:extLst>
              </a:tr>
            </a:tbl>
          </a:graphicData>
        </a:graphic>
      </p:graphicFrame>
      <p:sp>
        <p:nvSpPr>
          <p:cNvPr id="23" name="正方形/長方形 22"/>
          <p:cNvSpPr/>
          <p:nvPr/>
        </p:nvSpPr>
        <p:spPr>
          <a:xfrm>
            <a:off x="-10072433" y="1741763"/>
            <a:ext cx="10951810" cy="10554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endParaRPr kumimoji="1" lang="ja-JP" altLang="en-US" dirty="0">
              <a:solidFill>
                <a:sysClr val="windowText" lastClr="000000"/>
              </a:solidFill>
              <a:latin typeface="メイリオ" panose="020B0604030504040204" pitchFamily="50" charset="-128"/>
              <a:ea typeface="メイリオ" panose="020B0604030504040204" pitchFamily="50" charset="-128"/>
            </a:endParaRPr>
          </a:p>
        </p:txBody>
      </p:sp>
      <p:sp>
        <p:nvSpPr>
          <p:cNvPr id="25" name="正方形/長方形 24"/>
          <p:cNvSpPr/>
          <p:nvPr/>
        </p:nvSpPr>
        <p:spPr>
          <a:xfrm>
            <a:off x="752806" y="8913005"/>
            <a:ext cx="11001038" cy="6541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nchorCtr="0"/>
          <a:lstStyle/>
          <a:p>
            <a:r>
              <a:rPr lang="ja-JP" altLang="en-US" sz="2000" u="sng" dirty="0" smtClean="0">
                <a:solidFill>
                  <a:sysClr val="windowText" lastClr="000000"/>
                </a:solidFill>
                <a:latin typeface="メイリオ" panose="020B0604030504040204" pitchFamily="50" charset="-128"/>
                <a:ea typeface="メイリオ" panose="020B0604030504040204" pitchFamily="50" charset="-128"/>
              </a:rPr>
              <a:t>中小</a:t>
            </a:r>
            <a:r>
              <a:rPr lang="ja-JP" altLang="en-US" sz="2000" u="sng" dirty="0">
                <a:solidFill>
                  <a:sysClr val="windowText" lastClr="000000"/>
                </a:solidFill>
                <a:latin typeface="メイリオ" panose="020B0604030504040204" pitchFamily="50" charset="-128"/>
                <a:ea typeface="メイリオ" panose="020B0604030504040204" pitchFamily="50" charset="-128"/>
              </a:rPr>
              <a:t>企業</a:t>
            </a:r>
            <a:r>
              <a:rPr lang="ja-JP" altLang="en-US" sz="2000" u="sng" dirty="0" smtClean="0">
                <a:solidFill>
                  <a:sysClr val="windowText" lastClr="000000"/>
                </a:solidFill>
                <a:latin typeface="メイリオ" panose="020B0604030504040204" pitchFamily="50" charset="-128"/>
                <a:ea typeface="メイリオ" panose="020B0604030504040204" pitchFamily="50" charset="-128"/>
              </a:rPr>
              <a:t>基本法上の</a:t>
            </a:r>
            <a:r>
              <a:rPr lang="ja-JP" altLang="en-US" sz="2000" b="1" u="sng" dirty="0" smtClean="0">
                <a:solidFill>
                  <a:srgbClr val="C00000"/>
                </a:solidFill>
                <a:latin typeface="メイリオ" panose="020B0604030504040204" pitchFamily="50" charset="-128"/>
                <a:ea typeface="メイリオ" panose="020B0604030504040204" pitchFamily="50" charset="-128"/>
              </a:rPr>
              <a:t>「会社」の定義</a:t>
            </a:r>
            <a:r>
              <a:rPr lang="ja-JP" altLang="en-US" sz="2000" u="sng" dirty="0" smtClean="0">
                <a:solidFill>
                  <a:sysClr val="windowText" lastClr="000000"/>
                </a:solidFill>
                <a:latin typeface="メイリオ" panose="020B0604030504040204" pitchFamily="50" charset="-128"/>
                <a:ea typeface="メイリオ" panose="020B0604030504040204" pitchFamily="50" charset="-128"/>
              </a:rPr>
              <a:t>については、具体的には以下のとおりです。</a:t>
            </a:r>
            <a:endParaRPr kumimoji="1" lang="ja-JP" altLang="en-US" sz="2000" u="sng" dirty="0">
              <a:solidFill>
                <a:sysClr val="windowText" lastClr="000000"/>
              </a:solidFill>
              <a:latin typeface="メイリオ" panose="020B0604030504040204" pitchFamily="50" charset="-128"/>
              <a:ea typeface="メイリオ" panose="020B060403050404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649707005"/>
              </p:ext>
            </p:extLst>
          </p:nvPr>
        </p:nvGraphicFramePr>
        <p:xfrm>
          <a:off x="752806" y="9627965"/>
          <a:ext cx="10791492" cy="3535680"/>
        </p:xfrm>
        <a:graphic>
          <a:graphicData uri="http://schemas.openxmlformats.org/drawingml/2006/table">
            <a:tbl>
              <a:tblPr firstRow="1" bandRow="1">
                <a:tableStyleId>{68D230F3-CF80-4859-8CE7-A43EE81993B5}</a:tableStyleId>
              </a:tblPr>
              <a:tblGrid>
                <a:gridCol w="1757769">
                  <a:extLst>
                    <a:ext uri="{9D8B030D-6E8A-4147-A177-3AD203B41FA5}">
                      <a16:colId xmlns:a16="http://schemas.microsoft.com/office/drawing/2014/main" val="760541845"/>
                    </a:ext>
                  </a:extLst>
                </a:gridCol>
                <a:gridCol w="9033723">
                  <a:extLst>
                    <a:ext uri="{9D8B030D-6E8A-4147-A177-3AD203B41FA5}">
                      <a16:colId xmlns:a16="http://schemas.microsoft.com/office/drawing/2014/main" val="3624601742"/>
                    </a:ext>
                  </a:extLst>
                </a:gridCol>
              </a:tblGrid>
              <a:tr h="920820">
                <a:tc>
                  <a:txBody>
                    <a:bodyPr/>
                    <a:lstStyle/>
                    <a:p>
                      <a:r>
                        <a:rPr kumimoji="1" lang="ja-JP" altLang="en-US" dirty="0" smtClean="0">
                          <a:latin typeface="メイリオ" panose="020B0604030504040204" pitchFamily="50" charset="-128"/>
                          <a:ea typeface="メイリオ" panose="020B0604030504040204" pitchFamily="50" charset="-128"/>
                        </a:rPr>
                        <a:t>会社法上の会社等</a:t>
                      </a:r>
                      <a:endParaRPr kumimoji="1" lang="ja-JP" altLang="en-US"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ja-JP" altLang="en-US" sz="2000" b="0" dirty="0" smtClean="0">
                          <a:latin typeface="メイリオ" panose="020B0604030504040204" pitchFamily="50" charset="-128"/>
                          <a:ea typeface="メイリオ" panose="020B0604030504040204" pitchFamily="50" charset="-128"/>
                        </a:rPr>
                        <a:t>・株式会社　　　・合名会社　</a:t>
                      </a:r>
                      <a:endParaRPr kumimoji="1" lang="en-US" altLang="ja-JP" sz="2000" b="0" dirty="0" smtClean="0">
                        <a:latin typeface="メイリオ" panose="020B0604030504040204" pitchFamily="50" charset="-128"/>
                        <a:ea typeface="メイリオ" panose="020B0604030504040204" pitchFamily="50" charset="-128"/>
                      </a:endParaRPr>
                    </a:p>
                    <a:p>
                      <a:r>
                        <a:rPr kumimoji="1" lang="ja-JP" altLang="en-US" sz="2000" b="0" dirty="0" smtClean="0">
                          <a:latin typeface="メイリオ" panose="020B0604030504040204" pitchFamily="50" charset="-128"/>
                          <a:ea typeface="メイリオ" panose="020B0604030504040204" pitchFamily="50" charset="-128"/>
                        </a:rPr>
                        <a:t>・合資会社　　　・合同会社</a:t>
                      </a:r>
                      <a:endParaRPr kumimoji="1" lang="en-US" altLang="ja-JP" sz="2000" b="0" dirty="0" smtClean="0">
                        <a:latin typeface="メイリオ" panose="020B0604030504040204" pitchFamily="50" charset="-128"/>
                        <a:ea typeface="メイリオ" panose="020B0604030504040204" pitchFamily="50" charset="-128"/>
                      </a:endParaRPr>
                    </a:p>
                    <a:p>
                      <a:r>
                        <a:rPr kumimoji="1" lang="ja-JP" altLang="en-US" sz="2000" b="0" dirty="0" smtClean="0">
                          <a:latin typeface="メイリオ" panose="020B0604030504040204" pitchFamily="50" charset="-128"/>
                          <a:ea typeface="メイリオ" panose="020B0604030504040204" pitchFamily="50" charset="-128"/>
                        </a:rPr>
                        <a:t>・</a:t>
                      </a:r>
                      <a:r>
                        <a:rPr kumimoji="1" lang="en-US" altLang="ja-JP" sz="2000" b="0" dirty="0" smtClean="0">
                          <a:latin typeface="メイリオ" panose="020B0604030504040204" pitchFamily="50" charset="-128"/>
                          <a:ea typeface="メイリオ" panose="020B0604030504040204" pitchFamily="50" charset="-128"/>
                        </a:rPr>
                        <a:t>(</a:t>
                      </a:r>
                      <a:r>
                        <a:rPr kumimoji="1" lang="ja-JP" altLang="en-US" sz="2000" b="0" dirty="0" smtClean="0">
                          <a:latin typeface="メイリオ" panose="020B0604030504040204" pitchFamily="50" charset="-128"/>
                          <a:ea typeface="メイリオ" panose="020B0604030504040204" pitchFamily="50" charset="-128"/>
                        </a:rPr>
                        <a:t>特例</a:t>
                      </a:r>
                      <a:r>
                        <a:rPr kumimoji="1" lang="en-US" altLang="ja-JP" sz="2000" b="0" dirty="0" smtClean="0">
                          <a:latin typeface="メイリオ" panose="020B0604030504040204" pitchFamily="50" charset="-128"/>
                          <a:ea typeface="メイリオ" panose="020B0604030504040204" pitchFamily="50" charset="-128"/>
                        </a:rPr>
                        <a:t>)</a:t>
                      </a:r>
                      <a:r>
                        <a:rPr kumimoji="1" lang="ja-JP" altLang="en-US" sz="2000" b="0" dirty="0" smtClean="0">
                          <a:latin typeface="メイリオ" panose="020B0604030504040204" pitchFamily="50" charset="-128"/>
                          <a:ea typeface="メイリオ" panose="020B0604030504040204" pitchFamily="50" charset="-128"/>
                        </a:rPr>
                        <a:t>有限会社</a:t>
                      </a:r>
                      <a:r>
                        <a:rPr kumimoji="1" lang="en-US" altLang="ja-JP" sz="2000" b="0" dirty="0" smtClean="0">
                          <a:latin typeface="メイリオ" panose="020B0604030504040204" pitchFamily="50" charset="-128"/>
                          <a:ea typeface="メイリオ" panose="020B0604030504040204" pitchFamily="50" charset="-128"/>
                        </a:rPr>
                        <a:t>(</a:t>
                      </a:r>
                      <a:r>
                        <a:rPr kumimoji="1" lang="ja-JP" altLang="en-US" sz="2000" b="0" dirty="0" smtClean="0">
                          <a:latin typeface="メイリオ" panose="020B0604030504040204" pitchFamily="50" charset="-128"/>
                          <a:ea typeface="メイリオ" panose="020B0604030504040204" pitchFamily="50" charset="-128"/>
                        </a:rPr>
                        <a:t>会社法の施工に伴う関係法律の整備等に関する法律</a:t>
                      </a:r>
                      <a:r>
                        <a:rPr kumimoji="1" lang="en-US" altLang="ja-JP" sz="2000" b="0" dirty="0" smtClean="0">
                          <a:latin typeface="メイリオ" panose="020B0604030504040204" pitchFamily="50" charset="-128"/>
                          <a:ea typeface="メイリオ" panose="020B0604030504040204" pitchFamily="50" charset="-128"/>
                        </a:rPr>
                        <a:t>)</a:t>
                      </a:r>
                      <a:endParaRPr kumimoji="1" lang="ja-JP" altLang="en-US" sz="2000" b="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41080511"/>
                  </a:ext>
                </a:extLst>
              </a:tr>
              <a:tr h="1636123">
                <a:tc>
                  <a:txBody>
                    <a:bodyPr/>
                    <a:lstStyle/>
                    <a:p>
                      <a:r>
                        <a:rPr kumimoji="1" lang="ja-JP" altLang="en-US" b="1" dirty="0" smtClean="0">
                          <a:latin typeface="メイリオ" panose="020B0604030504040204" pitchFamily="50" charset="-128"/>
                          <a:ea typeface="メイリオ" panose="020B0604030504040204" pitchFamily="50" charset="-128"/>
                        </a:rPr>
                        <a:t>士業法人</a:t>
                      </a:r>
                      <a:endParaRPr kumimoji="1" lang="ja-JP" altLang="en-US"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ja-JP" altLang="en-US" sz="2000" b="0" dirty="0" smtClean="0">
                          <a:latin typeface="メイリオ" panose="020B0604030504040204" pitchFamily="50" charset="-128"/>
                          <a:ea typeface="メイリオ" panose="020B0604030504040204" pitchFamily="50" charset="-128"/>
                        </a:rPr>
                        <a:t>・弁護士法に基づく弁護士法人</a:t>
                      </a:r>
                    </a:p>
                    <a:p>
                      <a:r>
                        <a:rPr kumimoji="1" lang="ja-JP" altLang="en-US" sz="2000" b="0" dirty="0" smtClean="0">
                          <a:latin typeface="メイリオ" panose="020B0604030504040204" pitchFamily="50" charset="-128"/>
                          <a:ea typeface="メイリオ" panose="020B0604030504040204" pitchFamily="50" charset="-128"/>
                        </a:rPr>
                        <a:t>・公認会計士法に基づく監査法人</a:t>
                      </a:r>
                    </a:p>
                    <a:p>
                      <a:r>
                        <a:rPr kumimoji="1" lang="ja-JP" altLang="en-US" sz="2000" b="0" dirty="0" smtClean="0">
                          <a:latin typeface="メイリオ" panose="020B0604030504040204" pitchFamily="50" charset="-128"/>
                          <a:ea typeface="メイリオ" panose="020B0604030504040204" pitchFamily="50" charset="-128"/>
                        </a:rPr>
                        <a:t>・税理士法に基づく税理士法人</a:t>
                      </a:r>
                    </a:p>
                    <a:p>
                      <a:r>
                        <a:rPr kumimoji="1" lang="ja-JP" altLang="en-US" sz="2000" b="0" dirty="0" smtClean="0">
                          <a:latin typeface="メイリオ" panose="020B0604030504040204" pitchFamily="50" charset="-128"/>
                          <a:ea typeface="メイリオ" panose="020B0604030504040204" pitchFamily="50" charset="-128"/>
                        </a:rPr>
                        <a:t>・行政書士法に基づく行政書士法人</a:t>
                      </a:r>
                    </a:p>
                    <a:p>
                      <a:r>
                        <a:rPr kumimoji="1" lang="ja-JP" altLang="en-US" sz="2000" b="0" dirty="0" smtClean="0">
                          <a:latin typeface="メイリオ" panose="020B0604030504040204" pitchFamily="50" charset="-128"/>
                          <a:ea typeface="メイリオ" panose="020B0604030504040204" pitchFamily="50" charset="-128"/>
                        </a:rPr>
                        <a:t>・司法書士法に基づく司法書士法人</a:t>
                      </a:r>
                    </a:p>
                    <a:p>
                      <a:r>
                        <a:rPr kumimoji="1" lang="ja-JP" altLang="en-US" sz="2000" b="0" dirty="0" smtClean="0">
                          <a:latin typeface="メイリオ" panose="020B0604030504040204" pitchFamily="50" charset="-128"/>
                          <a:ea typeface="メイリオ" panose="020B0604030504040204" pitchFamily="50" charset="-128"/>
                        </a:rPr>
                        <a:t>・弁理士法に基づく特許業務法人</a:t>
                      </a:r>
                    </a:p>
                    <a:p>
                      <a:r>
                        <a:rPr kumimoji="1" lang="ja-JP" altLang="en-US" sz="2000" b="0" dirty="0" smtClean="0">
                          <a:latin typeface="メイリオ" panose="020B0604030504040204" pitchFamily="50" charset="-128"/>
                          <a:ea typeface="メイリオ" panose="020B0604030504040204" pitchFamily="50" charset="-128"/>
                        </a:rPr>
                        <a:t>・社会保険労務士法に基づく社会保険労務士法人</a:t>
                      </a:r>
                    </a:p>
                    <a:p>
                      <a:r>
                        <a:rPr kumimoji="1" lang="ja-JP" altLang="en-US" sz="2000" b="0" dirty="0" smtClean="0">
                          <a:latin typeface="メイリオ" panose="020B0604030504040204" pitchFamily="50" charset="-128"/>
                          <a:ea typeface="メイリオ" panose="020B0604030504040204" pitchFamily="50" charset="-128"/>
                        </a:rPr>
                        <a:t>・土地家屋調査士法に基づく土地家屋調査士法人</a:t>
                      </a:r>
                      <a:endParaRPr kumimoji="1" lang="ja-JP" altLang="en-US" sz="2000" b="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8451882"/>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1124610367"/>
              </p:ext>
            </p:extLst>
          </p:nvPr>
        </p:nvGraphicFramePr>
        <p:xfrm>
          <a:off x="752812" y="3736211"/>
          <a:ext cx="10810536" cy="787855"/>
        </p:xfrm>
        <a:graphic>
          <a:graphicData uri="http://schemas.openxmlformats.org/drawingml/2006/table">
            <a:tbl>
              <a:tblPr firstRow="1" bandRow="1">
                <a:tableStyleId>{BC89EF96-8CEA-46FF-86C4-4CE0E7609802}</a:tableStyleId>
              </a:tblPr>
              <a:tblGrid>
                <a:gridCol w="3157209">
                  <a:extLst>
                    <a:ext uri="{9D8B030D-6E8A-4147-A177-3AD203B41FA5}">
                      <a16:colId xmlns:a16="http://schemas.microsoft.com/office/drawing/2014/main" val="3616861763"/>
                    </a:ext>
                  </a:extLst>
                </a:gridCol>
                <a:gridCol w="7653327">
                  <a:extLst>
                    <a:ext uri="{9D8B030D-6E8A-4147-A177-3AD203B41FA5}">
                      <a16:colId xmlns:a16="http://schemas.microsoft.com/office/drawing/2014/main" val="3853917619"/>
                    </a:ext>
                  </a:extLst>
                </a:gridCol>
              </a:tblGrid>
              <a:tr h="787855">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kumimoji="1" lang="en-US" altLang="ja-JP" sz="2400" b="1" u="sng" dirty="0" smtClean="0">
                          <a:solidFill>
                            <a:srgbClr val="C00000"/>
                          </a:solidFill>
                          <a:latin typeface="メイリオ" panose="020B0604030504040204" pitchFamily="50" charset="-128"/>
                          <a:ea typeface="メイリオ" panose="020B0604030504040204" pitchFamily="50" charset="-128"/>
                        </a:rPr>
                        <a:t>※</a:t>
                      </a:r>
                      <a:r>
                        <a:rPr kumimoji="1" lang="ja-JP" altLang="en-US" sz="2400" b="1" u="sng" dirty="0" smtClean="0">
                          <a:solidFill>
                            <a:srgbClr val="C00000"/>
                          </a:solidFill>
                          <a:latin typeface="メイリオ" panose="020B0604030504040204" pitchFamily="50" charset="-128"/>
                          <a:ea typeface="メイリオ" panose="020B0604030504040204" pitchFamily="50" charset="-128"/>
                        </a:rPr>
                        <a:t>１“中小企業者等“</a:t>
                      </a:r>
                      <a:endParaRPr kumimoji="1" lang="en-US" altLang="ja-JP" sz="2400" b="1" u="sng" dirty="0" smtClean="0">
                        <a:solidFill>
                          <a:srgbClr val="C00000"/>
                        </a:solidFill>
                        <a:latin typeface="メイリオ" panose="020B0604030504040204" pitchFamily="50" charset="-128"/>
                        <a:ea typeface="メイリオ" panose="020B0604030504040204" pitchFamily="50" charset="-128"/>
                      </a:endParaRPr>
                    </a:p>
                  </a:txBody>
                  <a:tcPr anchor="ctr">
                    <a:lnL w="12700" cmpd="sng">
                      <a:noFill/>
                    </a:lnL>
                    <a:lnR w="12700" cmpd="sng">
                      <a:noFill/>
                    </a:lnR>
                    <a:lnT w="12700" cmpd="sng">
                      <a:noFill/>
                    </a:lnT>
                    <a:lnB w="254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ja-JP" altLang="en-US" sz="2000" dirty="0" smtClean="0">
                          <a:solidFill>
                            <a:sysClr val="windowText" lastClr="000000"/>
                          </a:solidFill>
                          <a:latin typeface="メイリオ" panose="020B0604030504040204" pitchFamily="50" charset="-128"/>
                          <a:ea typeface="メイリオ" panose="020B0604030504040204" pitchFamily="50" charset="-128"/>
                        </a:rPr>
                        <a:t>中小企業基本法（昭和３８年法律第１５４号）第２条第１項の各号及び第５項に該当する者を指します。</a:t>
                      </a:r>
                    </a:p>
                  </a:txBody>
                  <a:tcPr anchor="ctr">
                    <a:lnL w="12700" cmpd="sng">
                      <a:noFill/>
                    </a:lnL>
                    <a:lnR w="12700" cmpd="sng">
                      <a:noFill/>
                    </a:lnR>
                    <a:lnT w="12700" cmpd="sng">
                      <a:noFill/>
                    </a:lnT>
                    <a:lnB w="254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752580411"/>
                  </a:ext>
                </a:extLst>
              </a:tr>
            </a:tbl>
          </a:graphicData>
        </a:graphic>
      </p:graphicFrame>
      <p:sp>
        <p:nvSpPr>
          <p:cNvPr id="4" name="山形 3"/>
          <p:cNvSpPr/>
          <p:nvPr/>
        </p:nvSpPr>
        <p:spPr>
          <a:xfrm rot="5400000">
            <a:off x="6023012" y="2466268"/>
            <a:ext cx="422533" cy="1204996"/>
          </a:xfrm>
          <a:prstGeom prst="chevron">
            <a:avLst/>
          </a:prstGeom>
          <a:solidFill>
            <a:srgbClr val="00B0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山形 15"/>
          <p:cNvSpPr/>
          <p:nvPr/>
        </p:nvSpPr>
        <p:spPr>
          <a:xfrm rot="5400000">
            <a:off x="6023012" y="2771583"/>
            <a:ext cx="422533" cy="1204996"/>
          </a:xfrm>
          <a:prstGeom prst="chevron">
            <a:avLst/>
          </a:prstGeom>
          <a:solidFill>
            <a:srgbClr val="00B0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8" name="正方形/長方形 17"/>
          <p:cNvSpPr/>
          <p:nvPr/>
        </p:nvSpPr>
        <p:spPr>
          <a:xfrm>
            <a:off x="733760" y="13266788"/>
            <a:ext cx="11001038" cy="6541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nchorCtr="0"/>
          <a:lstStyle/>
          <a:p>
            <a:r>
              <a:rPr lang="ja-JP" altLang="en-US" sz="2000" u="sng" dirty="0" smtClean="0">
                <a:solidFill>
                  <a:sysClr val="windowText" lastClr="000000"/>
                </a:solidFill>
                <a:latin typeface="メイリオ" panose="020B0604030504040204" pitchFamily="50" charset="-128"/>
                <a:ea typeface="メイリオ" panose="020B0604030504040204" pitchFamily="50" charset="-128"/>
              </a:rPr>
              <a:t>中小企業基本法上の「会社」に</a:t>
            </a:r>
            <a:r>
              <a:rPr lang="ja-JP" altLang="en-US" sz="2000" b="1" u="sng" dirty="0" smtClean="0">
                <a:solidFill>
                  <a:srgbClr val="C00000"/>
                </a:solidFill>
                <a:latin typeface="メイリオ" panose="020B0604030504040204" pitchFamily="50" charset="-128"/>
                <a:ea typeface="メイリオ" panose="020B0604030504040204" pitchFamily="50" charset="-128"/>
              </a:rPr>
              <a:t>該当しない者</a:t>
            </a:r>
            <a:r>
              <a:rPr lang="ja-JP" altLang="en-US" sz="2000" u="sng" dirty="0" smtClean="0">
                <a:solidFill>
                  <a:sysClr val="windowText" lastClr="000000"/>
                </a:solidFill>
                <a:latin typeface="メイリオ" panose="020B0604030504040204" pitchFamily="50" charset="-128"/>
                <a:ea typeface="メイリオ" panose="020B0604030504040204" pitchFamily="50" charset="-128"/>
              </a:rPr>
              <a:t>については、以下のとおりです。</a:t>
            </a:r>
            <a:endParaRPr kumimoji="1" lang="ja-JP" altLang="en-US" sz="2000" u="sng" dirty="0">
              <a:solidFill>
                <a:sysClr val="windowText" lastClr="000000"/>
              </a:solidFill>
              <a:latin typeface="メイリオ" panose="020B0604030504040204" pitchFamily="50" charset="-128"/>
              <a:ea typeface="メイリオ" panose="020B060403050404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1917809776"/>
              </p:ext>
            </p:extLst>
          </p:nvPr>
        </p:nvGraphicFramePr>
        <p:xfrm>
          <a:off x="733758" y="13955513"/>
          <a:ext cx="10791492" cy="1913071"/>
        </p:xfrm>
        <a:graphic>
          <a:graphicData uri="http://schemas.openxmlformats.org/drawingml/2006/table">
            <a:tbl>
              <a:tblPr firstRow="1" bandRow="1">
                <a:tableStyleId>{21E4AEA4-8DFA-4A89-87EB-49C32662AFE0}</a:tableStyleId>
              </a:tblPr>
              <a:tblGrid>
                <a:gridCol w="10791492">
                  <a:extLst>
                    <a:ext uri="{9D8B030D-6E8A-4147-A177-3AD203B41FA5}">
                      <a16:colId xmlns:a16="http://schemas.microsoft.com/office/drawing/2014/main" val="3066341489"/>
                    </a:ext>
                  </a:extLst>
                </a:gridCol>
              </a:tblGrid>
              <a:tr h="403097">
                <a:tc>
                  <a:txBody>
                    <a:bodyPr/>
                    <a:lstStyle/>
                    <a:p>
                      <a:r>
                        <a:rPr kumimoji="1" lang="ja-JP" altLang="en-US" dirty="0" smtClean="0">
                          <a:latin typeface="メイリオ" panose="020B0604030504040204" pitchFamily="50" charset="-128"/>
                          <a:ea typeface="メイリオ" panose="020B0604030504040204" pitchFamily="50" charset="-128"/>
                        </a:rPr>
                        <a:t>該当しない事業者</a:t>
                      </a: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056826808"/>
                  </a:ext>
                </a:extLst>
              </a:tr>
              <a:tr h="1455871">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kumimoji="1" lang="ja-JP" altLang="en-US" sz="2000" dirty="0" smtClean="0">
                          <a:latin typeface="メイリオ" panose="020B0604030504040204" pitchFamily="50" charset="-128"/>
                          <a:ea typeface="メイリオ" panose="020B0604030504040204" pitchFamily="50" charset="-128"/>
                        </a:rPr>
                        <a:t>①社会福祉法人　②医療法人　③特定非営利活動法人　④一般社団・財団法人</a:t>
                      </a:r>
                    </a:p>
                    <a:p>
                      <a:pPr marL="0" marR="0" indent="0" algn="l" defTabSz="1219170" rtl="0" eaLnBrk="1" fontAlgn="auto" latinLnBrk="0" hangingPunct="1">
                        <a:lnSpc>
                          <a:spcPct val="100000"/>
                        </a:lnSpc>
                        <a:spcBef>
                          <a:spcPts val="0"/>
                        </a:spcBef>
                        <a:spcAft>
                          <a:spcPts val="0"/>
                        </a:spcAft>
                        <a:buClrTx/>
                        <a:buSzTx/>
                        <a:buFontTx/>
                        <a:buNone/>
                        <a:tabLst/>
                        <a:defRPr/>
                      </a:pPr>
                      <a:r>
                        <a:rPr kumimoji="1" lang="ja-JP" altLang="en-US" sz="2000" dirty="0" smtClean="0">
                          <a:latin typeface="メイリオ" panose="020B0604030504040204" pitchFamily="50" charset="-128"/>
                          <a:ea typeface="メイリオ" panose="020B0604030504040204" pitchFamily="50" charset="-128"/>
                        </a:rPr>
                        <a:t>⑤公益社団・財団法人　⑥学校法人　⑦農事組合法人　⑧農業法人</a:t>
                      </a:r>
                      <a:r>
                        <a:rPr kumimoji="1" lang="en-US" altLang="ja-JP" sz="2000" dirty="0" smtClean="0">
                          <a:latin typeface="メイリオ" panose="020B0604030504040204" pitchFamily="50" charset="-128"/>
                          <a:ea typeface="メイリオ" panose="020B0604030504040204" pitchFamily="50" charset="-128"/>
                        </a:rPr>
                        <a:t>(</a:t>
                      </a:r>
                      <a:r>
                        <a:rPr kumimoji="1" lang="ja-JP" altLang="en-US" sz="2000" dirty="0" smtClean="0">
                          <a:latin typeface="メイリオ" panose="020B0604030504040204" pitchFamily="50" charset="-128"/>
                          <a:ea typeface="メイリオ" panose="020B0604030504040204" pitchFamily="50" charset="-128"/>
                        </a:rPr>
                        <a:t>会社法の会社又は有限会社に限る。</a:t>
                      </a:r>
                      <a:r>
                        <a:rPr kumimoji="1" lang="en-US" altLang="ja-JP" sz="2000" dirty="0" smtClean="0">
                          <a:latin typeface="メイリオ" panose="020B0604030504040204" pitchFamily="50" charset="-128"/>
                          <a:ea typeface="メイリオ" panose="020B0604030504040204" pitchFamily="50" charset="-128"/>
                        </a:rPr>
                        <a:t>)</a:t>
                      </a:r>
                      <a:r>
                        <a:rPr kumimoji="1" lang="ja-JP" altLang="en-US" sz="2000" dirty="0" smtClean="0">
                          <a:latin typeface="メイリオ" panose="020B0604030504040204" pitchFamily="50" charset="-128"/>
                          <a:ea typeface="メイリオ" panose="020B0604030504040204" pitchFamily="50" charset="-128"/>
                        </a:rPr>
                        <a:t>　⑨組合</a:t>
                      </a:r>
                      <a:r>
                        <a:rPr kumimoji="1" lang="en-US" altLang="ja-JP" sz="2000" dirty="0" smtClean="0">
                          <a:latin typeface="メイリオ" panose="020B0604030504040204" pitchFamily="50" charset="-128"/>
                          <a:ea typeface="メイリオ" panose="020B0604030504040204" pitchFamily="50" charset="-128"/>
                        </a:rPr>
                        <a:t>(</a:t>
                      </a:r>
                      <a:r>
                        <a:rPr kumimoji="1" lang="ja-JP" altLang="en-US" sz="2000" dirty="0" smtClean="0">
                          <a:latin typeface="メイリオ" panose="020B0604030504040204" pitchFamily="50" charset="-128"/>
                          <a:ea typeface="メイリオ" panose="020B0604030504040204" pitchFamily="50" charset="-128"/>
                        </a:rPr>
                        <a:t>農業協同組合、生活協同組合、中小企業等協同組合法に基づく組合等</a:t>
                      </a:r>
                      <a:r>
                        <a:rPr kumimoji="1" lang="en-US" altLang="ja-JP" sz="2000" dirty="0" smtClean="0">
                          <a:latin typeface="メイリオ" panose="020B0604030504040204" pitchFamily="50" charset="-128"/>
                          <a:ea typeface="メイリオ" panose="020B0604030504040204" pitchFamily="50" charset="-128"/>
                        </a:rPr>
                        <a:t>)</a:t>
                      </a:r>
                      <a:r>
                        <a:rPr kumimoji="1" lang="ja-JP" altLang="en-US" sz="2000" dirty="0" smtClean="0">
                          <a:latin typeface="メイリオ" panose="020B0604030504040204" pitchFamily="50" charset="-128"/>
                          <a:ea typeface="メイリオ" panose="020B0604030504040204" pitchFamily="50" charset="-128"/>
                        </a:rPr>
                        <a:t>又は有限責任事業組合</a:t>
                      </a:r>
                      <a:r>
                        <a:rPr kumimoji="1" lang="en-US" altLang="ja-JP" sz="2000" dirty="0" smtClean="0">
                          <a:latin typeface="メイリオ" panose="020B0604030504040204" pitchFamily="50" charset="-128"/>
                          <a:ea typeface="メイリオ" panose="020B0604030504040204" pitchFamily="50" charset="-128"/>
                        </a:rPr>
                        <a:t>(</a:t>
                      </a:r>
                      <a:r>
                        <a:rPr kumimoji="1" lang="ja-JP" altLang="en-US" sz="2000" dirty="0" smtClean="0">
                          <a:latin typeface="メイリオ" panose="020B0604030504040204" pitchFamily="50" charset="-128"/>
                          <a:ea typeface="メイリオ" panose="020B0604030504040204" pitchFamily="50" charset="-128"/>
                        </a:rPr>
                        <a:t>ＬＬＰ</a:t>
                      </a:r>
                      <a:r>
                        <a:rPr kumimoji="1" lang="en-US" altLang="ja-JP" sz="2000" dirty="0" smtClean="0">
                          <a:latin typeface="メイリオ" panose="020B0604030504040204" pitchFamily="50" charset="-128"/>
                          <a:ea typeface="メイリオ" panose="020B0604030504040204" pitchFamily="50" charset="-128"/>
                        </a:rPr>
                        <a:t>)</a:t>
                      </a:r>
                      <a:endParaRPr kumimoji="1" lang="ja-JP" altLang="en-US" sz="2000" dirty="0" smtClean="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238957445"/>
                  </a:ext>
                </a:extLst>
              </a:tr>
            </a:tbl>
          </a:graphicData>
        </a:graphic>
      </p:graphicFrame>
    </p:spTree>
    <p:extLst>
      <p:ext uri="{BB962C8B-B14F-4D97-AF65-F5344CB8AC3E}">
        <p14:creationId xmlns:p14="http://schemas.microsoft.com/office/powerpoint/2010/main" val="3448612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752811" y="112241"/>
            <a:ext cx="10352560" cy="9338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nchorCtr="0"/>
          <a:lstStyle/>
          <a:p>
            <a:r>
              <a:rPr lang="ja-JP" altLang="en-US" sz="2000" dirty="0" smtClean="0">
                <a:solidFill>
                  <a:sysClr val="windowText" lastClr="000000"/>
                </a:solidFill>
                <a:latin typeface="メイリオ" panose="020B0604030504040204" pitchFamily="50" charset="-128"/>
                <a:ea typeface="メイリオ" panose="020B0604030504040204" pitchFamily="50" charset="-128"/>
              </a:rPr>
              <a:t>中小企業者の範囲及び用語の定義については、以下のとおりです。</a:t>
            </a:r>
            <a:endParaRPr lang="en-US" altLang="ja-JP" sz="2000" dirty="0" smtClean="0">
              <a:solidFill>
                <a:sysClr val="windowText" lastClr="000000"/>
              </a:solidFill>
              <a:latin typeface="メイリオ" panose="020B0604030504040204" pitchFamily="50" charset="-128"/>
              <a:ea typeface="メイリオ" panose="020B0604030504040204" pitchFamily="50" charset="-128"/>
            </a:endParaRPr>
          </a:p>
          <a:p>
            <a:r>
              <a:rPr lang="en-US" altLang="ja-JP" dirty="0">
                <a:solidFill>
                  <a:sysClr val="windowText" lastClr="000000"/>
                </a:solidFill>
                <a:latin typeface="メイリオ" panose="020B0604030504040204" pitchFamily="50" charset="-128"/>
                <a:ea typeface="メイリオ" panose="020B0604030504040204" pitchFamily="50" charset="-128"/>
              </a:rPr>
              <a:t>※</a:t>
            </a:r>
            <a:r>
              <a:rPr lang="ja-JP" altLang="en-US" dirty="0">
                <a:solidFill>
                  <a:sysClr val="windowText" lastClr="000000"/>
                </a:solidFill>
                <a:latin typeface="メイリオ" panose="020B0604030504040204" pitchFamily="50" charset="-128"/>
                <a:ea typeface="メイリオ" panose="020B0604030504040204" pitchFamily="50" charset="-128"/>
              </a:rPr>
              <a:t>なお</a:t>
            </a:r>
            <a:r>
              <a:rPr lang="ja-JP" altLang="en-US" dirty="0" smtClean="0">
                <a:solidFill>
                  <a:sysClr val="windowText" lastClr="000000"/>
                </a:solidFill>
                <a:latin typeface="メイリオ" panose="020B0604030504040204" pitchFamily="50" charset="-128"/>
                <a:ea typeface="メイリオ" panose="020B0604030504040204" pitchFamily="50" charset="-128"/>
              </a:rPr>
              <a:t>、その他詳細については、中小</a:t>
            </a:r>
            <a:r>
              <a:rPr lang="ja-JP" altLang="en-US" dirty="0">
                <a:solidFill>
                  <a:sysClr val="windowText" lastClr="000000"/>
                </a:solidFill>
                <a:latin typeface="メイリオ" panose="020B0604030504040204" pitchFamily="50" charset="-128"/>
                <a:ea typeface="メイリオ" panose="020B0604030504040204" pitchFamily="50" charset="-128"/>
              </a:rPr>
              <a:t>企業庁ホームページ内の </a:t>
            </a:r>
            <a:r>
              <a:rPr lang="en-US" altLang="ja-JP" dirty="0">
                <a:solidFill>
                  <a:sysClr val="windowText" lastClr="000000"/>
                </a:solidFill>
                <a:latin typeface="メイリオ" panose="020B0604030504040204" pitchFamily="50" charset="-128"/>
                <a:ea typeface="メイリオ" panose="020B0604030504040204" pitchFamily="50" charset="-128"/>
              </a:rPr>
              <a:t>FAQ</a:t>
            </a:r>
            <a:r>
              <a:rPr lang="ja-JP" altLang="en-US" dirty="0">
                <a:solidFill>
                  <a:sysClr val="windowText" lastClr="000000"/>
                </a:solidFill>
                <a:latin typeface="メイリオ" panose="020B0604030504040204" pitchFamily="50" charset="-128"/>
                <a:ea typeface="メイリオ" panose="020B0604030504040204" pitchFamily="50" charset="-128"/>
              </a:rPr>
              <a:t>「中小企業の定義</a:t>
            </a:r>
            <a:r>
              <a:rPr lang="ja-JP" altLang="en-US" dirty="0" smtClean="0">
                <a:solidFill>
                  <a:sysClr val="windowText" lastClr="000000"/>
                </a:solidFill>
                <a:latin typeface="メイリオ" panose="020B0604030504040204" pitchFamily="50" charset="-128"/>
                <a:ea typeface="メイリオ" panose="020B0604030504040204" pitchFamily="50" charset="-128"/>
              </a:rPr>
              <a:t>について」を</a:t>
            </a:r>
            <a:endParaRPr lang="en-US" altLang="ja-JP" dirty="0" smtClean="0">
              <a:solidFill>
                <a:sysClr val="windowText" lastClr="000000"/>
              </a:solidFill>
              <a:latin typeface="メイリオ" panose="020B0604030504040204" pitchFamily="50" charset="-128"/>
              <a:ea typeface="メイリオ" panose="020B0604030504040204" pitchFamily="50" charset="-128"/>
            </a:endParaRPr>
          </a:p>
          <a:p>
            <a:r>
              <a:rPr lang="ja-JP" altLang="en-US" dirty="0">
                <a:solidFill>
                  <a:sysClr val="windowText" lastClr="000000"/>
                </a:solidFill>
                <a:latin typeface="メイリオ" panose="020B0604030504040204" pitchFamily="50" charset="-128"/>
                <a:ea typeface="メイリオ" panose="020B0604030504040204" pitchFamily="50" charset="-128"/>
              </a:rPr>
              <a:t>　</a:t>
            </a:r>
            <a:r>
              <a:rPr lang="ja-JP" altLang="en-US" dirty="0" smtClean="0">
                <a:solidFill>
                  <a:sysClr val="windowText" lastClr="000000"/>
                </a:solidFill>
                <a:latin typeface="メイリオ" panose="020B0604030504040204" pitchFamily="50" charset="-128"/>
                <a:ea typeface="メイリオ" panose="020B0604030504040204" pitchFamily="50" charset="-128"/>
              </a:rPr>
              <a:t>ご覧ください。</a:t>
            </a:r>
            <a:endParaRPr kumimoji="1" lang="ja-JP" altLang="en-US" dirty="0">
              <a:solidFill>
                <a:sysClr val="windowText" lastClr="000000"/>
              </a:solidFill>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752811" y="1030401"/>
            <a:ext cx="10352560" cy="747897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参考</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中小企業基本法第</a:t>
            </a:r>
            <a:r>
              <a:rPr lang="en-US" altLang="ja-JP" sz="2000" dirty="0">
                <a:latin typeface="メイリオ" panose="020B0604030504040204" pitchFamily="50" charset="-128"/>
                <a:ea typeface="メイリオ" panose="020B0604030504040204" pitchFamily="50" charset="-128"/>
              </a:rPr>
              <a:t>2</a:t>
            </a:r>
            <a:r>
              <a:rPr lang="ja-JP" altLang="en-US" sz="2000" dirty="0">
                <a:latin typeface="メイリオ" panose="020B0604030504040204" pitchFamily="50" charset="-128"/>
                <a:ea typeface="メイリオ" panose="020B0604030504040204" pitchFamily="50" charset="-128"/>
              </a:rPr>
              <a:t>条第</a:t>
            </a:r>
            <a:r>
              <a:rPr lang="en-US" altLang="ja-JP" sz="2000" dirty="0">
                <a:latin typeface="メイリオ" panose="020B0604030504040204" pitchFamily="50" charset="-128"/>
                <a:ea typeface="メイリオ" panose="020B0604030504040204" pitchFamily="50" charset="-128"/>
              </a:rPr>
              <a:t>1</a:t>
            </a:r>
            <a:r>
              <a:rPr lang="ja-JP" altLang="en-US" sz="2000" dirty="0" smtClean="0">
                <a:latin typeface="メイリオ" panose="020B0604030504040204" pitchFamily="50" charset="-128"/>
                <a:ea typeface="メイリオ" panose="020B0604030504040204" pitchFamily="50" charset="-128"/>
              </a:rPr>
              <a:t>項抜粋</a:t>
            </a:r>
            <a:endParaRPr lang="en-US" altLang="ja-JP" sz="2000" dirty="0" smtClean="0">
              <a:latin typeface="メイリオ" panose="020B0604030504040204" pitchFamily="50" charset="-128"/>
              <a:ea typeface="メイリオ" panose="020B0604030504040204" pitchFamily="50" charset="-128"/>
            </a:endParaRPr>
          </a:p>
          <a:p>
            <a:endParaRPr lang="ja-JP" altLang="en-US"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（中小企業者の範囲及び用語の定義）</a:t>
            </a:r>
          </a:p>
          <a:p>
            <a:r>
              <a:rPr lang="ja-JP" altLang="en-US" sz="2000" dirty="0" smtClean="0">
                <a:latin typeface="メイリオ" panose="020B0604030504040204" pitchFamily="50" charset="-128"/>
                <a:ea typeface="メイリオ" panose="020B0604030504040204" pitchFamily="50" charset="-128"/>
              </a:rPr>
              <a:t>第</a:t>
            </a:r>
            <a:r>
              <a:rPr lang="en-US" altLang="ja-JP" sz="2000" dirty="0" smtClean="0">
                <a:latin typeface="メイリオ" panose="020B0604030504040204" pitchFamily="50" charset="-128"/>
                <a:ea typeface="メイリオ" panose="020B0604030504040204" pitchFamily="50" charset="-128"/>
              </a:rPr>
              <a:t>2</a:t>
            </a:r>
            <a:r>
              <a:rPr lang="ja-JP" altLang="en-US" sz="2000" dirty="0">
                <a:latin typeface="メイリオ" panose="020B0604030504040204" pitchFamily="50" charset="-128"/>
                <a:ea typeface="メイリオ" panose="020B0604030504040204" pitchFamily="50" charset="-128"/>
              </a:rPr>
              <a:t>条 	　この法律に基づいて講ずる国の施策の対象とする中小企業者は、おおむね次</a:t>
            </a:r>
            <a:r>
              <a:rPr lang="ja-JP" altLang="en-US" sz="2000" dirty="0" smtClean="0">
                <a:latin typeface="メイリオ" panose="020B0604030504040204" pitchFamily="50" charset="-128"/>
                <a:ea typeface="メイリオ" panose="020B0604030504040204" pitchFamily="50" charset="-128"/>
              </a:rPr>
              <a:t>の</a:t>
            </a:r>
            <a:endParaRPr lang="en-US" altLang="ja-JP" sz="2000" dirty="0" smtClean="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　　  各号</a:t>
            </a:r>
            <a:r>
              <a:rPr lang="ja-JP" altLang="en-US" sz="2000" dirty="0">
                <a:latin typeface="メイリオ" panose="020B0604030504040204" pitchFamily="50" charset="-128"/>
                <a:ea typeface="メイリオ" panose="020B0604030504040204" pitchFamily="50" charset="-128"/>
              </a:rPr>
              <a:t>に掲げるものとし、その範囲は、これらの施策が次条の基本理念の実現を</a:t>
            </a:r>
            <a:r>
              <a:rPr lang="ja-JP" altLang="en-US" sz="2000" dirty="0" smtClean="0">
                <a:latin typeface="メイリオ" panose="020B0604030504040204" pitchFamily="50" charset="-128"/>
                <a:ea typeface="メイリオ" panose="020B0604030504040204" pitchFamily="50" charset="-128"/>
              </a:rPr>
              <a:t>図</a:t>
            </a:r>
            <a:endParaRPr lang="en-US" altLang="ja-JP" sz="2000" dirty="0" smtClean="0">
              <a:latin typeface="メイリオ" panose="020B0604030504040204" pitchFamily="50" charset="-128"/>
              <a:ea typeface="メイリオ" panose="020B0604030504040204" pitchFamily="50" charset="-128"/>
            </a:endParaRPr>
          </a:p>
          <a:p>
            <a:r>
              <a:rPr lang="en-US" altLang="ja-JP" sz="2000" dirty="0" smtClean="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る</a:t>
            </a:r>
            <a:r>
              <a:rPr lang="ja-JP" altLang="en-US" sz="2000" dirty="0">
                <a:latin typeface="メイリオ" panose="020B0604030504040204" pitchFamily="50" charset="-128"/>
                <a:ea typeface="メイリオ" panose="020B0604030504040204" pitchFamily="50" charset="-128"/>
              </a:rPr>
              <a:t>ため効率的に実施されるように施策ごとに定めるものとする</a:t>
            </a:r>
            <a:r>
              <a:rPr lang="ja-JP" altLang="en-US" sz="2000" dirty="0" smtClean="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　</a:t>
            </a:r>
            <a:endParaRPr lang="en-US" altLang="ja-JP" sz="2000" dirty="0" smtClean="0">
              <a:latin typeface="メイリオ" panose="020B0604030504040204" pitchFamily="50" charset="-128"/>
              <a:ea typeface="メイリオ" panose="020B0604030504040204" pitchFamily="50" charset="-128"/>
            </a:endParaRPr>
          </a:p>
          <a:p>
            <a:r>
              <a:rPr lang="ja-JP" altLang="en-US" sz="2000" dirty="0" smtClean="0">
                <a:latin typeface="メイリオ" panose="020B0604030504040204" pitchFamily="50" charset="-128"/>
                <a:ea typeface="メイリオ" panose="020B0604030504040204" pitchFamily="50" charset="-128"/>
              </a:rPr>
              <a:t>　　 一　 資本</a:t>
            </a:r>
            <a:r>
              <a:rPr lang="ja-JP" altLang="en-US" sz="2000" dirty="0">
                <a:latin typeface="メイリオ" panose="020B0604030504040204" pitchFamily="50" charset="-128"/>
                <a:ea typeface="メイリオ" panose="020B0604030504040204" pitchFamily="50" charset="-128"/>
              </a:rPr>
              <a:t>金の額又は出資の総額が</a:t>
            </a:r>
            <a:r>
              <a:rPr lang="en-US" altLang="ja-JP" sz="2000" dirty="0">
                <a:latin typeface="メイリオ" panose="020B0604030504040204" pitchFamily="50" charset="-128"/>
                <a:ea typeface="メイリオ" panose="020B0604030504040204" pitchFamily="50" charset="-128"/>
              </a:rPr>
              <a:t>3</a:t>
            </a:r>
            <a:r>
              <a:rPr lang="ja-JP" altLang="en-US" sz="2000" dirty="0">
                <a:latin typeface="メイリオ" panose="020B0604030504040204" pitchFamily="50" charset="-128"/>
                <a:ea typeface="メイリオ" panose="020B0604030504040204" pitchFamily="50" charset="-128"/>
              </a:rPr>
              <a:t>億円以下の会社並びに常時使用する従業員の</a:t>
            </a:r>
            <a:r>
              <a:rPr lang="ja-JP" altLang="en-US" sz="2000" dirty="0" smtClean="0">
                <a:latin typeface="メイリオ" panose="020B0604030504040204" pitchFamily="50" charset="-128"/>
                <a:ea typeface="メイリオ" panose="020B0604030504040204" pitchFamily="50" charset="-128"/>
              </a:rPr>
              <a:t>数</a:t>
            </a:r>
            <a:endParaRPr lang="en-US" altLang="ja-JP" sz="2000" dirty="0" smtClean="0">
              <a:latin typeface="メイリオ" panose="020B0604030504040204" pitchFamily="50" charset="-128"/>
              <a:ea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rPr>
              <a:t> </a:t>
            </a:r>
            <a:r>
              <a:rPr lang="en-US" altLang="ja-JP" sz="2000" dirty="0" smtClean="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が</a:t>
            </a:r>
            <a:r>
              <a:rPr lang="en-US" altLang="ja-JP" sz="2000" dirty="0">
                <a:latin typeface="メイリオ" panose="020B0604030504040204" pitchFamily="50" charset="-128"/>
                <a:ea typeface="メイリオ" panose="020B0604030504040204" pitchFamily="50" charset="-128"/>
              </a:rPr>
              <a:t>300</a:t>
            </a:r>
            <a:r>
              <a:rPr lang="ja-JP" altLang="en-US" sz="2000" dirty="0">
                <a:latin typeface="メイリオ" panose="020B0604030504040204" pitchFamily="50" charset="-128"/>
                <a:ea typeface="メイリオ" panose="020B0604030504040204" pitchFamily="50" charset="-128"/>
              </a:rPr>
              <a:t>人以下の会社及び個人</a:t>
            </a:r>
            <a:r>
              <a:rPr lang="ja-JP" altLang="en-US" sz="2000" dirty="0" smtClean="0">
                <a:latin typeface="メイリオ" panose="020B0604030504040204" pitchFamily="50" charset="-128"/>
                <a:ea typeface="メイリオ" panose="020B0604030504040204" pitchFamily="50" charset="-128"/>
              </a:rPr>
              <a:t>であって、</a:t>
            </a:r>
            <a:r>
              <a:rPr lang="ja-JP" altLang="en-US" sz="2000" dirty="0">
                <a:latin typeface="メイリオ" panose="020B0604030504040204" pitchFamily="50" charset="-128"/>
                <a:ea typeface="メイリオ" panose="020B0604030504040204" pitchFamily="50" charset="-128"/>
              </a:rPr>
              <a:t>製造業、建設業、運輸業その他の</a:t>
            </a:r>
            <a:r>
              <a:rPr lang="ja-JP" altLang="en-US" sz="2000" dirty="0" smtClean="0">
                <a:latin typeface="メイリオ" panose="020B0604030504040204" pitchFamily="50" charset="-128"/>
                <a:ea typeface="メイリオ" panose="020B0604030504040204" pitchFamily="50" charset="-128"/>
              </a:rPr>
              <a:t>業種</a:t>
            </a:r>
            <a:endParaRPr lang="en-US" altLang="ja-JP" sz="2000" dirty="0" smtClean="0">
              <a:latin typeface="メイリオ" panose="020B0604030504040204" pitchFamily="50" charset="-128"/>
              <a:ea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rPr>
              <a:t> </a:t>
            </a:r>
            <a:r>
              <a:rPr lang="en-US" altLang="ja-JP" sz="2000" dirty="0" smtClean="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次号から第</a:t>
            </a:r>
            <a:r>
              <a:rPr lang="en-US" altLang="ja-JP" sz="2000" dirty="0">
                <a:latin typeface="メイリオ" panose="020B0604030504040204" pitchFamily="50" charset="-128"/>
                <a:ea typeface="メイリオ" panose="020B0604030504040204" pitchFamily="50" charset="-128"/>
              </a:rPr>
              <a:t>4</a:t>
            </a:r>
            <a:r>
              <a:rPr lang="ja-JP" altLang="en-US" sz="2000" dirty="0">
                <a:latin typeface="メイリオ" panose="020B0604030504040204" pitchFamily="50" charset="-128"/>
                <a:ea typeface="メイリオ" panose="020B0604030504040204" pitchFamily="50" charset="-128"/>
              </a:rPr>
              <a:t>号までに掲げる業種を除く。）に属する事業を主たる事業として</a:t>
            </a:r>
            <a:r>
              <a:rPr lang="ja-JP" altLang="en-US" sz="2000" dirty="0" smtClean="0">
                <a:latin typeface="メイリオ" panose="020B0604030504040204" pitchFamily="50" charset="-128"/>
                <a:ea typeface="メイリオ" panose="020B0604030504040204" pitchFamily="50" charset="-128"/>
              </a:rPr>
              <a:t>営</a:t>
            </a:r>
            <a:endParaRPr lang="en-US" altLang="ja-JP" sz="2000" dirty="0" smtClean="0">
              <a:latin typeface="メイリオ" panose="020B0604030504040204" pitchFamily="50" charset="-128"/>
              <a:ea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rPr>
              <a:t> </a:t>
            </a:r>
            <a:r>
              <a:rPr lang="en-US" altLang="ja-JP" sz="2000" dirty="0" smtClean="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む</a:t>
            </a:r>
            <a:r>
              <a:rPr lang="ja-JP" altLang="en-US" sz="2000" dirty="0">
                <a:latin typeface="メイリオ" panose="020B0604030504040204" pitchFamily="50" charset="-128"/>
                <a:ea typeface="メイリオ" panose="020B0604030504040204" pitchFamily="50" charset="-128"/>
              </a:rPr>
              <a:t>もの</a:t>
            </a:r>
          </a:p>
          <a:p>
            <a:r>
              <a:rPr lang="ja-JP" altLang="en-US" sz="2000" dirty="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　　二</a:t>
            </a:r>
            <a:r>
              <a:rPr lang="ja-JP" altLang="en-US" sz="2000" dirty="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  資本</a:t>
            </a:r>
            <a:r>
              <a:rPr lang="ja-JP" altLang="en-US" sz="2000" dirty="0">
                <a:latin typeface="メイリオ" panose="020B0604030504040204" pitchFamily="50" charset="-128"/>
                <a:ea typeface="メイリオ" panose="020B0604030504040204" pitchFamily="50" charset="-128"/>
              </a:rPr>
              <a:t>金の額又は出資の総額が</a:t>
            </a:r>
            <a:r>
              <a:rPr lang="en-US" altLang="ja-JP" sz="2000" dirty="0">
                <a:latin typeface="メイリオ" panose="020B0604030504040204" pitchFamily="50" charset="-128"/>
                <a:ea typeface="メイリオ" panose="020B0604030504040204" pitchFamily="50" charset="-128"/>
              </a:rPr>
              <a:t>1</a:t>
            </a:r>
            <a:r>
              <a:rPr lang="ja-JP" altLang="en-US" sz="2000" dirty="0">
                <a:latin typeface="メイリオ" panose="020B0604030504040204" pitchFamily="50" charset="-128"/>
                <a:ea typeface="メイリオ" panose="020B0604030504040204" pitchFamily="50" charset="-128"/>
              </a:rPr>
              <a:t>億円以下の会社並びに常時使用する従業員の数</a:t>
            </a:r>
            <a:r>
              <a:rPr lang="ja-JP" altLang="en-US" sz="2000" dirty="0" smtClean="0">
                <a:latin typeface="メイリオ" panose="020B0604030504040204" pitchFamily="50" charset="-128"/>
                <a:ea typeface="メイリオ" panose="020B0604030504040204" pitchFamily="50" charset="-128"/>
              </a:rPr>
              <a:t>が</a:t>
            </a:r>
            <a:endParaRPr lang="en-US" altLang="ja-JP" sz="2000" dirty="0" smtClean="0">
              <a:latin typeface="メイリオ" panose="020B0604030504040204" pitchFamily="50" charset="-128"/>
              <a:ea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rPr>
              <a:t> </a:t>
            </a:r>
            <a:r>
              <a:rPr lang="en-US" altLang="ja-JP" sz="2000" dirty="0" smtClean="0">
                <a:latin typeface="メイリオ" panose="020B0604030504040204" pitchFamily="50" charset="-128"/>
                <a:ea typeface="メイリオ" panose="020B0604030504040204" pitchFamily="50" charset="-128"/>
              </a:rPr>
              <a:t>         100</a:t>
            </a:r>
            <a:r>
              <a:rPr lang="ja-JP" altLang="en-US" sz="2000" dirty="0">
                <a:latin typeface="メイリオ" panose="020B0604030504040204" pitchFamily="50" charset="-128"/>
                <a:ea typeface="メイリオ" panose="020B0604030504040204" pitchFamily="50" charset="-128"/>
              </a:rPr>
              <a:t>人以下の会社及び個人</a:t>
            </a:r>
            <a:r>
              <a:rPr lang="ja-JP" altLang="en-US" sz="2000" dirty="0" smtClean="0">
                <a:latin typeface="メイリオ" panose="020B0604030504040204" pitchFamily="50" charset="-128"/>
                <a:ea typeface="メイリオ" panose="020B0604030504040204" pitchFamily="50" charset="-128"/>
              </a:rPr>
              <a:t>であって、</a:t>
            </a:r>
            <a:r>
              <a:rPr lang="ja-JP" altLang="en-US" sz="2000" dirty="0">
                <a:latin typeface="メイリオ" panose="020B0604030504040204" pitchFamily="50" charset="-128"/>
                <a:ea typeface="メイリオ" panose="020B0604030504040204" pitchFamily="50" charset="-128"/>
              </a:rPr>
              <a:t>卸売業に属する事業を主たる事業として</a:t>
            </a:r>
            <a:r>
              <a:rPr lang="ja-JP" altLang="en-US" sz="2000" dirty="0" smtClean="0">
                <a:latin typeface="メイリオ" panose="020B0604030504040204" pitchFamily="50" charset="-128"/>
                <a:ea typeface="メイリオ" panose="020B0604030504040204" pitchFamily="50" charset="-128"/>
              </a:rPr>
              <a:t>営  </a:t>
            </a:r>
            <a:endParaRPr lang="en-US" altLang="ja-JP" sz="2000" dirty="0" smtClean="0">
              <a:latin typeface="メイリオ" panose="020B0604030504040204" pitchFamily="50" charset="-128"/>
              <a:ea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rPr>
              <a:t> </a:t>
            </a:r>
            <a:r>
              <a:rPr lang="en-US" altLang="ja-JP" sz="2000" dirty="0" smtClean="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む</a:t>
            </a:r>
            <a:r>
              <a:rPr lang="ja-JP" altLang="en-US" sz="2000" dirty="0">
                <a:latin typeface="メイリオ" panose="020B0604030504040204" pitchFamily="50" charset="-128"/>
                <a:ea typeface="メイリオ" panose="020B0604030504040204" pitchFamily="50" charset="-128"/>
              </a:rPr>
              <a:t>もの</a:t>
            </a:r>
          </a:p>
          <a:p>
            <a:r>
              <a:rPr lang="ja-JP" altLang="en-US" sz="2000" dirty="0" smtClean="0">
                <a:latin typeface="メイリオ" panose="020B0604030504040204" pitchFamily="50" charset="-128"/>
                <a:ea typeface="メイリオ" panose="020B0604030504040204" pitchFamily="50" charset="-128"/>
              </a:rPr>
              <a:t> </a:t>
            </a:r>
            <a:r>
              <a:rPr lang="ja-JP" altLang="en-US" sz="2000" dirty="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　三</a:t>
            </a:r>
            <a:r>
              <a:rPr lang="ja-JP" altLang="en-US" sz="2000" dirty="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  資本</a:t>
            </a:r>
            <a:r>
              <a:rPr lang="ja-JP" altLang="en-US" sz="2000" dirty="0">
                <a:latin typeface="メイリオ" panose="020B0604030504040204" pitchFamily="50" charset="-128"/>
                <a:ea typeface="メイリオ" panose="020B0604030504040204" pitchFamily="50" charset="-128"/>
              </a:rPr>
              <a:t>金の額又は出資の総額が</a:t>
            </a:r>
            <a:r>
              <a:rPr lang="en-US" altLang="ja-JP" sz="2000" dirty="0">
                <a:latin typeface="メイリオ" panose="020B0604030504040204" pitchFamily="50" charset="-128"/>
                <a:ea typeface="メイリオ" panose="020B0604030504040204" pitchFamily="50" charset="-128"/>
              </a:rPr>
              <a:t>5000</a:t>
            </a:r>
            <a:r>
              <a:rPr lang="ja-JP" altLang="en-US" sz="2000" dirty="0">
                <a:latin typeface="メイリオ" panose="020B0604030504040204" pitchFamily="50" charset="-128"/>
                <a:ea typeface="メイリオ" panose="020B0604030504040204" pitchFamily="50" charset="-128"/>
              </a:rPr>
              <a:t>万円以下の会社並びに常時使用する従業員</a:t>
            </a:r>
            <a:r>
              <a:rPr lang="ja-JP" altLang="en-US" sz="2000" dirty="0" smtClean="0">
                <a:latin typeface="メイリオ" panose="020B0604030504040204" pitchFamily="50" charset="-128"/>
                <a:ea typeface="メイリオ" panose="020B0604030504040204" pitchFamily="50" charset="-128"/>
              </a:rPr>
              <a:t>の</a:t>
            </a:r>
            <a:endParaRPr lang="en-US" altLang="ja-JP" sz="2000" dirty="0" smtClean="0">
              <a:latin typeface="メイリオ" panose="020B0604030504040204" pitchFamily="50" charset="-128"/>
              <a:ea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rPr>
              <a:t> </a:t>
            </a:r>
            <a:r>
              <a:rPr lang="en-US" altLang="ja-JP" sz="2000" dirty="0" smtClean="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数</a:t>
            </a:r>
            <a:r>
              <a:rPr lang="ja-JP" altLang="en-US" sz="2000" dirty="0">
                <a:latin typeface="メイリオ" panose="020B0604030504040204" pitchFamily="50" charset="-128"/>
                <a:ea typeface="メイリオ" panose="020B0604030504040204" pitchFamily="50" charset="-128"/>
              </a:rPr>
              <a:t>が</a:t>
            </a:r>
            <a:r>
              <a:rPr lang="en-US" altLang="ja-JP" sz="2000" dirty="0">
                <a:latin typeface="メイリオ" panose="020B0604030504040204" pitchFamily="50" charset="-128"/>
                <a:ea typeface="メイリオ" panose="020B0604030504040204" pitchFamily="50" charset="-128"/>
              </a:rPr>
              <a:t>100</a:t>
            </a:r>
            <a:r>
              <a:rPr lang="ja-JP" altLang="en-US" sz="2000" dirty="0">
                <a:latin typeface="メイリオ" panose="020B0604030504040204" pitchFamily="50" charset="-128"/>
                <a:ea typeface="メイリオ" panose="020B0604030504040204" pitchFamily="50" charset="-128"/>
              </a:rPr>
              <a:t>人以下の会社及び個人</a:t>
            </a:r>
            <a:r>
              <a:rPr lang="ja-JP" altLang="en-US" sz="2000" dirty="0" smtClean="0">
                <a:latin typeface="メイリオ" panose="020B0604030504040204" pitchFamily="50" charset="-128"/>
                <a:ea typeface="メイリオ" panose="020B0604030504040204" pitchFamily="50" charset="-128"/>
              </a:rPr>
              <a:t>であって、</a:t>
            </a:r>
            <a:r>
              <a:rPr lang="ja-JP" altLang="en-US" sz="2000" dirty="0">
                <a:latin typeface="メイリオ" panose="020B0604030504040204" pitchFamily="50" charset="-128"/>
                <a:ea typeface="メイリオ" panose="020B0604030504040204" pitchFamily="50" charset="-128"/>
              </a:rPr>
              <a:t>サービス業に属する事業を主たる</a:t>
            </a:r>
            <a:r>
              <a:rPr lang="ja-JP" altLang="en-US" sz="2000" dirty="0" smtClean="0">
                <a:latin typeface="メイリオ" panose="020B0604030504040204" pitchFamily="50" charset="-128"/>
                <a:ea typeface="メイリオ" panose="020B0604030504040204" pitchFamily="50" charset="-128"/>
              </a:rPr>
              <a:t>事業</a:t>
            </a:r>
            <a:endParaRPr lang="en-US" altLang="ja-JP" sz="2000" dirty="0" smtClean="0">
              <a:latin typeface="メイリオ" panose="020B0604030504040204" pitchFamily="50" charset="-128"/>
              <a:ea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rPr>
              <a:t> </a:t>
            </a:r>
            <a:r>
              <a:rPr lang="en-US" altLang="ja-JP" sz="2000" dirty="0" smtClean="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と</a:t>
            </a:r>
            <a:r>
              <a:rPr lang="ja-JP" altLang="en-US" sz="2000" dirty="0">
                <a:latin typeface="メイリオ" panose="020B0604030504040204" pitchFamily="50" charset="-128"/>
                <a:ea typeface="メイリオ" panose="020B0604030504040204" pitchFamily="50" charset="-128"/>
              </a:rPr>
              <a:t>して営むもの</a:t>
            </a:r>
          </a:p>
          <a:p>
            <a:r>
              <a:rPr lang="ja-JP" altLang="en-US" sz="2000" dirty="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   四   資本</a:t>
            </a:r>
            <a:r>
              <a:rPr lang="ja-JP" altLang="en-US" sz="2000" dirty="0">
                <a:latin typeface="メイリオ" panose="020B0604030504040204" pitchFamily="50" charset="-128"/>
                <a:ea typeface="メイリオ" panose="020B0604030504040204" pitchFamily="50" charset="-128"/>
              </a:rPr>
              <a:t>金の額又は出資の総額が</a:t>
            </a:r>
            <a:r>
              <a:rPr lang="en-US" altLang="ja-JP" sz="2000" dirty="0">
                <a:latin typeface="メイリオ" panose="020B0604030504040204" pitchFamily="50" charset="-128"/>
                <a:ea typeface="メイリオ" panose="020B0604030504040204" pitchFamily="50" charset="-128"/>
              </a:rPr>
              <a:t>5000</a:t>
            </a:r>
            <a:r>
              <a:rPr lang="ja-JP" altLang="en-US" sz="2000" dirty="0">
                <a:latin typeface="メイリオ" panose="020B0604030504040204" pitchFamily="50" charset="-128"/>
                <a:ea typeface="メイリオ" panose="020B0604030504040204" pitchFamily="50" charset="-128"/>
              </a:rPr>
              <a:t>万円以下の会社並びに常時使用する従業員</a:t>
            </a:r>
            <a:r>
              <a:rPr lang="ja-JP" altLang="en-US" sz="2000" dirty="0" smtClean="0">
                <a:latin typeface="メイリオ" panose="020B0604030504040204" pitchFamily="50" charset="-128"/>
                <a:ea typeface="メイリオ" panose="020B0604030504040204" pitchFamily="50" charset="-128"/>
              </a:rPr>
              <a:t>の </a:t>
            </a:r>
            <a:endParaRPr lang="en-US" altLang="ja-JP" sz="2000" dirty="0" smtClean="0">
              <a:latin typeface="メイリオ" panose="020B0604030504040204" pitchFamily="50" charset="-128"/>
              <a:ea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rPr>
              <a:t> </a:t>
            </a:r>
            <a:r>
              <a:rPr lang="en-US" altLang="ja-JP" sz="2000" dirty="0" smtClean="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数が</a:t>
            </a:r>
            <a:r>
              <a:rPr lang="en-US" altLang="ja-JP" sz="2000" dirty="0">
                <a:latin typeface="メイリオ" panose="020B0604030504040204" pitchFamily="50" charset="-128"/>
                <a:ea typeface="メイリオ" panose="020B0604030504040204" pitchFamily="50" charset="-128"/>
              </a:rPr>
              <a:t>50</a:t>
            </a:r>
            <a:r>
              <a:rPr lang="ja-JP" altLang="en-US" sz="2000" dirty="0">
                <a:latin typeface="メイリオ" panose="020B0604030504040204" pitchFamily="50" charset="-128"/>
                <a:ea typeface="メイリオ" panose="020B0604030504040204" pitchFamily="50" charset="-128"/>
              </a:rPr>
              <a:t>人以下の会社及び個人</a:t>
            </a:r>
            <a:r>
              <a:rPr lang="ja-JP" altLang="en-US" sz="2000" dirty="0" smtClean="0">
                <a:latin typeface="メイリオ" panose="020B0604030504040204" pitchFamily="50" charset="-128"/>
                <a:ea typeface="メイリオ" panose="020B0604030504040204" pitchFamily="50" charset="-128"/>
              </a:rPr>
              <a:t>であって、</a:t>
            </a:r>
            <a:r>
              <a:rPr lang="ja-JP" altLang="en-US" sz="2000" dirty="0">
                <a:latin typeface="メイリオ" panose="020B0604030504040204" pitchFamily="50" charset="-128"/>
                <a:ea typeface="メイリオ" panose="020B0604030504040204" pitchFamily="50" charset="-128"/>
              </a:rPr>
              <a:t>小売業に属する事業を主たる事業と</a:t>
            </a:r>
            <a:r>
              <a:rPr lang="ja-JP" altLang="en-US" sz="2000" dirty="0" smtClean="0">
                <a:latin typeface="メイリオ" panose="020B0604030504040204" pitchFamily="50" charset="-128"/>
                <a:ea typeface="メイリオ" panose="020B0604030504040204" pitchFamily="50" charset="-128"/>
              </a:rPr>
              <a:t>して</a:t>
            </a:r>
            <a:endParaRPr lang="en-US" altLang="ja-JP" sz="2000" dirty="0" smtClean="0">
              <a:latin typeface="メイリオ" panose="020B0604030504040204" pitchFamily="50" charset="-128"/>
              <a:ea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rPr>
              <a:t> </a:t>
            </a:r>
            <a:r>
              <a:rPr lang="en-US" altLang="ja-JP" sz="2000" dirty="0" smtClean="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営むもの</a:t>
            </a:r>
            <a:endParaRPr lang="en-US" altLang="ja-JP" sz="2000" dirty="0" smtClean="0">
              <a:latin typeface="メイリオ" panose="020B0604030504040204" pitchFamily="50" charset="-128"/>
              <a:ea typeface="メイリオ" panose="020B0604030504040204" pitchFamily="50" charset="-128"/>
            </a:endParaRPr>
          </a:p>
          <a:p>
            <a:pPr>
              <a:tabLst>
                <a:tab pos="990600" algn="l"/>
              </a:tabLst>
            </a:pPr>
            <a:endParaRPr lang="en-US" altLang="ja-JP" sz="2000" dirty="0" smtClean="0">
              <a:latin typeface="メイリオ" panose="020B0604030504040204" pitchFamily="50" charset="-128"/>
              <a:ea typeface="メイリオ" panose="020B0604030504040204" pitchFamily="50" charset="-128"/>
            </a:endParaRPr>
          </a:p>
          <a:p>
            <a:pPr>
              <a:tabLst>
                <a:tab pos="990600" algn="l"/>
              </a:tabLst>
            </a:pPr>
            <a:endParaRPr lang="en-US" altLang="ja-JP" sz="2000" dirty="0" smtClean="0">
              <a:latin typeface="メイリオ" panose="020B0604030504040204" pitchFamily="50" charset="-128"/>
              <a:ea typeface="メイリオ" panose="020B0604030504040204" pitchFamily="50" charset="-128"/>
            </a:endParaRPr>
          </a:p>
          <a:p>
            <a:pPr>
              <a:tabLst>
                <a:tab pos="990600" algn="l"/>
              </a:tabLst>
            </a:pPr>
            <a:r>
              <a:rPr lang="ja-JP" altLang="en-US" sz="2000" dirty="0" smtClean="0">
                <a:latin typeface="メイリオ" panose="020B0604030504040204" pitchFamily="50" charset="-128"/>
                <a:ea typeface="メイリオ" panose="020B0604030504040204" pitchFamily="50" charset="-128"/>
              </a:rPr>
              <a:t>　　 ５ </a:t>
            </a:r>
            <a:r>
              <a:rPr lang="en-US" altLang="ja-JP" sz="2000" dirty="0" smtClean="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この</a:t>
            </a:r>
            <a:r>
              <a:rPr lang="ja-JP" altLang="en-US" sz="2000" dirty="0">
                <a:latin typeface="メイリオ" panose="020B0604030504040204" pitchFamily="50" charset="-128"/>
                <a:ea typeface="メイリオ" panose="020B0604030504040204" pitchFamily="50" charset="-128"/>
              </a:rPr>
              <a:t>法律において「小規模</a:t>
            </a:r>
            <a:r>
              <a:rPr lang="ja-JP" altLang="en-US" sz="2000" dirty="0" smtClean="0">
                <a:latin typeface="メイリオ" panose="020B0604030504040204" pitchFamily="50" charset="-128"/>
                <a:ea typeface="メイリオ" panose="020B0604030504040204" pitchFamily="50" charset="-128"/>
              </a:rPr>
              <a:t>企業者」と</a:t>
            </a:r>
            <a:r>
              <a:rPr lang="ja-JP" altLang="en-US" sz="2000" dirty="0">
                <a:latin typeface="メイリオ" panose="020B0604030504040204" pitchFamily="50" charset="-128"/>
                <a:ea typeface="メイリオ" panose="020B0604030504040204" pitchFamily="50" charset="-128"/>
              </a:rPr>
              <a:t>は、おおむね常時使用する従業員の数</a:t>
            </a:r>
            <a:r>
              <a:rPr lang="ja-JP" altLang="en-US" sz="2000" dirty="0" smtClean="0">
                <a:latin typeface="メイリオ" panose="020B0604030504040204" pitchFamily="50" charset="-128"/>
                <a:ea typeface="メイリオ" panose="020B0604030504040204" pitchFamily="50" charset="-128"/>
              </a:rPr>
              <a:t>が</a:t>
            </a:r>
            <a:endParaRPr lang="en-US" altLang="ja-JP" sz="2000" dirty="0" smtClean="0">
              <a:latin typeface="メイリオ" panose="020B0604030504040204" pitchFamily="50" charset="-128"/>
              <a:ea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rPr>
              <a:t> </a:t>
            </a:r>
            <a:r>
              <a:rPr lang="en-US" altLang="ja-JP" sz="2000" dirty="0" smtClean="0">
                <a:latin typeface="メイリオ" panose="020B0604030504040204" pitchFamily="50" charset="-128"/>
                <a:ea typeface="メイリオ" panose="020B0604030504040204" pitchFamily="50" charset="-128"/>
              </a:rPr>
              <a:t>         20</a:t>
            </a:r>
            <a:r>
              <a:rPr lang="ja-JP" altLang="en-US" sz="2000" dirty="0">
                <a:latin typeface="メイリオ" panose="020B0604030504040204" pitchFamily="50" charset="-128"/>
                <a:ea typeface="メイリオ" panose="020B0604030504040204" pitchFamily="50" charset="-128"/>
              </a:rPr>
              <a:t>人（商業又はサービス業に属する事業を主たる事業として営む者については</a:t>
            </a:r>
            <a:r>
              <a:rPr lang="ja-JP" altLang="en-US" sz="2000" dirty="0" smtClean="0">
                <a:latin typeface="メイリオ" panose="020B0604030504040204" pitchFamily="50" charset="-128"/>
                <a:ea typeface="メイリオ" panose="020B0604030504040204" pitchFamily="50" charset="-128"/>
              </a:rPr>
              <a:t>、</a:t>
            </a:r>
            <a:endParaRPr lang="en-US" altLang="ja-JP" sz="2000" dirty="0" smtClean="0">
              <a:latin typeface="メイリオ" panose="020B0604030504040204" pitchFamily="50" charset="-128"/>
              <a:ea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rPr>
              <a:t> </a:t>
            </a:r>
            <a:r>
              <a:rPr lang="en-US" altLang="ja-JP" sz="2000" dirty="0" smtClean="0">
                <a:latin typeface="メイリオ" panose="020B0604030504040204" pitchFamily="50" charset="-128"/>
                <a:ea typeface="メイリオ" panose="020B0604030504040204" pitchFamily="50" charset="-128"/>
              </a:rPr>
              <a:t>         5</a:t>
            </a:r>
            <a:r>
              <a:rPr lang="ja-JP" altLang="en-US" sz="2000" dirty="0">
                <a:latin typeface="メイリオ" panose="020B0604030504040204" pitchFamily="50" charset="-128"/>
                <a:ea typeface="メイリオ" panose="020B0604030504040204" pitchFamily="50" charset="-128"/>
              </a:rPr>
              <a:t>人）以下の事業者をいう。</a:t>
            </a:r>
            <a:endParaRPr kumimoji="1" lang="ja-JP" altLang="en-US" sz="2000" dirty="0">
              <a:latin typeface="メイリオ" panose="020B0604030504040204" pitchFamily="50" charset="-128"/>
              <a:ea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113382543"/>
              </p:ext>
            </p:extLst>
          </p:nvPr>
        </p:nvGraphicFramePr>
        <p:xfrm>
          <a:off x="752811" y="12168891"/>
          <a:ext cx="10352560" cy="3657600"/>
        </p:xfrm>
        <a:graphic>
          <a:graphicData uri="http://schemas.openxmlformats.org/drawingml/2006/table">
            <a:tbl>
              <a:tblPr firstRow="1" bandRow="1">
                <a:tableStyleId>{5C22544A-7EE6-4342-B048-85BDC9FD1C3A}</a:tableStyleId>
              </a:tblPr>
              <a:tblGrid>
                <a:gridCol w="433897">
                  <a:extLst>
                    <a:ext uri="{9D8B030D-6E8A-4147-A177-3AD203B41FA5}">
                      <a16:colId xmlns:a16="http://schemas.microsoft.com/office/drawing/2014/main" val="2380083670"/>
                    </a:ext>
                  </a:extLst>
                </a:gridCol>
                <a:gridCol w="527841">
                  <a:extLst>
                    <a:ext uri="{9D8B030D-6E8A-4147-A177-3AD203B41FA5}">
                      <a16:colId xmlns:a16="http://schemas.microsoft.com/office/drawing/2014/main" val="2790832006"/>
                    </a:ext>
                  </a:extLst>
                </a:gridCol>
                <a:gridCol w="9390822">
                  <a:extLst>
                    <a:ext uri="{9D8B030D-6E8A-4147-A177-3AD203B41FA5}">
                      <a16:colId xmlns:a16="http://schemas.microsoft.com/office/drawing/2014/main" val="1144278492"/>
                    </a:ext>
                  </a:extLst>
                </a:gridCol>
              </a:tblGrid>
              <a:tr h="395795">
                <a:tc gridSpan="3">
                  <a:txBody>
                    <a:bodyPr/>
                    <a:lstStyle/>
                    <a:p>
                      <a:pPr marL="0" marR="0" indent="0" algn="ctr" defTabSz="1219170" rtl="0" eaLnBrk="1" fontAlgn="auto" latinLnBrk="0" hangingPunct="1">
                        <a:lnSpc>
                          <a:spcPct val="100000"/>
                        </a:lnSpc>
                        <a:spcBef>
                          <a:spcPts val="0"/>
                        </a:spcBef>
                        <a:spcAft>
                          <a:spcPts val="0"/>
                        </a:spcAft>
                        <a:buClrTx/>
                        <a:buSzTx/>
                        <a:buFontTx/>
                        <a:buNone/>
                        <a:tabLst/>
                        <a:defRPr/>
                      </a:pPr>
                      <a:r>
                        <a:rPr kumimoji="1" lang="ja-JP" altLang="en-US" sz="2400" smtClean="0">
                          <a:latin typeface="メイリオ" panose="020B0604030504040204" pitchFamily="50" charset="-128"/>
                          <a:ea typeface="メイリオ" panose="020B0604030504040204" pitchFamily="50" charset="-128"/>
                        </a:rPr>
                        <a:t>（</a:t>
                      </a:r>
                      <a:r>
                        <a:rPr kumimoji="1" lang="en-US" altLang="ja-JP" sz="2400" smtClean="0">
                          <a:latin typeface="メイリオ" panose="020B0604030504040204" pitchFamily="50" charset="-128"/>
                          <a:ea typeface="メイリオ" panose="020B0604030504040204" pitchFamily="50" charset="-128"/>
                        </a:rPr>
                        <a:t>※</a:t>
                      </a:r>
                      <a:r>
                        <a:rPr kumimoji="1" lang="ja-JP" altLang="en-US" sz="2400" dirty="0" smtClean="0">
                          <a:latin typeface="メイリオ" panose="020B0604030504040204" pitchFamily="50" charset="-128"/>
                          <a:ea typeface="メイリオ" panose="020B0604030504040204" pitchFamily="50" charset="-128"/>
                        </a:rPr>
                        <a:t>２）特産品等該当要件</a:t>
                      </a:r>
                    </a:p>
                  </a:txBody>
                  <a:tcPr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491016220"/>
                  </a:ext>
                </a:extLst>
              </a:tr>
              <a:tr h="606885">
                <a:tc gridSpan="2">
                  <a:txBody>
                    <a:bodyPr/>
                    <a:lstStyle/>
                    <a:p>
                      <a:pPr algn="ctr"/>
                      <a:r>
                        <a:rPr kumimoji="1" lang="ja-JP" altLang="en-US" sz="2000" b="1" dirty="0" smtClean="0">
                          <a:latin typeface="メイリオ" panose="020B0604030504040204" pitchFamily="50" charset="-128"/>
                          <a:ea typeface="メイリオ" panose="020B0604030504040204" pitchFamily="50" charset="-128"/>
                        </a:rPr>
                        <a:t>１</a:t>
                      </a:r>
                      <a:endParaRPr kumimoji="1" lang="ja-JP" altLang="en-US" sz="2000" b="1" dirty="0">
                        <a:latin typeface="メイリオ" panose="020B0604030504040204" pitchFamily="50" charset="-128"/>
                        <a:ea typeface="メイリオ" panose="020B0604030504040204" pitchFamily="50" charset="-128"/>
                      </a:endParaRPr>
                    </a:p>
                  </a:txBody>
                  <a:tcPr anchor="ctr"/>
                </a:tc>
                <a:tc hMerge="1">
                  <a:txBody>
                    <a:bodyPr/>
                    <a:lstStyle/>
                    <a:p>
                      <a:endParaRPr kumimoji="1" lang="ja-JP" altLang="en-US" sz="2000" dirty="0">
                        <a:latin typeface="メイリオ" panose="020B0604030504040204" pitchFamily="50" charset="-128"/>
                        <a:ea typeface="メイリオ" panose="020B0604030504040204" pitchFamily="50" charset="-128"/>
                      </a:endParaRPr>
                    </a:p>
                  </a:txBody>
                  <a:tcPr/>
                </a:tc>
                <a:tc>
                  <a:txBody>
                    <a:bodyPr/>
                    <a:lstStyle/>
                    <a:p>
                      <a:r>
                        <a:rPr kumimoji="1" lang="ja-JP" altLang="en-US" sz="2000" dirty="0" smtClean="0">
                          <a:latin typeface="メイリオ" panose="020B0604030504040204" pitchFamily="50" charset="-128"/>
                          <a:ea typeface="メイリオ" panose="020B0604030504040204" pitchFamily="50" charset="-128"/>
                        </a:rPr>
                        <a:t>農林水産物（畜産物を含む。）については、対馬市内で生産・収穫されたものであること。</a:t>
                      </a:r>
                    </a:p>
                  </a:txBody>
                  <a:tcPr anchor="ctr"/>
                </a:tc>
                <a:extLst>
                  <a:ext uri="{0D108BD9-81ED-4DB2-BD59-A6C34878D82A}">
                    <a16:rowId xmlns:a16="http://schemas.microsoft.com/office/drawing/2014/main" val="2315761120"/>
                  </a:ext>
                </a:extLst>
              </a:tr>
              <a:tr h="606885">
                <a:tc rowSpan="4">
                  <a:txBody>
                    <a:bodyPr/>
                    <a:lstStyle/>
                    <a:p>
                      <a:pPr algn="ctr"/>
                      <a:r>
                        <a:rPr kumimoji="1" lang="ja-JP" altLang="en-US" sz="2000" b="1" dirty="0" smtClean="0">
                          <a:latin typeface="メイリオ" panose="020B0604030504040204" pitchFamily="50" charset="-128"/>
                          <a:ea typeface="メイリオ" panose="020B0604030504040204" pitchFamily="50" charset="-128"/>
                        </a:rPr>
                        <a:t>２</a:t>
                      </a:r>
                      <a:endParaRPr kumimoji="1" lang="ja-JP" altLang="en-US" sz="2000" b="1" dirty="0">
                        <a:latin typeface="メイリオ" panose="020B0604030504040204" pitchFamily="50" charset="-128"/>
                        <a:ea typeface="メイリオ" panose="020B0604030504040204" pitchFamily="50" charset="-128"/>
                      </a:endParaRPr>
                    </a:p>
                  </a:txBody>
                  <a:tcPr anchor="ctr"/>
                </a:tc>
                <a:tc>
                  <a:txBody>
                    <a:bodyPr/>
                    <a:lstStyle/>
                    <a:p>
                      <a:pPr algn="ctr"/>
                      <a:endParaRPr kumimoji="1" lang="ja-JP" altLang="en-US" sz="2000" b="1"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2000" dirty="0" smtClean="0">
                          <a:latin typeface="メイリオ" panose="020B0604030504040204" pitchFamily="50" charset="-128"/>
                          <a:ea typeface="メイリオ" panose="020B0604030504040204" pitchFamily="50" charset="-128"/>
                        </a:rPr>
                        <a:t>農林水産物以外の商品（加工食品、工芸品等）については、以下のいずれかに該当するものであること。</a:t>
                      </a:r>
                    </a:p>
                  </a:txBody>
                  <a:tcPr anchor="ctr"/>
                </a:tc>
                <a:extLst>
                  <a:ext uri="{0D108BD9-81ED-4DB2-BD59-A6C34878D82A}">
                    <a16:rowId xmlns:a16="http://schemas.microsoft.com/office/drawing/2014/main" val="2161965770"/>
                  </a:ext>
                </a:extLst>
              </a:tr>
              <a:tr h="606885">
                <a:tc vMerge="1">
                  <a:txBody>
                    <a:bodyPr/>
                    <a:lstStyle/>
                    <a:p>
                      <a:pPr algn="ct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2000" b="1" dirty="0" smtClean="0">
                          <a:latin typeface="メイリオ" panose="020B0604030504040204" pitchFamily="50" charset="-128"/>
                          <a:ea typeface="メイリオ" panose="020B0604030504040204" pitchFamily="50" charset="-128"/>
                        </a:rPr>
                        <a:t>①</a:t>
                      </a:r>
                      <a:endParaRPr kumimoji="1" lang="en-US" altLang="ja-JP" sz="2000" b="1" dirty="0" smtClean="0">
                        <a:latin typeface="メイリオ" panose="020B0604030504040204" pitchFamily="50" charset="-128"/>
                        <a:ea typeface="メイリオ" panose="020B0604030504040204" pitchFamily="50" charset="-128"/>
                      </a:endParaRPr>
                    </a:p>
                  </a:txBody>
                  <a:tcPr anchor="ctr"/>
                </a:tc>
                <a:tc>
                  <a:txBody>
                    <a:bodyPr/>
                    <a:lstStyle/>
                    <a:p>
                      <a:r>
                        <a:rPr kumimoji="1" lang="ja-JP" altLang="en-US" sz="2000" dirty="0" smtClean="0">
                          <a:latin typeface="メイリオ" panose="020B0604030504040204" pitchFamily="50" charset="-128"/>
                          <a:ea typeface="メイリオ" panose="020B0604030504040204" pitchFamily="50" charset="-128"/>
                        </a:rPr>
                        <a:t>商品の主要な原材料が対馬産であり、商品の製造又は加工の最終段階が対馬市内に活動の拠点を置く者（以下、市内事業者という）によって行われていること。</a:t>
                      </a:r>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13325316"/>
                  </a:ext>
                </a:extLst>
              </a:tr>
              <a:tr h="606885">
                <a:tc vMerge="1">
                  <a:txBody>
                    <a:bodyPr/>
                    <a:lstStyle/>
                    <a:p>
                      <a:pPr algn="ct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2000" b="1" dirty="0" smtClean="0">
                          <a:latin typeface="メイリオ" panose="020B0604030504040204" pitchFamily="50" charset="-128"/>
                          <a:ea typeface="メイリオ" panose="020B0604030504040204" pitchFamily="50" charset="-128"/>
                        </a:rPr>
                        <a:t>②</a:t>
                      </a:r>
                      <a:endParaRPr kumimoji="1" lang="ja-JP" altLang="en-US" sz="2000" b="1"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2000" dirty="0" smtClean="0">
                          <a:latin typeface="メイリオ" panose="020B0604030504040204" pitchFamily="50" charset="-128"/>
                          <a:ea typeface="メイリオ" panose="020B0604030504040204" pitchFamily="50" charset="-128"/>
                        </a:rPr>
                        <a:t>商品の主要な原材料が市外産であっても、その製造又は加工の最終段階及び販売を市内事業者が行っていること。</a:t>
                      </a:r>
                    </a:p>
                  </a:txBody>
                  <a:tcPr anchor="ctr"/>
                </a:tc>
                <a:extLst>
                  <a:ext uri="{0D108BD9-81ED-4DB2-BD59-A6C34878D82A}">
                    <a16:rowId xmlns:a16="http://schemas.microsoft.com/office/drawing/2014/main" val="608630704"/>
                  </a:ext>
                </a:extLst>
              </a:tr>
              <a:tr h="343022">
                <a:tc vMerge="1">
                  <a:txBody>
                    <a:bodyPr/>
                    <a:lstStyle/>
                    <a:p>
                      <a:pPr algn="ctr"/>
                      <a:endParaRPr kumimoji="1" lang="ja-JP" altLang="en-US" sz="200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2000" b="1" dirty="0" smtClean="0">
                          <a:latin typeface="メイリオ" panose="020B0604030504040204" pitchFamily="50" charset="-128"/>
                          <a:ea typeface="メイリオ" panose="020B0604030504040204" pitchFamily="50" charset="-128"/>
                        </a:rPr>
                        <a:t>③</a:t>
                      </a:r>
                      <a:endParaRPr kumimoji="1" lang="ja-JP" altLang="en-US" sz="2000" b="1" dirty="0">
                        <a:latin typeface="メイリオ" panose="020B0604030504040204" pitchFamily="50" charset="-128"/>
                        <a:ea typeface="メイリオ" panose="020B0604030504040204" pitchFamily="50" charset="-128"/>
                      </a:endParaRPr>
                    </a:p>
                  </a:txBody>
                  <a:tcPr anchor="ctr"/>
                </a:tc>
                <a:tc>
                  <a:txBody>
                    <a:bodyPr/>
                    <a:lstStyle/>
                    <a:p>
                      <a:r>
                        <a:rPr kumimoji="1" lang="ja-JP" altLang="ja-JP" sz="2000" kern="1200" dirty="0" smtClean="0">
                          <a:solidFill>
                            <a:schemeClr val="dk1"/>
                          </a:solidFill>
                          <a:effectLst/>
                          <a:latin typeface="メイリオ" panose="020B0604030504040204" pitchFamily="50" charset="-128"/>
                          <a:ea typeface="メイリオ" panose="020B0604030504040204" pitchFamily="50" charset="-128"/>
                          <a:cs typeface="+mn-cs"/>
                        </a:rPr>
                        <a:t>その他、特に市長が必要と認めるもの。</a:t>
                      </a:r>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380389754"/>
                  </a:ext>
                </a:extLst>
              </a:tr>
            </a:tbl>
          </a:graphicData>
        </a:graphic>
      </p:graphicFrame>
      <p:sp>
        <p:nvSpPr>
          <p:cNvPr id="6" name="正方形/長方形 5"/>
          <p:cNvSpPr/>
          <p:nvPr/>
        </p:nvSpPr>
        <p:spPr>
          <a:xfrm>
            <a:off x="505161" y="-240891"/>
            <a:ext cx="11142312" cy="16242891"/>
          </a:xfrm>
          <a:prstGeom prst="rect">
            <a:avLst/>
          </a:prstGeom>
          <a:noFill/>
          <a:ln w="571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4525422" y="6827542"/>
            <a:ext cx="2807333" cy="520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rPr>
              <a:t>（省　略）</a:t>
            </a:r>
            <a:endParaRPr kumimoji="1" lang="ja-JP" altLang="en-US" sz="2000" dirty="0">
              <a:solidFill>
                <a:schemeClr val="tx1"/>
              </a:solidFill>
              <a:latin typeface="メイリオ" panose="020B0604030504040204" pitchFamily="50" charset="-128"/>
              <a:ea typeface="メイリオ" panose="020B0604030504040204" pitchFamily="50" charset="-128"/>
            </a:endParaRPr>
          </a:p>
        </p:txBody>
      </p:sp>
      <p:sp>
        <p:nvSpPr>
          <p:cNvPr id="9" name="正方形/長方形 8"/>
          <p:cNvSpPr/>
          <p:nvPr/>
        </p:nvSpPr>
        <p:spPr>
          <a:xfrm>
            <a:off x="5646856" y="6444343"/>
            <a:ext cx="564463" cy="11756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rPr>
              <a:t>・　・</a:t>
            </a:r>
            <a:endParaRPr kumimoji="1" lang="ja-JP" altLang="en-US" sz="2000" dirty="0">
              <a:solidFill>
                <a:schemeClr val="tx1"/>
              </a:solidFill>
              <a:latin typeface="メイリオ" panose="020B0604030504040204" pitchFamily="50" charset="-128"/>
              <a:ea typeface="メイリオ"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1023826661"/>
              </p:ext>
            </p:extLst>
          </p:nvPr>
        </p:nvGraphicFramePr>
        <p:xfrm>
          <a:off x="752811" y="9245964"/>
          <a:ext cx="10352560" cy="2651760"/>
        </p:xfrm>
        <a:graphic>
          <a:graphicData uri="http://schemas.openxmlformats.org/drawingml/2006/table">
            <a:tbl>
              <a:tblPr firstRow="1" bandRow="1">
                <a:tableStyleId>{21E4AEA4-8DFA-4A89-87EB-49C32662AFE0}</a:tableStyleId>
              </a:tblPr>
              <a:tblGrid>
                <a:gridCol w="550932">
                  <a:extLst>
                    <a:ext uri="{9D8B030D-6E8A-4147-A177-3AD203B41FA5}">
                      <a16:colId xmlns:a16="http://schemas.microsoft.com/office/drawing/2014/main" val="3000901673"/>
                    </a:ext>
                  </a:extLst>
                </a:gridCol>
                <a:gridCol w="9801628">
                  <a:extLst>
                    <a:ext uri="{9D8B030D-6E8A-4147-A177-3AD203B41FA5}">
                      <a16:colId xmlns:a16="http://schemas.microsoft.com/office/drawing/2014/main" val="623134804"/>
                    </a:ext>
                  </a:extLst>
                </a:gridCol>
              </a:tblGrid>
              <a:tr h="429110">
                <a:tc gridSpan="2">
                  <a:txBody>
                    <a:bodyPr/>
                    <a:lstStyle/>
                    <a:p>
                      <a:pPr algn="ctr"/>
                      <a:r>
                        <a:rPr kumimoji="1" lang="ja-JP" altLang="en-US" sz="2400" b="1" dirty="0" smtClean="0">
                          <a:solidFill>
                            <a:schemeClr val="bg1"/>
                          </a:solidFill>
                          <a:latin typeface="メイリオ" panose="020B0604030504040204" pitchFamily="50" charset="-128"/>
                          <a:ea typeface="メイリオ" panose="020B0604030504040204" pitchFamily="50" charset="-128"/>
                        </a:rPr>
                        <a:t>中小企業者等の該当要件</a:t>
                      </a:r>
                      <a:r>
                        <a:rPr kumimoji="1" lang="en-US" altLang="ja-JP" sz="2400" b="1" dirty="0" smtClean="0">
                          <a:solidFill>
                            <a:schemeClr val="bg1"/>
                          </a:solidFill>
                          <a:latin typeface="メイリオ" panose="020B0604030504040204" pitchFamily="50" charset="-128"/>
                          <a:ea typeface="メイリオ" panose="020B0604030504040204" pitchFamily="50" charset="-128"/>
                        </a:rPr>
                        <a:t>(P.3</a:t>
                      </a:r>
                      <a:r>
                        <a:rPr kumimoji="1" lang="ja-JP" altLang="en-US" sz="2400" b="1" dirty="0" smtClean="0">
                          <a:solidFill>
                            <a:schemeClr val="bg1"/>
                          </a:solidFill>
                          <a:latin typeface="メイリオ" panose="020B0604030504040204" pitchFamily="50" charset="-128"/>
                          <a:ea typeface="メイリオ" panose="020B0604030504040204" pitchFamily="50" charset="-128"/>
                        </a:rPr>
                        <a:t>～</a:t>
                      </a:r>
                      <a:r>
                        <a:rPr kumimoji="1" lang="en-US" altLang="ja-JP" sz="2400" b="1" dirty="0" smtClean="0">
                          <a:solidFill>
                            <a:schemeClr val="bg1"/>
                          </a:solidFill>
                          <a:latin typeface="メイリオ" panose="020B0604030504040204" pitchFamily="50" charset="-128"/>
                          <a:ea typeface="メイリオ" panose="020B0604030504040204" pitchFamily="50" charset="-128"/>
                        </a:rPr>
                        <a:t>P.4</a:t>
                      </a:r>
                      <a:r>
                        <a:rPr kumimoji="1" lang="ja-JP" altLang="en-US" sz="2400" b="1" dirty="0" smtClean="0">
                          <a:solidFill>
                            <a:schemeClr val="bg1"/>
                          </a:solidFill>
                          <a:latin typeface="メイリオ" panose="020B0604030504040204" pitchFamily="50" charset="-128"/>
                          <a:ea typeface="メイリオ" panose="020B0604030504040204" pitchFamily="50" charset="-128"/>
                        </a:rPr>
                        <a:t>を満たし、下記いずれかに該当する者</a:t>
                      </a:r>
                      <a:r>
                        <a:rPr kumimoji="1" lang="en-US" altLang="ja-JP" sz="2400" b="1" dirty="0" smtClean="0">
                          <a:solidFill>
                            <a:schemeClr val="bg1"/>
                          </a:solidFill>
                          <a:latin typeface="メイリオ" panose="020B0604030504040204" pitchFamily="50" charset="-128"/>
                          <a:ea typeface="メイリオ" panose="020B0604030504040204" pitchFamily="50" charset="-128"/>
                        </a:rPr>
                        <a:t>)</a:t>
                      </a:r>
                      <a:endParaRPr kumimoji="1" lang="ja-JP" altLang="en-US" sz="2400" b="1" dirty="0">
                        <a:solidFill>
                          <a:schemeClr val="bg1"/>
                        </a:solidFill>
                        <a:latin typeface="メイリオ" panose="020B0604030504040204" pitchFamily="50" charset="-128"/>
                        <a:ea typeface="メイリオ" panose="020B0604030504040204" pitchFamily="50" charset="-128"/>
                      </a:endParaRPr>
                    </a:p>
                  </a:txBody>
                  <a:tcPr anchor="ctr"/>
                </a:tc>
                <a:tc hMerge="1">
                  <a:txBody>
                    <a:bodyPr/>
                    <a:lstStyle/>
                    <a:p>
                      <a:endParaRPr kumimoji="1" lang="ja-JP" altLang="en-US" sz="2000" b="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872318067"/>
                  </a:ext>
                </a:extLst>
              </a:tr>
              <a:tr h="657968">
                <a:tc>
                  <a:txBody>
                    <a:bodyPr/>
                    <a:lstStyle/>
                    <a:p>
                      <a:pPr algn="ctr"/>
                      <a:r>
                        <a:rPr kumimoji="1" lang="ja-JP" altLang="en-US" sz="2000" b="1" dirty="0" smtClean="0">
                          <a:latin typeface="メイリオ" panose="020B0604030504040204" pitchFamily="50" charset="-128"/>
                          <a:ea typeface="メイリオ" panose="020B0604030504040204" pitchFamily="50" charset="-128"/>
                        </a:rPr>
                        <a:t>１</a:t>
                      </a:r>
                      <a:endParaRPr kumimoji="1" lang="ja-JP" altLang="en-US" sz="2000" b="1"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ja-JP" altLang="en-US" sz="2000" dirty="0" smtClean="0">
                          <a:latin typeface="メイリオ" panose="020B0604030504040204" pitchFamily="50" charset="-128"/>
                          <a:ea typeface="メイリオ" panose="020B0604030504040204" pitchFamily="50" charset="-128"/>
                        </a:rPr>
                        <a:t>市内に住所及び事業所を有する個人（主たる収入がその事業によるものでない者を除く。）</a:t>
                      </a:r>
                      <a:endParaRPr kumimoji="1" lang="ja-JP" altLang="en-US" sz="2000" b="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83269843"/>
                  </a:ext>
                </a:extLst>
              </a:tr>
              <a:tr h="657968">
                <a:tc>
                  <a:txBody>
                    <a:bodyPr/>
                    <a:lstStyle/>
                    <a:p>
                      <a:pPr algn="ctr"/>
                      <a:r>
                        <a:rPr kumimoji="1" lang="ja-JP" altLang="en-US" sz="2000" b="1" dirty="0" smtClean="0">
                          <a:latin typeface="メイリオ" panose="020B0604030504040204" pitchFamily="50" charset="-128"/>
                          <a:ea typeface="メイリオ" panose="020B0604030504040204" pitchFamily="50" charset="-128"/>
                        </a:rPr>
                        <a:t>２</a:t>
                      </a:r>
                      <a:endParaRPr kumimoji="1" lang="ja-JP" altLang="en-US" sz="2000" b="1"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ja-JP" altLang="en-US" sz="2000" dirty="0" smtClean="0">
                          <a:latin typeface="メイリオ" panose="020B0604030504040204" pitchFamily="50" charset="-128"/>
                          <a:ea typeface="メイリオ" panose="020B0604030504040204" pitchFamily="50" charset="-128"/>
                        </a:rPr>
                        <a:t>市内に主たる事業所を有する個人（主たる収入がその事業によるものでない者を除く。）</a:t>
                      </a:r>
                      <a:endParaRPr kumimoji="1" lang="ja-JP" altLang="en-US" sz="2000" b="0" dirty="0" smtClean="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955255203"/>
                  </a:ext>
                </a:extLst>
              </a:tr>
              <a:tr h="371895">
                <a:tc>
                  <a:txBody>
                    <a:bodyPr/>
                    <a:lstStyle/>
                    <a:p>
                      <a:pPr algn="ctr"/>
                      <a:r>
                        <a:rPr kumimoji="1" lang="ja-JP" altLang="en-US" sz="2000" b="1" dirty="0" smtClean="0">
                          <a:latin typeface="メイリオ" panose="020B0604030504040204" pitchFamily="50" charset="-128"/>
                          <a:ea typeface="メイリオ" panose="020B0604030504040204" pitchFamily="50" charset="-128"/>
                        </a:rPr>
                        <a:t>３</a:t>
                      </a:r>
                      <a:endParaRPr kumimoji="1" lang="ja-JP" altLang="en-US" sz="2000" b="1"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ja-JP" altLang="en-US" sz="2000" dirty="0" smtClean="0">
                          <a:latin typeface="メイリオ" panose="020B0604030504040204" pitchFamily="50" charset="-128"/>
                          <a:ea typeface="メイリオ" panose="020B0604030504040204" pitchFamily="50" charset="-128"/>
                        </a:rPr>
                        <a:t>市内に主たる事業所を有する事業者</a:t>
                      </a:r>
                      <a:endParaRPr kumimoji="1" lang="ja-JP" altLang="en-US" sz="2000" b="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730832972"/>
                  </a:ext>
                </a:extLst>
              </a:tr>
              <a:tr h="371895">
                <a:tc>
                  <a:txBody>
                    <a:bodyPr/>
                    <a:lstStyle/>
                    <a:p>
                      <a:pPr algn="ctr"/>
                      <a:r>
                        <a:rPr kumimoji="1" lang="ja-JP" altLang="en-US" sz="2000" b="1" dirty="0" smtClean="0">
                          <a:solidFill>
                            <a:schemeClr val="tx1"/>
                          </a:solidFill>
                          <a:latin typeface="メイリオ" panose="020B0604030504040204" pitchFamily="50" charset="-128"/>
                          <a:ea typeface="メイリオ" panose="020B0604030504040204" pitchFamily="50" charset="-128"/>
                        </a:rPr>
                        <a:t>４</a:t>
                      </a:r>
                      <a:endParaRPr kumimoji="1" lang="ja-JP" altLang="en-US" sz="2000" b="1"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ja-JP" altLang="en-US" sz="2000" b="0" dirty="0" smtClean="0">
                          <a:solidFill>
                            <a:schemeClr val="tx1"/>
                          </a:solidFill>
                          <a:latin typeface="メイリオ" panose="020B0604030504040204" pitchFamily="50" charset="-128"/>
                          <a:ea typeface="メイリオ" panose="020B0604030504040204" pitchFamily="50" charset="-128"/>
                        </a:rPr>
                        <a:t>小規模企業者　中小企業基本法第２条第５項に規定する事業者</a:t>
                      </a:r>
                      <a:endParaRPr kumimoji="1" lang="ja-JP" altLang="en-US" sz="2000" b="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248428567"/>
                  </a:ext>
                </a:extLst>
              </a:tr>
            </a:tbl>
          </a:graphicData>
        </a:graphic>
      </p:graphicFrame>
      <p:sp>
        <p:nvSpPr>
          <p:cNvPr id="14" name="下矢印 13"/>
          <p:cNvSpPr/>
          <p:nvPr/>
        </p:nvSpPr>
        <p:spPr>
          <a:xfrm>
            <a:off x="5195662" y="8084835"/>
            <a:ext cx="1466850" cy="1025546"/>
          </a:xfrm>
          <a:prstGeom prst="downArrow">
            <a:avLst/>
          </a:prstGeom>
          <a:gradFill flip="none" rotWithShape="1">
            <a:gsLst>
              <a:gs pos="0">
                <a:schemeClr val="accent2">
                  <a:tint val="66000"/>
                  <a:satMod val="160000"/>
                </a:schemeClr>
              </a:gs>
              <a:gs pos="3000">
                <a:schemeClr val="accent2"/>
              </a:gs>
              <a:gs pos="100000">
                <a:schemeClr val="accent2">
                  <a:tint val="23500"/>
                  <a:satMod val="160000"/>
                </a:schemeClr>
              </a:gs>
            </a:gsLst>
            <a:lin ang="16200000" scaled="1"/>
            <a:tileRect/>
          </a:gra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60465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四角形 46"/>
          <p:cNvSpPr/>
          <p:nvPr/>
        </p:nvSpPr>
        <p:spPr>
          <a:xfrm>
            <a:off x="592488" y="6320213"/>
            <a:ext cx="5739888" cy="714375"/>
          </a:xfrm>
          <a:prstGeom prst="flowChartPunchedTape">
            <a:avLst/>
          </a:prstGeom>
          <a:solidFill>
            <a:srgbClr val="00B0F0"/>
          </a:solidFill>
          <a:ln w="6350" cap="flat" cmpd="sng" algn="ctr">
            <a:solidFill>
              <a:schemeClr val="accent1"/>
            </a:solidFill>
            <a:prstDash val="solid"/>
            <a:miter lim="800000"/>
          </a:ln>
        </p:spPr>
        <p:style>
          <a:lnRef idx="1">
            <a:schemeClr val="accent2"/>
          </a:lnRef>
          <a:fillRef idx="2">
            <a:schemeClr val="accent2"/>
          </a:fillRef>
          <a:effectRef idx="1">
            <a:schemeClr val="accent2"/>
          </a:effectRef>
          <a:fontRef idx="minor">
            <a:schemeClr val="dk1"/>
          </a:fontRef>
        </p:style>
        <p:txBody>
          <a:bodyPr anchor="ctr"/>
          <a:lstStyle/>
          <a:p>
            <a:pPr algn="l">
              <a:defRPr lang="ja-JP" altLang="en-US"/>
            </a:pPr>
            <a:r>
              <a:rPr lang="ja-JP" altLang="en-US" sz="2400" b="1" dirty="0">
                <a:solidFill>
                  <a:schemeClr val="bg1"/>
                </a:solidFill>
                <a:latin typeface="メイリオ" panose="020B0604030504040204" pitchFamily="50" charset="-128"/>
                <a:ea typeface="メイリオ" panose="020B0604030504040204" pitchFamily="50" charset="-128"/>
              </a:rPr>
              <a:t>３　補助対象となる事業</a:t>
            </a:r>
          </a:p>
        </p:txBody>
      </p:sp>
      <p:graphicFrame>
        <p:nvGraphicFramePr>
          <p:cNvPr id="13" name="表 12"/>
          <p:cNvGraphicFramePr>
            <a:graphicFrameLocks noGrp="1"/>
          </p:cNvGraphicFramePr>
          <p:nvPr>
            <p:extLst>
              <p:ext uri="{D42A27DB-BD31-4B8C-83A1-F6EECF244321}">
                <p14:modId xmlns:p14="http://schemas.microsoft.com/office/powerpoint/2010/main" val="523802082"/>
              </p:ext>
            </p:extLst>
          </p:nvPr>
        </p:nvGraphicFramePr>
        <p:xfrm>
          <a:off x="752809" y="7196754"/>
          <a:ext cx="10791486" cy="2475146"/>
        </p:xfrm>
        <a:graphic>
          <a:graphicData uri="http://schemas.openxmlformats.org/drawingml/2006/table">
            <a:tbl>
              <a:tblPr firstRow="1" bandRow="1">
                <a:tableStyleId>{5C22544A-7EE6-4342-B048-85BDC9FD1C3A}</a:tableStyleId>
              </a:tblPr>
              <a:tblGrid>
                <a:gridCol w="2849228">
                  <a:extLst>
                    <a:ext uri="{9D8B030D-6E8A-4147-A177-3AD203B41FA5}">
                      <a16:colId xmlns:a16="http://schemas.microsoft.com/office/drawing/2014/main" val="2861946597"/>
                    </a:ext>
                  </a:extLst>
                </a:gridCol>
                <a:gridCol w="7942258">
                  <a:extLst>
                    <a:ext uri="{9D8B030D-6E8A-4147-A177-3AD203B41FA5}">
                      <a16:colId xmlns:a16="http://schemas.microsoft.com/office/drawing/2014/main" val="484017069"/>
                    </a:ext>
                  </a:extLst>
                </a:gridCol>
              </a:tblGrid>
              <a:tr h="522918">
                <a:tc>
                  <a:txBody>
                    <a:bodyPr/>
                    <a:lstStyle/>
                    <a:p>
                      <a:pPr algn="ctr"/>
                      <a:r>
                        <a:rPr kumimoji="1" lang="ja-JP" altLang="ja-JP" sz="2400" kern="1200" dirty="0">
                          <a:effectLst/>
                          <a:latin typeface="メイリオ" panose="020B0604030504040204" pitchFamily="50" charset="-128"/>
                          <a:ea typeface="メイリオ" panose="020B0604030504040204" pitchFamily="50" charset="-128"/>
                        </a:rPr>
                        <a:t>補助対象事業</a:t>
                      </a:r>
                      <a:endParaRPr kumimoji="1" lang="ja-JP" altLang="en-US" b="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pPr marL="0" marR="0" indent="0" algn="ctr" defTabSz="1219170" rtl="0" eaLnBrk="1" fontAlgn="auto" latinLnBrk="0" hangingPunct="1">
                        <a:lnSpc>
                          <a:spcPct val="100000"/>
                        </a:lnSpc>
                        <a:spcBef>
                          <a:spcPts val="0"/>
                        </a:spcBef>
                        <a:spcAft>
                          <a:spcPts val="0"/>
                        </a:spcAft>
                        <a:buClrTx/>
                        <a:buSzTx/>
                        <a:buFontTx/>
                        <a:buNone/>
                        <a:tabLst/>
                        <a:defRPr/>
                      </a:pPr>
                      <a:r>
                        <a:rPr kumimoji="1" lang="ja-JP" altLang="ja-JP" sz="2400" kern="1200" dirty="0">
                          <a:effectLst/>
                          <a:latin typeface="メイリオ" panose="020B0604030504040204" pitchFamily="50" charset="-128"/>
                          <a:ea typeface="メイリオ" panose="020B0604030504040204" pitchFamily="50" charset="-128"/>
                        </a:rPr>
                        <a:t>補助対象事業内容</a:t>
                      </a:r>
                      <a:endParaRPr kumimoji="1" lang="ja-JP" altLang="en-US" sz="2000" b="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065957175"/>
                  </a:ext>
                </a:extLst>
              </a:tr>
              <a:tr h="1150420">
                <a:tc>
                  <a:txBody>
                    <a:bodyPr/>
                    <a:lstStyle/>
                    <a:p>
                      <a:pPr algn="ctr"/>
                      <a:r>
                        <a:rPr kumimoji="1" lang="ja-JP" altLang="ja-JP" sz="2400" b="1" kern="1200" dirty="0">
                          <a:effectLst/>
                          <a:latin typeface="メイリオ" panose="020B0604030504040204" pitchFamily="50" charset="-128"/>
                          <a:ea typeface="メイリオ" panose="020B0604030504040204" pitchFamily="50" charset="-128"/>
                        </a:rPr>
                        <a:t>展示会等参加型</a:t>
                      </a:r>
                      <a:endParaRPr kumimoji="1" lang="ja-JP" altLang="en-US" b="1"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pPr algn="l"/>
                      <a:r>
                        <a:rPr kumimoji="1" lang="ja-JP" altLang="ja-JP" sz="2000" kern="1200" dirty="0">
                          <a:effectLst/>
                          <a:latin typeface="メイリオ" panose="020B0604030504040204" pitchFamily="50" charset="-128"/>
                          <a:ea typeface="メイリオ" panose="020B0604030504040204" pitchFamily="50" charset="-128"/>
                        </a:rPr>
                        <a:t>新たな取引先、事業提携先、販売先等の販路開拓及び拡大のため不特定多数の者に周知する展示会、商談会、博覧会、見本市、発表会、物産店</a:t>
                      </a:r>
                      <a:r>
                        <a:rPr kumimoji="1" lang="ja-JP" altLang="ja-JP" sz="2000" kern="1200" dirty="0" smtClean="0">
                          <a:effectLst/>
                          <a:latin typeface="メイリオ" panose="020B0604030504040204" pitchFamily="50" charset="-128"/>
                          <a:ea typeface="メイリオ" panose="020B0604030504040204" pitchFamily="50" charset="-128"/>
                        </a:rPr>
                        <a:t>等</a:t>
                      </a:r>
                      <a:r>
                        <a:rPr kumimoji="1" lang="ja-JP" altLang="en-US" sz="2000" kern="1200" dirty="0" smtClean="0">
                          <a:effectLst/>
                          <a:latin typeface="メイリオ" panose="020B0604030504040204" pitchFamily="50" charset="-128"/>
                          <a:ea typeface="メイリオ" panose="020B0604030504040204" pitchFamily="50" charset="-128"/>
                        </a:rPr>
                        <a:t>の</a:t>
                      </a:r>
                      <a:r>
                        <a:rPr kumimoji="1" lang="ja-JP" altLang="en-US" sz="2000" b="1" kern="1200" dirty="0" smtClean="0">
                          <a:solidFill>
                            <a:srgbClr val="C00000"/>
                          </a:solidFill>
                          <a:effectLst/>
                          <a:latin typeface="メイリオ" panose="020B0604030504040204" pitchFamily="50" charset="-128"/>
                          <a:ea typeface="メイリオ" panose="020B0604030504040204" pitchFamily="50" charset="-128"/>
                        </a:rPr>
                        <a:t>展示会等</a:t>
                      </a:r>
                      <a:r>
                        <a:rPr kumimoji="1" lang="en-US" altLang="ja-JP" sz="2000" b="1" kern="1200" dirty="0" smtClean="0">
                          <a:solidFill>
                            <a:srgbClr val="C00000"/>
                          </a:solidFill>
                          <a:effectLst/>
                          <a:latin typeface="メイリオ" panose="020B0604030504040204" pitchFamily="50" charset="-128"/>
                          <a:ea typeface="メイリオ" panose="020B0604030504040204" pitchFamily="50" charset="-128"/>
                        </a:rPr>
                        <a:t>※</a:t>
                      </a:r>
                      <a:r>
                        <a:rPr kumimoji="1" lang="ja-JP" altLang="en-US" sz="2000" b="1" kern="1200" dirty="0" smtClean="0">
                          <a:solidFill>
                            <a:srgbClr val="C00000"/>
                          </a:solidFill>
                          <a:effectLst/>
                          <a:latin typeface="メイリオ" panose="020B0604030504040204" pitchFamily="50" charset="-128"/>
                          <a:ea typeface="メイリオ" panose="020B0604030504040204" pitchFamily="50" charset="-128"/>
                        </a:rPr>
                        <a:t>１</a:t>
                      </a:r>
                      <a:r>
                        <a:rPr kumimoji="1" lang="ja-JP" altLang="ja-JP" sz="2000" kern="1200" dirty="0" smtClean="0">
                          <a:effectLst/>
                          <a:latin typeface="メイリオ" panose="020B0604030504040204" pitchFamily="50" charset="-128"/>
                          <a:ea typeface="メイリオ" panose="020B0604030504040204" pitchFamily="50" charset="-128"/>
                        </a:rPr>
                        <a:t>へ</a:t>
                      </a:r>
                      <a:r>
                        <a:rPr kumimoji="1" lang="ja-JP" altLang="ja-JP" sz="2000" kern="1200" dirty="0">
                          <a:effectLst/>
                          <a:latin typeface="メイリオ" panose="020B0604030504040204" pitchFamily="50" charset="-128"/>
                          <a:ea typeface="メイリオ" panose="020B0604030504040204" pitchFamily="50" charset="-128"/>
                        </a:rPr>
                        <a:t>の参加</a:t>
                      </a:r>
                      <a:endParaRPr kumimoji="1" lang="ja-JP" altLang="en-US" sz="2000" b="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454883623"/>
                  </a:ext>
                </a:extLst>
              </a:tr>
              <a:tr h="801808">
                <a:tc>
                  <a:txBody>
                    <a:bodyPr/>
                    <a:lstStyle/>
                    <a:p>
                      <a:pPr algn="ctr"/>
                      <a:r>
                        <a:rPr kumimoji="1" lang="ja-JP" altLang="ja-JP" sz="2400" b="1" kern="1200" dirty="0">
                          <a:effectLst/>
                          <a:latin typeface="メイリオ" panose="020B0604030504040204" pitchFamily="50" charset="-128"/>
                          <a:ea typeface="メイリオ" panose="020B0604030504040204" pitchFamily="50" charset="-128"/>
                        </a:rPr>
                        <a:t>新たな需要開拓型</a:t>
                      </a:r>
                      <a:endParaRPr kumimoji="1" lang="ja-JP" altLang="en-US" b="1"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pPr algn="l"/>
                      <a:r>
                        <a:rPr kumimoji="1" lang="ja-JP" altLang="ja-JP" sz="2000" kern="1200" dirty="0">
                          <a:effectLst/>
                          <a:latin typeface="メイリオ" panose="020B0604030504040204" pitchFamily="50" charset="-128"/>
                          <a:ea typeface="メイリオ" panose="020B0604030504040204" pitchFamily="50" charset="-128"/>
                        </a:rPr>
                        <a:t>新たな需要開拓に向け、全国又は海外の販路を開拓するために</a:t>
                      </a:r>
                      <a:r>
                        <a:rPr kumimoji="1" lang="ja-JP" altLang="ja-JP" sz="2000" b="1" kern="1200" dirty="0">
                          <a:solidFill>
                            <a:srgbClr val="C00000"/>
                          </a:solidFill>
                          <a:effectLst/>
                          <a:latin typeface="メイリオ" panose="020B0604030504040204" pitchFamily="50" charset="-128"/>
                          <a:ea typeface="メイリオ" panose="020B0604030504040204" pitchFamily="50" charset="-128"/>
                        </a:rPr>
                        <a:t>ＥＣサイト</a:t>
                      </a:r>
                      <a:r>
                        <a:rPr kumimoji="1" lang="ja-JP" altLang="ja-JP" sz="2000" b="1" kern="1200" dirty="0" smtClean="0">
                          <a:solidFill>
                            <a:srgbClr val="C00000"/>
                          </a:solidFill>
                          <a:effectLst/>
                          <a:latin typeface="メイリオ" panose="020B0604030504040204" pitchFamily="50" charset="-128"/>
                          <a:ea typeface="メイリオ" panose="020B0604030504040204" pitchFamily="50" charset="-128"/>
                        </a:rPr>
                        <a:t>等</a:t>
                      </a:r>
                      <a:r>
                        <a:rPr kumimoji="1" lang="en-US" altLang="ja-JP" sz="2000" b="1" kern="1200" dirty="0" smtClean="0">
                          <a:solidFill>
                            <a:srgbClr val="C00000"/>
                          </a:solidFill>
                          <a:effectLst/>
                          <a:latin typeface="メイリオ" panose="020B0604030504040204" pitchFamily="50" charset="-128"/>
                          <a:ea typeface="メイリオ" panose="020B0604030504040204" pitchFamily="50" charset="-128"/>
                        </a:rPr>
                        <a:t>※</a:t>
                      </a:r>
                      <a:r>
                        <a:rPr kumimoji="1" lang="ja-JP" altLang="en-US" sz="2000" b="1" kern="1200" dirty="0" smtClean="0">
                          <a:solidFill>
                            <a:srgbClr val="C00000"/>
                          </a:solidFill>
                          <a:effectLst/>
                          <a:latin typeface="メイリオ" panose="020B0604030504040204" pitchFamily="50" charset="-128"/>
                          <a:ea typeface="メイリオ" panose="020B0604030504040204" pitchFamily="50" charset="-128"/>
                        </a:rPr>
                        <a:t>２</a:t>
                      </a:r>
                      <a:r>
                        <a:rPr kumimoji="1" lang="ja-JP" altLang="ja-JP" sz="2000" kern="1200" dirty="0" smtClean="0">
                          <a:effectLst/>
                          <a:latin typeface="メイリオ" panose="020B0604030504040204" pitchFamily="50" charset="-128"/>
                          <a:ea typeface="メイリオ" panose="020B0604030504040204" pitchFamily="50" charset="-128"/>
                        </a:rPr>
                        <a:t>を</a:t>
                      </a:r>
                      <a:r>
                        <a:rPr kumimoji="1" lang="ja-JP" altLang="ja-JP" sz="2000" kern="1200" dirty="0">
                          <a:effectLst/>
                          <a:latin typeface="メイリオ" panose="020B0604030504040204" pitchFamily="50" charset="-128"/>
                          <a:ea typeface="メイリオ" panose="020B0604030504040204" pitchFamily="50" charset="-128"/>
                        </a:rPr>
                        <a:t>活用したネット販売、ウェブサイト開設等</a:t>
                      </a:r>
                      <a:endParaRPr kumimoji="1" lang="ja-JP" altLang="en-US" sz="2000" b="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391730804"/>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2449465963"/>
              </p:ext>
            </p:extLst>
          </p:nvPr>
        </p:nvGraphicFramePr>
        <p:xfrm>
          <a:off x="771319" y="1612946"/>
          <a:ext cx="10791487" cy="4598777"/>
        </p:xfrm>
        <a:graphic>
          <a:graphicData uri="http://schemas.openxmlformats.org/drawingml/2006/table">
            <a:tbl>
              <a:tblPr firstRow="1" bandRow="1">
                <a:tableStyleId>{5C22544A-7EE6-4342-B048-85BDC9FD1C3A}</a:tableStyleId>
              </a:tblPr>
              <a:tblGrid>
                <a:gridCol w="823745">
                  <a:extLst>
                    <a:ext uri="{9D8B030D-6E8A-4147-A177-3AD203B41FA5}">
                      <a16:colId xmlns:a16="http://schemas.microsoft.com/office/drawing/2014/main" val="2861946597"/>
                    </a:ext>
                  </a:extLst>
                </a:gridCol>
                <a:gridCol w="9967742">
                  <a:extLst>
                    <a:ext uri="{9D8B030D-6E8A-4147-A177-3AD203B41FA5}">
                      <a16:colId xmlns:a16="http://schemas.microsoft.com/office/drawing/2014/main" val="484017069"/>
                    </a:ext>
                  </a:extLst>
                </a:gridCol>
              </a:tblGrid>
              <a:tr h="517399">
                <a:tc gridSpan="2">
                  <a:txBody>
                    <a:bodyPr/>
                    <a:lstStyle/>
                    <a:p>
                      <a:pPr algn="ctr"/>
                      <a:r>
                        <a:rPr kumimoji="1" lang="ja-JP" altLang="en-US" sz="2400" b="1" dirty="0" smtClean="0">
                          <a:solidFill>
                            <a:schemeClr val="bg1"/>
                          </a:solidFill>
                          <a:latin typeface="メイリオ" panose="020B0604030504040204" pitchFamily="50" charset="-128"/>
                          <a:ea typeface="メイリオ" panose="020B0604030504040204" pitchFamily="50" charset="-128"/>
                        </a:rPr>
                        <a:t>補助対象要件</a:t>
                      </a:r>
                      <a:endParaRPr kumimoji="1" lang="ja-JP" altLang="en-US" sz="2400" b="1" dirty="0">
                        <a:solidFill>
                          <a:schemeClr val="bg1"/>
                        </a:solidFill>
                        <a:latin typeface="メイリオ" panose="020B0604030504040204" pitchFamily="50" charset="-128"/>
                        <a:ea typeface="メイリオ" panose="020B0604030504040204" pitchFamily="50" charset="-128"/>
                      </a:endParaRPr>
                    </a:p>
                  </a:txBody>
                  <a:tcPr anchor="ctr"/>
                </a:tc>
                <a:tc hMerge="1">
                  <a:txBody>
                    <a:bodyPr/>
                    <a:lstStyle/>
                    <a:p>
                      <a:endParaRPr kumimoji="1" lang="ja-JP" altLang="en-US" sz="2400" b="0" dirty="0">
                        <a:solidFill>
                          <a:sysClr val="windowText" lastClr="000000"/>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255068844"/>
                  </a:ext>
                </a:extLst>
              </a:tr>
              <a:tr h="793345">
                <a:tc>
                  <a:txBody>
                    <a:bodyPr/>
                    <a:lstStyle/>
                    <a:p>
                      <a:pPr algn="ctr"/>
                      <a:r>
                        <a:rPr kumimoji="1" lang="ja-JP" altLang="en-US" sz="2000" b="0" dirty="0" smtClean="0">
                          <a:solidFill>
                            <a:sysClr val="windowText" lastClr="000000"/>
                          </a:solidFill>
                          <a:latin typeface="メイリオ" panose="020B0604030504040204" pitchFamily="50" charset="-128"/>
                          <a:ea typeface="メイリオ" panose="020B0604030504040204" pitchFamily="50" charset="-128"/>
                        </a:rPr>
                        <a:t>①</a:t>
                      </a:r>
                      <a:endParaRPr kumimoji="1" lang="ja-JP" altLang="en-US" sz="2000" b="0" dirty="0">
                        <a:solidFill>
                          <a:sysClr val="windowText" lastClr="000000"/>
                        </a:solidFill>
                        <a:latin typeface="メイリオ" panose="020B0604030504040204" pitchFamily="50" charset="-128"/>
                        <a:ea typeface="メイリオ" panose="020B0604030504040204" pitchFamily="50" charset="-128"/>
                      </a:endParaRPr>
                    </a:p>
                  </a:txBody>
                  <a:tcPr anchor="ct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ja-JP" altLang="en-US" sz="2000" b="0" dirty="0" smtClean="0">
                          <a:solidFill>
                            <a:schemeClr val="tx1"/>
                          </a:solidFill>
                          <a:latin typeface="メイリオ" panose="020B0604030504040204" pitchFamily="50" charset="-128"/>
                          <a:ea typeface="メイリオ" panose="020B0604030504040204" pitchFamily="50" charset="-128"/>
                        </a:rPr>
                        <a:t>市内で事業を営む中小企業者等（中小企業基本法第２条第１項の各号及び第５項に該当する者</a:t>
                      </a:r>
                      <a:r>
                        <a:rPr kumimoji="1" lang="ja-JP" altLang="en-US" sz="2000" b="0" dirty="0" smtClean="0">
                          <a:solidFill>
                            <a:schemeClr val="tx1"/>
                          </a:solidFill>
                          <a:latin typeface="メイリオ" panose="020B0604030504040204" pitchFamily="50" charset="-128"/>
                          <a:ea typeface="メイリオ" panose="020B0604030504040204" pitchFamily="50" charset="-128"/>
                        </a:rPr>
                        <a:t>（</a:t>
                      </a:r>
                      <a:r>
                        <a:rPr kumimoji="1" lang="en-US" altLang="ja-JP" sz="2000" b="0" dirty="0" smtClean="0">
                          <a:solidFill>
                            <a:schemeClr val="tx1"/>
                          </a:solidFill>
                          <a:latin typeface="メイリオ" panose="020B0604030504040204" pitchFamily="50" charset="-128"/>
                          <a:ea typeface="メイリオ" panose="020B0604030504040204" pitchFamily="50" charset="-128"/>
                        </a:rPr>
                        <a:t>P.</a:t>
                      </a:r>
                      <a:r>
                        <a:rPr kumimoji="1" lang="ja-JP" altLang="en-US" sz="2000" b="0" dirty="0" smtClean="0">
                          <a:solidFill>
                            <a:schemeClr val="tx1"/>
                          </a:solidFill>
                          <a:latin typeface="メイリオ" panose="020B0604030504040204" pitchFamily="50" charset="-128"/>
                          <a:ea typeface="メイリオ" panose="020B0604030504040204" pitchFamily="50" charset="-128"/>
                        </a:rPr>
                        <a:t>３～</a:t>
                      </a:r>
                      <a:r>
                        <a:rPr kumimoji="1" lang="en-US" altLang="ja-JP" sz="2000" b="0" dirty="0" smtClean="0">
                          <a:solidFill>
                            <a:schemeClr val="tx1"/>
                          </a:solidFill>
                          <a:latin typeface="メイリオ" panose="020B0604030504040204" pitchFamily="50" charset="-128"/>
                          <a:ea typeface="メイリオ" panose="020B0604030504040204" pitchFamily="50" charset="-128"/>
                        </a:rPr>
                        <a:t>P.</a:t>
                      </a:r>
                      <a:r>
                        <a:rPr kumimoji="1" lang="ja-JP" altLang="en-US" sz="2000" b="0" dirty="0" smtClean="0">
                          <a:solidFill>
                            <a:schemeClr val="tx1"/>
                          </a:solidFill>
                          <a:latin typeface="メイリオ" panose="020B0604030504040204" pitchFamily="50" charset="-128"/>
                          <a:ea typeface="メイリオ" panose="020B0604030504040204" pitchFamily="50" charset="-128"/>
                        </a:rPr>
                        <a:t>４参照））として特産品等の生産、製造又は加工を行っている者</a:t>
                      </a:r>
                      <a:endParaRPr lang="ja-JP" altLang="en-US" sz="2000" b="0" dirty="0" smtClean="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805697581"/>
                  </a:ext>
                </a:extLst>
              </a:tr>
              <a:tr h="793345">
                <a:tc>
                  <a:txBody>
                    <a:bodyPr/>
                    <a:lstStyle/>
                    <a:p>
                      <a:pPr algn="ctr"/>
                      <a:r>
                        <a:rPr kumimoji="1" lang="ja-JP" altLang="en-US" sz="2000" b="0" dirty="0" smtClean="0">
                          <a:solidFill>
                            <a:schemeClr val="dk1"/>
                          </a:solidFill>
                          <a:latin typeface="メイリオ" panose="020B0604030504040204" pitchFamily="50" charset="-128"/>
                          <a:ea typeface="メイリオ" panose="020B0604030504040204" pitchFamily="50" charset="-128"/>
                        </a:rPr>
                        <a:t>②</a:t>
                      </a:r>
                      <a:endParaRPr kumimoji="1" lang="ja-JP" altLang="en-US" sz="2400" b="0" dirty="0">
                        <a:solidFill>
                          <a:sysClr val="windowText" lastClr="000000"/>
                        </a:solidFill>
                        <a:latin typeface="メイリオ" panose="020B0604030504040204" pitchFamily="50" charset="-128"/>
                        <a:ea typeface="メイリオ" panose="020B0604030504040204" pitchFamily="50" charset="-128"/>
                      </a:endParaRPr>
                    </a:p>
                  </a:txBody>
                  <a:tcPr anchor="ctr"/>
                </a:tc>
                <a:tc>
                  <a:txBody>
                    <a:bodyPr/>
                    <a:lstStyle/>
                    <a:p>
                      <a:r>
                        <a:rPr lang="ja-JP" altLang="en-US" sz="2000" dirty="0">
                          <a:latin typeface="メイリオ" panose="020B0604030504040204" pitchFamily="50" charset="-128"/>
                          <a:ea typeface="メイリオ" panose="020B0604030504040204" pitchFamily="50" charset="-128"/>
                        </a:rPr>
                        <a:t>市内に事業所等を有し、かつ、当該事業所において同一の事業を１年以上継続</a:t>
                      </a:r>
                      <a:r>
                        <a:rPr lang="ja-JP" altLang="en-US" sz="2000" dirty="0" smtClean="0">
                          <a:latin typeface="メイリオ" panose="020B0604030504040204" pitchFamily="50" charset="-128"/>
                          <a:ea typeface="メイリオ" panose="020B0604030504040204" pitchFamily="50" charset="-128"/>
                        </a:rPr>
                        <a:t>して営んで</a:t>
                      </a:r>
                      <a:r>
                        <a:rPr lang="ja-JP" altLang="en-US" sz="2000" dirty="0">
                          <a:latin typeface="メイリオ" panose="020B0604030504040204" pitchFamily="50" charset="-128"/>
                          <a:ea typeface="メイリオ" panose="020B0604030504040204" pitchFamily="50" charset="-128"/>
                        </a:rPr>
                        <a:t>いる者</a:t>
                      </a:r>
                      <a:endParaRPr kumimoji="1" lang="ja-JP" altLang="en-US" sz="2400" b="0" dirty="0">
                        <a:solidFill>
                          <a:sysClr val="windowText" lastClr="000000"/>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065957175"/>
                  </a:ext>
                </a:extLst>
              </a:tr>
              <a:tr h="448412">
                <a:tc>
                  <a:txBody>
                    <a:bodyPr/>
                    <a:lstStyle/>
                    <a:p>
                      <a:pPr algn="ctr"/>
                      <a:r>
                        <a:rPr kumimoji="1" lang="ja-JP" altLang="en-US" sz="2000" b="0" dirty="0" smtClean="0">
                          <a:latin typeface="メイリオ" panose="020B0604030504040204" pitchFamily="50" charset="-128"/>
                          <a:ea typeface="メイリオ" panose="020B0604030504040204" pitchFamily="50" charset="-128"/>
                        </a:rPr>
                        <a:t>③</a:t>
                      </a:r>
                      <a:endParaRPr kumimoji="1" lang="ja-JP" altLang="en-US" sz="2400" b="0" dirty="0">
                        <a:latin typeface="メイリオ" panose="020B0604030504040204" pitchFamily="50" charset="-128"/>
                        <a:ea typeface="メイリオ" panose="020B0604030504040204" pitchFamily="50" charset="-128"/>
                      </a:endParaRPr>
                    </a:p>
                  </a:txBody>
                  <a:tcPr anchor="ctr"/>
                </a:tc>
                <a:tc>
                  <a:txBody>
                    <a:bodyPr/>
                    <a:lstStyle/>
                    <a:p>
                      <a:pPr algn="l"/>
                      <a:r>
                        <a:rPr lang="ja-JP" altLang="en-US" sz="2000" dirty="0" smtClean="0">
                          <a:latin typeface="メイリオ" panose="020B0604030504040204" pitchFamily="50" charset="-128"/>
                          <a:ea typeface="メイリオ" panose="020B0604030504040204" pitchFamily="50" charset="-128"/>
                        </a:rPr>
                        <a:t>市税を滞納</a:t>
                      </a:r>
                      <a:r>
                        <a:rPr lang="ja-JP" altLang="en-US" sz="2000" dirty="0">
                          <a:latin typeface="メイリオ" panose="020B0604030504040204" pitchFamily="50" charset="-128"/>
                          <a:ea typeface="メイリオ" panose="020B0604030504040204" pitchFamily="50" charset="-128"/>
                        </a:rPr>
                        <a:t>していない者</a:t>
                      </a:r>
                      <a:endParaRPr kumimoji="1" lang="ja-JP" altLang="en-US" sz="2000" b="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454883623"/>
                  </a:ext>
                </a:extLst>
              </a:tr>
              <a:tr h="448412">
                <a:tc>
                  <a:txBody>
                    <a:bodyPr/>
                    <a:lstStyle/>
                    <a:p>
                      <a:pPr algn="ctr"/>
                      <a:r>
                        <a:rPr kumimoji="1" lang="ja-JP" altLang="en-US" sz="2000" b="0" dirty="0" smtClean="0">
                          <a:latin typeface="メイリオ" panose="020B0604030504040204" pitchFamily="50" charset="-128"/>
                          <a:ea typeface="メイリオ" panose="020B0604030504040204" pitchFamily="50" charset="-128"/>
                        </a:rPr>
                        <a:t>④</a:t>
                      </a:r>
                      <a:endParaRPr kumimoji="1" lang="ja-JP" altLang="en-US" sz="2400" b="0" dirty="0">
                        <a:latin typeface="メイリオ" panose="020B0604030504040204" pitchFamily="50" charset="-128"/>
                        <a:ea typeface="メイリオ" panose="020B0604030504040204" pitchFamily="50" charset="-128"/>
                      </a:endParaRPr>
                    </a:p>
                  </a:txBody>
                  <a:tcPr anchor="ct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ja-JP" altLang="en-US" sz="2000" dirty="0">
                          <a:latin typeface="メイリオ" panose="020B0604030504040204" pitchFamily="50" charset="-128"/>
                          <a:ea typeface="メイリオ" panose="020B0604030504040204" pitchFamily="50" charset="-128"/>
                        </a:rPr>
                        <a:t>本事業申請年度</a:t>
                      </a:r>
                      <a:r>
                        <a:rPr lang="ja-JP" altLang="en-US" sz="2000" dirty="0" smtClean="0">
                          <a:latin typeface="メイリオ" panose="020B0604030504040204" pitchFamily="50" charset="-128"/>
                          <a:ea typeface="メイリオ" panose="020B0604030504040204" pitchFamily="50" charset="-128"/>
                        </a:rPr>
                        <a:t>の３月３１日</a:t>
                      </a:r>
                      <a:r>
                        <a:rPr lang="ja-JP" altLang="en-US" sz="2000" dirty="0">
                          <a:latin typeface="メイリオ" panose="020B0604030504040204" pitchFamily="50" charset="-128"/>
                          <a:ea typeface="メイリオ" panose="020B0604030504040204" pitchFamily="50" charset="-128"/>
                        </a:rPr>
                        <a:t>までに事業が完了できる者</a:t>
                      </a:r>
                      <a:endParaRPr kumimoji="1" lang="ja-JP" altLang="en-US" sz="2000" b="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391730804"/>
                  </a:ext>
                </a:extLst>
              </a:tr>
              <a:tr h="448412">
                <a:tc>
                  <a:txBody>
                    <a:bodyPr/>
                    <a:lstStyle/>
                    <a:p>
                      <a:pPr algn="ctr"/>
                      <a:r>
                        <a:rPr kumimoji="1" lang="ja-JP" altLang="en-US" sz="2000" b="0" dirty="0" smtClean="0">
                          <a:latin typeface="メイリオ" panose="020B0604030504040204" pitchFamily="50" charset="-128"/>
                          <a:ea typeface="メイリオ" panose="020B0604030504040204" pitchFamily="50" charset="-128"/>
                        </a:rPr>
                        <a:t>⑤</a:t>
                      </a:r>
                      <a:endParaRPr kumimoji="1" lang="ja-JP" altLang="en-US" sz="2400" b="0" dirty="0">
                        <a:latin typeface="メイリオ" panose="020B0604030504040204" pitchFamily="50" charset="-128"/>
                        <a:ea typeface="メイリオ" panose="020B0604030504040204" pitchFamily="50" charset="-128"/>
                      </a:endParaRPr>
                    </a:p>
                  </a:txBody>
                  <a:tcPr anchor="ctr"/>
                </a:tc>
                <a:tc>
                  <a:txBody>
                    <a:bodyPr/>
                    <a:lstStyle/>
                    <a:p>
                      <a:pPr algn="l"/>
                      <a:r>
                        <a:rPr lang="ja-JP" altLang="en-US" sz="2000" dirty="0">
                          <a:latin typeface="メイリオ" panose="020B0604030504040204" pitchFamily="50" charset="-128"/>
                          <a:ea typeface="メイリオ" panose="020B0604030504040204" pitchFamily="50" charset="-128"/>
                        </a:rPr>
                        <a:t>本事業の完了後、３年以上継続して経営する意思を有する者</a:t>
                      </a:r>
                      <a:endParaRPr kumimoji="1" lang="ja-JP" altLang="en-US" sz="2000" b="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742023021"/>
                  </a:ext>
                </a:extLst>
              </a:tr>
              <a:tr h="448412">
                <a:tc>
                  <a:txBody>
                    <a:bodyPr/>
                    <a:lstStyle/>
                    <a:p>
                      <a:pPr algn="ctr"/>
                      <a:r>
                        <a:rPr kumimoji="1" lang="ja-JP" altLang="en-US" sz="2000" b="0" dirty="0" smtClean="0">
                          <a:latin typeface="メイリオ" panose="020B0604030504040204" pitchFamily="50" charset="-128"/>
                          <a:ea typeface="メイリオ" panose="020B0604030504040204" pitchFamily="50" charset="-128"/>
                        </a:rPr>
                        <a:t>⑥</a:t>
                      </a:r>
                      <a:endParaRPr kumimoji="1" lang="ja-JP" altLang="en-US" sz="2400" b="0" dirty="0">
                        <a:latin typeface="メイリオ" panose="020B0604030504040204" pitchFamily="50" charset="-128"/>
                        <a:ea typeface="メイリオ" panose="020B0604030504040204" pitchFamily="50" charset="-128"/>
                      </a:endParaRPr>
                    </a:p>
                  </a:txBody>
                  <a:tcPr anchor="ct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kumimoji="1" lang="ja-JP" altLang="en-US" sz="2000" dirty="0">
                          <a:latin typeface="メイリオ" panose="020B0604030504040204" pitchFamily="50" charset="-128"/>
                          <a:ea typeface="メイリオ" panose="020B0604030504040204" pitchFamily="50" charset="-128"/>
                        </a:rPr>
                        <a:t>暴力</a:t>
                      </a:r>
                      <a:r>
                        <a:rPr kumimoji="1" lang="ja-JP" altLang="en-US" sz="2000" dirty="0" smtClean="0">
                          <a:latin typeface="メイリオ" panose="020B0604030504040204" pitchFamily="50" charset="-128"/>
                          <a:ea typeface="メイリオ" panose="020B0604030504040204" pitchFamily="50" charset="-128"/>
                        </a:rPr>
                        <a:t>団員（暴力団員でなくなった日から５年を経過しない者を含む。）及び</a:t>
                      </a:r>
                      <a:r>
                        <a:rPr kumimoji="1" lang="ja-JP" altLang="en-US" sz="2000" dirty="0">
                          <a:latin typeface="メイリオ" panose="020B0604030504040204" pitchFamily="50" charset="-128"/>
                          <a:ea typeface="メイリオ" panose="020B0604030504040204" pitchFamily="50" charset="-128"/>
                        </a:rPr>
                        <a:t>暴力団関係者で</a:t>
                      </a:r>
                      <a:r>
                        <a:rPr kumimoji="1" lang="ja-JP" altLang="en-US" sz="2000" dirty="0" smtClean="0">
                          <a:latin typeface="メイリオ" panose="020B0604030504040204" pitchFamily="50" charset="-128"/>
                          <a:ea typeface="メイリオ" panose="020B0604030504040204" pitchFamily="50" charset="-128"/>
                        </a:rPr>
                        <a:t>ない者、また、暴力団若しくは暴力団員と密接な関係を有する者でないこと。</a:t>
                      </a:r>
                      <a:endParaRPr kumimoji="1" lang="en-US" altLang="ja-JP" sz="2000" dirty="0" smtClean="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599561204"/>
                  </a:ext>
                </a:extLst>
              </a:tr>
              <a:tr h="448412">
                <a:tc>
                  <a:txBody>
                    <a:bodyPr/>
                    <a:lstStyle/>
                    <a:p>
                      <a:pPr algn="ctr"/>
                      <a:r>
                        <a:rPr kumimoji="1" lang="ja-JP" altLang="en-US" sz="2000" b="0" dirty="0" smtClean="0">
                          <a:latin typeface="メイリオ" panose="020B0604030504040204" pitchFamily="50" charset="-128"/>
                          <a:ea typeface="メイリオ" panose="020B0604030504040204" pitchFamily="50" charset="-128"/>
                        </a:rPr>
                        <a:t>⑦</a:t>
                      </a:r>
                      <a:endParaRPr kumimoji="1" lang="ja-JP" altLang="en-US" sz="2400" b="0"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2000" dirty="0">
                          <a:latin typeface="メイリオ" panose="020B0604030504040204" pitchFamily="50" charset="-128"/>
                          <a:ea typeface="メイリオ" panose="020B0604030504040204" pitchFamily="50" charset="-128"/>
                        </a:rPr>
                        <a:t>その他市長</a:t>
                      </a:r>
                      <a:r>
                        <a:rPr kumimoji="1" lang="ja-JP" altLang="en-US" sz="2000" dirty="0" smtClean="0">
                          <a:latin typeface="メイリオ" panose="020B0604030504040204" pitchFamily="50" charset="-128"/>
                          <a:ea typeface="メイリオ" panose="020B0604030504040204" pitchFamily="50" charset="-128"/>
                        </a:rPr>
                        <a:t>が適当であると認める者</a:t>
                      </a:r>
                      <a:endParaRPr kumimoji="1" lang="ja-JP" altLang="en-US" sz="2000" b="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664169163"/>
                  </a:ext>
                </a:extLst>
              </a:tr>
            </a:tbl>
          </a:graphicData>
        </a:graphic>
      </p:graphicFrame>
      <p:sp>
        <p:nvSpPr>
          <p:cNvPr id="18" name="正方形/長方形 17"/>
          <p:cNvSpPr/>
          <p:nvPr/>
        </p:nvSpPr>
        <p:spPr>
          <a:xfrm>
            <a:off x="752809" y="9916956"/>
            <a:ext cx="10267658" cy="7927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kumimoji="1" lang="en-US" altLang="ja-JP" sz="2400" b="1" u="sng" dirty="0" smtClean="0">
                <a:solidFill>
                  <a:srgbClr val="C00000"/>
                </a:solidFill>
                <a:latin typeface="メイリオ" panose="020B0604030504040204" pitchFamily="50" charset="-128"/>
                <a:ea typeface="メイリオ" panose="020B0604030504040204" pitchFamily="50" charset="-128"/>
              </a:rPr>
              <a:t>※</a:t>
            </a:r>
            <a:r>
              <a:rPr kumimoji="1" lang="ja-JP" altLang="en-US" sz="2400" b="1" u="sng" dirty="0" smtClean="0">
                <a:solidFill>
                  <a:srgbClr val="C00000"/>
                </a:solidFill>
                <a:latin typeface="メイリオ" panose="020B0604030504040204" pitchFamily="50" charset="-128"/>
                <a:ea typeface="メイリオ" panose="020B0604030504040204" pitchFamily="50" charset="-128"/>
              </a:rPr>
              <a:t>１“展示会等“</a:t>
            </a:r>
            <a:r>
              <a:rPr lang="ja-JP" altLang="en-US" sz="2000" u="sng" dirty="0">
                <a:solidFill>
                  <a:sysClr val="windowText" lastClr="000000"/>
                </a:solidFill>
                <a:latin typeface="メイリオ" panose="020B0604030504040204" pitchFamily="50" charset="-128"/>
                <a:ea typeface="メイリオ" panose="020B0604030504040204" pitchFamily="50" charset="-128"/>
              </a:rPr>
              <a:t>と</a:t>
            </a:r>
            <a:r>
              <a:rPr lang="ja-JP" altLang="en-US" sz="2000" u="sng" dirty="0" smtClean="0">
                <a:solidFill>
                  <a:sysClr val="windowText" lastClr="000000"/>
                </a:solidFill>
                <a:latin typeface="メイリオ" panose="020B0604030504040204" pitchFamily="50" charset="-128"/>
                <a:ea typeface="メイリオ" panose="020B0604030504040204" pitchFamily="50" charset="-128"/>
              </a:rPr>
              <a:t>は、以下の表に該当するものを指します。</a:t>
            </a:r>
            <a:endParaRPr lang="ja-JP" altLang="en-US" sz="2000" u="sng" dirty="0">
              <a:solidFill>
                <a:sysClr val="windowText" lastClr="000000"/>
              </a:solidFill>
              <a:latin typeface="メイリオ" panose="020B0604030504040204" pitchFamily="50" charset="-128"/>
              <a:ea typeface="メイリオ" panose="020B0604030504040204" pitchFamily="50" charset="-128"/>
            </a:endParaRPr>
          </a:p>
          <a:p>
            <a:endParaRPr kumimoji="1" lang="ja-JP" altLang="en-US" u="sng" dirty="0">
              <a:solidFill>
                <a:sysClr val="windowText" lastClr="000000"/>
              </a:solidFill>
              <a:latin typeface="メイリオ" panose="020B0604030504040204" pitchFamily="50" charset="-128"/>
              <a:ea typeface="メイリオ"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243486596"/>
              </p:ext>
            </p:extLst>
          </p:nvPr>
        </p:nvGraphicFramePr>
        <p:xfrm>
          <a:off x="752809" y="10362700"/>
          <a:ext cx="10791486" cy="1005840"/>
        </p:xfrm>
        <a:graphic>
          <a:graphicData uri="http://schemas.openxmlformats.org/drawingml/2006/table">
            <a:tbl>
              <a:tblPr firstRow="1" bandRow="1">
                <a:tableStyleId>{5C22544A-7EE6-4342-B048-85BDC9FD1C3A}</a:tableStyleId>
              </a:tblPr>
              <a:tblGrid>
                <a:gridCol w="1558480">
                  <a:extLst>
                    <a:ext uri="{9D8B030D-6E8A-4147-A177-3AD203B41FA5}">
                      <a16:colId xmlns:a16="http://schemas.microsoft.com/office/drawing/2014/main" val="378529210"/>
                    </a:ext>
                  </a:extLst>
                </a:gridCol>
                <a:gridCol w="9233006">
                  <a:extLst>
                    <a:ext uri="{9D8B030D-6E8A-4147-A177-3AD203B41FA5}">
                      <a16:colId xmlns:a16="http://schemas.microsoft.com/office/drawing/2014/main" val="1152021357"/>
                    </a:ext>
                  </a:extLst>
                </a:gridCol>
              </a:tblGrid>
              <a:tr h="0">
                <a:tc>
                  <a:txBody>
                    <a:bodyPr/>
                    <a:lstStyle/>
                    <a:p>
                      <a:pPr algn="ctr"/>
                      <a:r>
                        <a:rPr kumimoji="1" lang="ja-JP" altLang="en-US" dirty="0" smtClean="0">
                          <a:latin typeface="メイリオ" panose="020B0604030504040204" pitchFamily="50" charset="-128"/>
                          <a:ea typeface="メイリオ" panose="020B0604030504040204" pitchFamily="50" charset="-128"/>
                        </a:rPr>
                        <a:t>展示会等</a:t>
                      </a: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2000" b="0" dirty="0" smtClean="0">
                          <a:solidFill>
                            <a:schemeClr val="tx1"/>
                          </a:solidFill>
                          <a:latin typeface="メイリオ" panose="020B0604030504040204" pitchFamily="50" charset="-128"/>
                          <a:ea typeface="メイリオ" panose="020B0604030504040204" pitchFamily="50" charset="-128"/>
                        </a:rPr>
                        <a:t>新たな取引先、事業提携先、販売先等の販路開拓及び拡大のため不特定多数の者に周知する展示会、商談会、博覧会、見本市、物産店等をいう。ただし、以下に掲げるものを除く。</a:t>
                      </a:r>
                    </a:p>
                  </a:txBody>
                  <a:tcPr anchor="ctr">
                    <a:solidFill>
                      <a:schemeClr val="accent1">
                        <a:lumMod val="20000"/>
                        <a:lumOff val="80000"/>
                      </a:schemeClr>
                    </a:solidFill>
                  </a:tcPr>
                </a:tc>
                <a:extLst>
                  <a:ext uri="{0D108BD9-81ED-4DB2-BD59-A6C34878D82A}">
                    <a16:rowId xmlns:a16="http://schemas.microsoft.com/office/drawing/2014/main" val="1378731154"/>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1108544802"/>
              </p:ext>
            </p:extLst>
          </p:nvPr>
        </p:nvGraphicFramePr>
        <p:xfrm>
          <a:off x="752809" y="11477030"/>
          <a:ext cx="10791486" cy="2438400"/>
        </p:xfrm>
        <a:graphic>
          <a:graphicData uri="http://schemas.openxmlformats.org/drawingml/2006/table">
            <a:tbl>
              <a:tblPr firstRow="1" bandRow="1">
                <a:tableStyleId>{21E4AEA4-8DFA-4A89-87EB-49C32662AFE0}</a:tableStyleId>
              </a:tblPr>
              <a:tblGrid>
                <a:gridCol w="558646">
                  <a:extLst>
                    <a:ext uri="{9D8B030D-6E8A-4147-A177-3AD203B41FA5}">
                      <a16:colId xmlns:a16="http://schemas.microsoft.com/office/drawing/2014/main" val="2650152437"/>
                    </a:ext>
                  </a:extLst>
                </a:gridCol>
                <a:gridCol w="10232840">
                  <a:extLst>
                    <a:ext uri="{9D8B030D-6E8A-4147-A177-3AD203B41FA5}">
                      <a16:colId xmlns:a16="http://schemas.microsoft.com/office/drawing/2014/main" val="1023470036"/>
                    </a:ext>
                  </a:extLst>
                </a:gridCol>
              </a:tblGrid>
              <a:tr h="167730">
                <a:tc gridSpan="2">
                  <a:txBody>
                    <a:bodyPr/>
                    <a:lstStyle/>
                    <a:p>
                      <a:pPr algn="ctr"/>
                      <a:r>
                        <a:rPr kumimoji="1" lang="ja-JP" altLang="en-US" dirty="0" smtClean="0">
                          <a:latin typeface="メイリオ" panose="020B0604030504040204" pitchFamily="50" charset="-128"/>
                          <a:ea typeface="メイリオ" panose="020B0604030504040204" pitchFamily="50" charset="-128"/>
                        </a:rPr>
                        <a:t>展示会等対象外（以下に該当する場合は対象外となります。）</a:t>
                      </a:r>
                      <a:endParaRPr kumimoji="1" lang="ja-JP" altLang="en-US" dirty="0">
                        <a:latin typeface="メイリオ" panose="020B0604030504040204" pitchFamily="50" charset="-128"/>
                        <a:ea typeface="メイリオ"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3844835036"/>
                  </a:ext>
                </a:extLst>
              </a:tr>
              <a:tr h="145366">
                <a:tc>
                  <a:txBody>
                    <a:bodyPr/>
                    <a:lstStyle/>
                    <a:p>
                      <a:r>
                        <a:rPr kumimoji="1" lang="ja-JP" altLang="en-US" sz="2000" b="1" dirty="0" smtClean="0">
                          <a:latin typeface="メイリオ" panose="020B0604030504040204" pitchFamily="50" charset="-128"/>
                          <a:ea typeface="メイリオ" panose="020B0604030504040204" pitchFamily="50" charset="-128"/>
                        </a:rPr>
                        <a:t>①</a:t>
                      </a:r>
                      <a:endParaRPr kumimoji="1" lang="ja-JP" altLang="en-US" sz="2000" b="1"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2000" dirty="0" smtClean="0">
                          <a:latin typeface="メイリオ" panose="020B0604030504040204" pitchFamily="50" charset="-128"/>
                          <a:ea typeface="メイリオ" panose="020B0604030504040204" pitchFamily="50" charset="-128"/>
                        </a:rPr>
                        <a:t>市が主催、又は委託して既に何らかの助成を受けている展示会等への出展事業</a:t>
                      </a:r>
                    </a:p>
                  </a:txBody>
                  <a:tcPr anchor="ctr"/>
                </a:tc>
                <a:extLst>
                  <a:ext uri="{0D108BD9-81ED-4DB2-BD59-A6C34878D82A}">
                    <a16:rowId xmlns:a16="http://schemas.microsoft.com/office/drawing/2014/main" val="1413138855"/>
                  </a:ext>
                </a:extLst>
              </a:tr>
              <a:tr h="145366">
                <a:tc>
                  <a:txBody>
                    <a:bodyPr/>
                    <a:lstStyle/>
                    <a:p>
                      <a:r>
                        <a:rPr kumimoji="1" lang="ja-JP" altLang="en-US" sz="2000" b="1" dirty="0" smtClean="0">
                          <a:latin typeface="メイリオ" panose="020B0604030504040204" pitchFamily="50" charset="-128"/>
                          <a:ea typeface="メイリオ" panose="020B0604030504040204" pitchFamily="50" charset="-128"/>
                        </a:rPr>
                        <a:t>②</a:t>
                      </a:r>
                      <a:endParaRPr kumimoji="1" lang="ja-JP" altLang="en-US" sz="2000" b="1"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2000" dirty="0" smtClean="0">
                          <a:latin typeface="メイリオ" panose="020B0604030504040204" pitchFamily="50" charset="-128"/>
                          <a:ea typeface="メイリオ" panose="020B0604030504040204" pitchFamily="50" charset="-128"/>
                        </a:rPr>
                        <a:t>自社が開催し、又は共催する展示会等への出展事業</a:t>
                      </a:r>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165372209"/>
                  </a:ext>
                </a:extLst>
              </a:tr>
              <a:tr h="145366">
                <a:tc>
                  <a:txBody>
                    <a:bodyPr/>
                    <a:lstStyle/>
                    <a:p>
                      <a:r>
                        <a:rPr kumimoji="1" lang="ja-JP" altLang="en-US" sz="2000" b="1" dirty="0" smtClean="0">
                          <a:latin typeface="メイリオ" panose="020B0604030504040204" pitchFamily="50" charset="-128"/>
                          <a:ea typeface="メイリオ" panose="020B0604030504040204" pitchFamily="50" charset="-128"/>
                        </a:rPr>
                        <a:t>③</a:t>
                      </a:r>
                      <a:endParaRPr kumimoji="1" lang="ja-JP" altLang="en-US" sz="2000" b="1"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2000" dirty="0" smtClean="0">
                          <a:latin typeface="メイリオ" panose="020B0604030504040204" pitchFamily="50" charset="-128"/>
                          <a:ea typeface="メイリオ" panose="020B0604030504040204" pitchFamily="50" charset="-128"/>
                        </a:rPr>
                        <a:t>広く一般に公開されていないもの</a:t>
                      </a:r>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512812691"/>
                  </a:ext>
                </a:extLst>
              </a:tr>
              <a:tr h="145366">
                <a:tc>
                  <a:txBody>
                    <a:bodyPr/>
                    <a:lstStyle/>
                    <a:p>
                      <a:r>
                        <a:rPr kumimoji="1" lang="ja-JP" altLang="en-US" sz="2000" b="1" dirty="0" smtClean="0">
                          <a:latin typeface="メイリオ" panose="020B0604030504040204" pitchFamily="50" charset="-128"/>
                          <a:ea typeface="メイリオ" panose="020B0604030504040204" pitchFamily="50" charset="-128"/>
                        </a:rPr>
                        <a:t>④</a:t>
                      </a:r>
                      <a:endParaRPr kumimoji="1" lang="ja-JP" altLang="en-US" sz="2000" b="1"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2000" dirty="0" smtClean="0">
                          <a:latin typeface="メイリオ" panose="020B0604030504040204" pitchFamily="50" charset="-128"/>
                          <a:ea typeface="メイリオ" panose="020B0604030504040204" pitchFamily="50" charset="-128"/>
                        </a:rPr>
                        <a:t>他の類似の制度により助成を受けるもの</a:t>
                      </a:r>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38833297"/>
                  </a:ext>
                </a:extLst>
              </a:tr>
              <a:tr h="145366">
                <a:tc>
                  <a:txBody>
                    <a:bodyPr/>
                    <a:lstStyle/>
                    <a:p>
                      <a:r>
                        <a:rPr kumimoji="1" lang="ja-JP" altLang="en-US" sz="2000" b="1" dirty="0" smtClean="0">
                          <a:latin typeface="メイリオ" panose="020B0604030504040204" pitchFamily="50" charset="-128"/>
                          <a:ea typeface="メイリオ" panose="020B0604030504040204" pitchFamily="50" charset="-128"/>
                        </a:rPr>
                        <a:t>⑤</a:t>
                      </a:r>
                      <a:endParaRPr kumimoji="1" lang="ja-JP" altLang="en-US" sz="2000" b="1"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2000" dirty="0" smtClean="0">
                          <a:latin typeface="メイリオ" panose="020B0604030504040204" pitchFamily="50" charset="-128"/>
                          <a:ea typeface="メイリオ" panose="020B0604030504040204" pitchFamily="50" charset="-128"/>
                        </a:rPr>
                        <a:t>その他市長が適当でないと認めるもの</a:t>
                      </a:r>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308105074"/>
                  </a:ext>
                </a:extLst>
              </a:tr>
            </a:tbl>
          </a:graphicData>
        </a:graphic>
      </p:graphicFrame>
      <p:sp>
        <p:nvSpPr>
          <p:cNvPr id="9" name="四角形 32"/>
          <p:cNvSpPr/>
          <p:nvPr/>
        </p:nvSpPr>
        <p:spPr>
          <a:xfrm>
            <a:off x="752809" y="98581"/>
            <a:ext cx="5592398" cy="714375"/>
          </a:xfrm>
          <a:prstGeom prst="flowChartPunchedTape">
            <a:avLst/>
          </a:prstGeom>
          <a:solidFill>
            <a:srgbClr val="00B0F0"/>
          </a:solidFill>
          <a:ln w="6350" cap="flat" cmpd="sng" algn="ctr">
            <a:noFill/>
            <a:prstDash val="solid"/>
            <a:miter lim="800000"/>
          </a:ln>
        </p:spPr>
        <p:style>
          <a:lnRef idx="1">
            <a:schemeClr val="accent2"/>
          </a:lnRef>
          <a:fillRef idx="2">
            <a:schemeClr val="accent2"/>
          </a:fillRef>
          <a:effectRef idx="1">
            <a:schemeClr val="accent2"/>
          </a:effectRef>
          <a:fontRef idx="minor">
            <a:schemeClr val="dk1"/>
          </a:fontRef>
        </p:style>
        <p:txBody>
          <a:bodyPr anchor="t" anchorCtr="0"/>
          <a:lstStyle/>
          <a:p>
            <a:pPr algn="l">
              <a:defRPr lang="ja-JP" altLang="en-US"/>
            </a:pPr>
            <a:r>
              <a:rPr lang="ja-JP" altLang="en-US" sz="2400" b="1" dirty="0">
                <a:solidFill>
                  <a:schemeClr val="bg1"/>
                </a:solidFill>
                <a:latin typeface="メイリオ" panose="020B0604030504040204" pitchFamily="50" charset="-128"/>
                <a:ea typeface="メイリオ" panose="020B0604030504040204" pitchFamily="50" charset="-128"/>
              </a:rPr>
              <a:t>２　補助対象者</a:t>
            </a:r>
          </a:p>
        </p:txBody>
      </p:sp>
      <p:sp>
        <p:nvSpPr>
          <p:cNvPr id="10" name="テキスト 220"/>
          <p:cNvSpPr txBox="1"/>
          <p:nvPr/>
        </p:nvSpPr>
        <p:spPr>
          <a:xfrm>
            <a:off x="771319" y="865896"/>
            <a:ext cx="10941709" cy="1138773"/>
          </a:xfrm>
          <a:prstGeom prst="rect">
            <a:avLst/>
          </a:prstGeom>
        </p:spPr>
        <p:txBody>
          <a:bodyPr wrap="square">
            <a:spAutoFit/>
          </a:bodyPr>
          <a:lstStyle/>
          <a:p>
            <a:pPr>
              <a:defRPr lang="ja-JP" altLang="en-US"/>
            </a:pPr>
            <a:r>
              <a:rPr lang="ja-JP" altLang="en-US" sz="2400" dirty="0">
                <a:latin typeface="メイリオ" panose="020B0604030504040204" pitchFamily="50" charset="-128"/>
                <a:ea typeface="メイリオ" panose="020B0604030504040204" pitchFamily="50" charset="-128"/>
              </a:rPr>
              <a:t>本補助事業の補助対象者は</a:t>
            </a:r>
            <a:r>
              <a:rPr lang="ja-JP" altLang="en-US" sz="2400" dirty="0" smtClean="0">
                <a:latin typeface="メイリオ" panose="020B0604030504040204" pitchFamily="50" charset="-128"/>
                <a:ea typeface="メイリオ" panose="020B0604030504040204" pitchFamily="50" charset="-128"/>
              </a:rPr>
              <a:t>、</a:t>
            </a:r>
            <a:r>
              <a:rPr lang="ja-JP" altLang="en-US" sz="2400" b="1" dirty="0">
                <a:solidFill>
                  <a:srgbClr val="C00000"/>
                </a:solidFill>
                <a:latin typeface="メイリオ" panose="020B0604030504040204" pitchFamily="50" charset="-128"/>
                <a:ea typeface="メイリオ" panose="020B0604030504040204" pitchFamily="50" charset="-128"/>
              </a:rPr>
              <a:t>次の①</a:t>
            </a:r>
            <a:r>
              <a:rPr lang="ja-JP" altLang="en-US" sz="2400" b="1" dirty="0" smtClean="0">
                <a:solidFill>
                  <a:srgbClr val="C00000"/>
                </a:solidFill>
                <a:latin typeface="メイリオ" panose="020B0604030504040204" pitchFamily="50" charset="-128"/>
                <a:ea typeface="メイリオ" panose="020B0604030504040204" pitchFamily="50" charset="-128"/>
              </a:rPr>
              <a:t>～⑦の</a:t>
            </a:r>
            <a:r>
              <a:rPr lang="ja-JP" altLang="en-US" sz="2400" b="1" dirty="0">
                <a:solidFill>
                  <a:srgbClr val="C00000"/>
                </a:solidFill>
                <a:latin typeface="メイリオ" panose="020B0604030504040204" pitchFamily="50" charset="-128"/>
                <a:ea typeface="メイリオ" panose="020B0604030504040204" pitchFamily="50" charset="-128"/>
              </a:rPr>
              <a:t>要件をすべて満たす者</a:t>
            </a:r>
            <a:r>
              <a:rPr lang="ja-JP" altLang="en-US" sz="2400" dirty="0">
                <a:latin typeface="メイリオ" panose="020B0604030504040204" pitchFamily="50" charset="-128"/>
                <a:ea typeface="メイリオ" panose="020B0604030504040204" pitchFamily="50" charset="-128"/>
              </a:rPr>
              <a:t>が補助対象者となります。</a:t>
            </a:r>
            <a:endParaRPr lang="ja-JP" altLang="en-US" sz="2800" dirty="0">
              <a:latin typeface="メイリオ" panose="020B0604030504040204" pitchFamily="50" charset="-128"/>
              <a:ea typeface="メイリオ" panose="020B0604030504040204" pitchFamily="50" charset="-128"/>
            </a:endParaRPr>
          </a:p>
          <a:p>
            <a:pPr>
              <a:defRPr lang="ja-JP" altLang="en-US"/>
            </a:pPr>
            <a:endParaRPr lang="ja-JP" altLang="en-US" sz="2000" dirty="0">
              <a:latin typeface="メイリオ" panose="020B0604030504040204" pitchFamily="50" charset="-128"/>
              <a:ea typeface="メイリオ" panose="020B0604030504040204" pitchFamily="50" charset="-128"/>
            </a:endParaRPr>
          </a:p>
        </p:txBody>
      </p:sp>
      <p:sp>
        <p:nvSpPr>
          <p:cNvPr id="11" name="正方形/長方形 10"/>
          <p:cNvSpPr/>
          <p:nvPr/>
        </p:nvSpPr>
        <p:spPr>
          <a:xfrm>
            <a:off x="562311" y="9810480"/>
            <a:ext cx="11142312" cy="6401070"/>
          </a:xfrm>
          <a:prstGeom prst="rect">
            <a:avLst/>
          </a:prstGeom>
          <a:noFill/>
          <a:ln w="571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752809" y="13966201"/>
            <a:ext cx="10267658" cy="4927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kumimoji="1" lang="en-US" altLang="ja-JP" sz="2400" b="1" u="sng" dirty="0" smtClean="0">
                <a:solidFill>
                  <a:srgbClr val="C00000"/>
                </a:solidFill>
                <a:latin typeface="メイリオ" panose="020B0604030504040204" pitchFamily="50" charset="-128"/>
                <a:ea typeface="メイリオ" panose="020B0604030504040204" pitchFamily="50" charset="-128"/>
              </a:rPr>
              <a:t>※</a:t>
            </a:r>
            <a:r>
              <a:rPr lang="ja-JP" altLang="en-US" sz="2400" b="1" u="sng" dirty="0">
                <a:solidFill>
                  <a:srgbClr val="C00000"/>
                </a:solidFill>
                <a:latin typeface="メイリオ" panose="020B0604030504040204" pitchFamily="50" charset="-128"/>
                <a:ea typeface="メイリオ" panose="020B0604030504040204" pitchFamily="50" charset="-128"/>
              </a:rPr>
              <a:t>２</a:t>
            </a:r>
            <a:r>
              <a:rPr kumimoji="1" lang="ja-JP" altLang="en-US" sz="2400" b="1" u="sng" dirty="0" smtClean="0">
                <a:solidFill>
                  <a:srgbClr val="C00000"/>
                </a:solidFill>
                <a:latin typeface="メイリオ" panose="020B0604030504040204" pitchFamily="50" charset="-128"/>
                <a:ea typeface="メイリオ" panose="020B0604030504040204" pitchFamily="50" charset="-128"/>
              </a:rPr>
              <a:t>“ＥＣサイト等“</a:t>
            </a:r>
            <a:r>
              <a:rPr lang="ja-JP" altLang="en-US" sz="2000" u="sng" dirty="0">
                <a:solidFill>
                  <a:sysClr val="windowText" lastClr="000000"/>
                </a:solidFill>
                <a:latin typeface="メイリオ" panose="020B0604030504040204" pitchFamily="50" charset="-128"/>
                <a:ea typeface="メイリオ" panose="020B0604030504040204" pitchFamily="50" charset="-128"/>
              </a:rPr>
              <a:t>と</a:t>
            </a:r>
            <a:r>
              <a:rPr lang="ja-JP" altLang="en-US" sz="2000" u="sng" dirty="0" smtClean="0">
                <a:solidFill>
                  <a:sysClr val="windowText" lastClr="000000"/>
                </a:solidFill>
                <a:latin typeface="メイリオ" panose="020B0604030504040204" pitchFamily="50" charset="-128"/>
                <a:ea typeface="メイリオ" panose="020B0604030504040204" pitchFamily="50" charset="-128"/>
              </a:rPr>
              <a:t>は、以下の表に該当するものを指します。</a:t>
            </a:r>
            <a:endParaRPr lang="ja-JP" altLang="en-US" sz="2000" u="sng" dirty="0">
              <a:solidFill>
                <a:sysClr val="windowText" lastClr="000000"/>
              </a:solidFill>
              <a:latin typeface="メイリオ" panose="020B0604030504040204" pitchFamily="50" charset="-128"/>
              <a:ea typeface="メイリオ" panose="020B0604030504040204" pitchFamily="50" charset="-128"/>
            </a:endParaRPr>
          </a:p>
          <a:p>
            <a:endParaRPr kumimoji="1" lang="ja-JP" altLang="en-US" u="sng" dirty="0">
              <a:solidFill>
                <a:sysClr val="windowText" lastClr="000000"/>
              </a:solidFill>
              <a:latin typeface="メイリオ" panose="020B0604030504040204" pitchFamily="50" charset="-128"/>
              <a:ea typeface="メイリオ"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1764305964"/>
              </p:ext>
            </p:extLst>
          </p:nvPr>
        </p:nvGraphicFramePr>
        <p:xfrm>
          <a:off x="771319" y="14478000"/>
          <a:ext cx="10772976" cy="1584960"/>
        </p:xfrm>
        <a:graphic>
          <a:graphicData uri="http://schemas.openxmlformats.org/drawingml/2006/table">
            <a:tbl>
              <a:tblPr firstRow="1" bandRow="1">
                <a:tableStyleId>{5C22544A-7EE6-4342-B048-85BDC9FD1C3A}</a:tableStyleId>
              </a:tblPr>
              <a:tblGrid>
                <a:gridCol w="1141003">
                  <a:extLst>
                    <a:ext uri="{9D8B030D-6E8A-4147-A177-3AD203B41FA5}">
                      <a16:colId xmlns:a16="http://schemas.microsoft.com/office/drawing/2014/main" val="378529210"/>
                    </a:ext>
                  </a:extLst>
                </a:gridCol>
                <a:gridCol w="438069">
                  <a:extLst>
                    <a:ext uri="{9D8B030D-6E8A-4147-A177-3AD203B41FA5}">
                      <a16:colId xmlns:a16="http://schemas.microsoft.com/office/drawing/2014/main" val="1152021357"/>
                    </a:ext>
                  </a:extLst>
                </a:gridCol>
                <a:gridCol w="9193904">
                  <a:extLst>
                    <a:ext uri="{9D8B030D-6E8A-4147-A177-3AD203B41FA5}">
                      <a16:colId xmlns:a16="http://schemas.microsoft.com/office/drawing/2014/main" val="501784675"/>
                    </a:ext>
                  </a:extLst>
                </a:gridCol>
              </a:tblGrid>
              <a:tr h="118882">
                <a:tc rowSpan="4">
                  <a:txBody>
                    <a:bodyPr/>
                    <a:lstStyle/>
                    <a:p>
                      <a:pPr algn="ctr"/>
                      <a:r>
                        <a:rPr kumimoji="1" lang="ja-JP" altLang="en-US" dirty="0" smtClean="0">
                          <a:latin typeface="メイリオ" panose="020B0604030504040204" pitchFamily="50" charset="-128"/>
                          <a:ea typeface="メイリオ" panose="020B0604030504040204" pitchFamily="50" charset="-128"/>
                        </a:rPr>
                        <a:t>ＥＣサイト等</a:t>
                      </a: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2000" b="0" dirty="0" smtClean="0">
                          <a:solidFill>
                            <a:schemeClr val="tx1"/>
                          </a:solidFill>
                          <a:latin typeface="メイリオ" panose="020B0604030504040204" pitchFamily="50" charset="-128"/>
                          <a:ea typeface="メイリオ" panose="020B0604030504040204" pitchFamily="50" charset="-128"/>
                        </a:rPr>
                        <a:t>①</a:t>
                      </a:r>
                    </a:p>
                  </a:txBody>
                  <a:tcPr anchor="ctr">
                    <a:solidFill>
                      <a:schemeClr val="accent1">
                        <a:lumMod val="20000"/>
                        <a:lumOff val="80000"/>
                      </a:schemeClr>
                    </a:solidFill>
                  </a:tcP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kumimoji="1" lang="ja-JP" altLang="en-US" sz="2000" b="0" dirty="0" smtClean="0">
                          <a:solidFill>
                            <a:schemeClr val="tx1"/>
                          </a:solidFill>
                          <a:latin typeface="メイリオ" panose="020B0604030504040204" pitchFamily="50" charset="-128"/>
                          <a:ea typeface="メイリオ" panose="020B0604030504040204" pitchFamily="50" charset="-128"/>
                        </a:rPr>
                        <a:t>インターネット上で商品やサービスの購買取引を実現する電子商取引システム</a:t>
                      </a:r>
                    </a:p>
                  </a:txBody>
                  <a:tcPr anchor="ctr">
                    <a:solidFill>
                      <a:schemeClr val="accent1">
                        <a:lumMod val="20000"/>
                        <a:lumOff val="80000"/>
                      </a:schemeClr>
                    </a:solidFill>
                  </a:tcPr>
                </a:tc>
                <a:extLst>
                  <a:ext uri="{0D108BD9-81ED-4DB2-BD59-A6C34878D82A}">
                    <a16:rowId xmlns:a16="http://schemas.microsoft.com/office/drawing/2014/main" val="1378731154"/>
                  </a:ext>
                </a:extLst>
              </a:tr>
              <a:tr h="116942">
                <a:tc vMerge="1">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2000" b="0" dirty="0" smtClean="0">
                          <a:solidFill>
                            <a:schemeClr val="tx1"/>
                          </a:solidFill>
                          <a:latin typeface="メイリオ" panose="020B0604030504040204" pitchFamily="50" charset="-128"/>
                          <a:ea typeface="メイリオ" panose="020B0604030504040204" pitchFamily="50" charset="-128"/>
                        </a:rPr>
                        <a:t>②</a:t>
                      </a:r>
                    </a:p>
                  </a:txBody>
                  <a:tcPr anchor="ctr">
                    <a:solidFill>
                      <a:schemeClr val="accent1">
                        <a:lumMod val="20000"/>
                        <a:lumOff val="80000"/>
                      </a:schemeClr>
                    </a:solidFill>
                  </a:tcPr>
                </a:tc>
                <a:tc>
                  <a:txBody>
                    <a:bodyPr/>
                    <a:lstStyle/>
                    <a:p>
                      <a:pPr algn="l"/>
                      <a:r>
                        <a:rPr kumimoji="1" lang="ja-JP" altLang="en-US" sz="2000" b="0" dirty="0" smtClean="0">
                          <a:solidFill>
                            <a:schemeClr val="tx1"/>
                          </a:solidFill>
                          <a:latin typeface="メイリオ" panose="020B0604030504040204" pitchFamily="50" charset="-128"/>
                          <a:ea typeface="メイリオ" panose="020B0604030504040204" pitchFamily="50" charset="-128"/>
                        </a:rPr>
                        <a:t>自社商品を紹介するパンフレット</a:t>
                      </a:r>
                    </a:p>
                  </a:txBody>
                  <a:tcPr anchor="ctr">
                    <a:solidFill>
                      <a:schemeClr val="accent1">
                        <a:lumMod val="20000"/>
                        <a:lumOff val="80000"/>
                      </a:schemeClr>
                    </a:solidFill>
                  </a:tcPr>
                </a:tc>
                <a:extLst>
                  <a:ext uri="{0D108BD9-81ED-4DB2-BD59-A6C34878D82A}">
                    <a16:rowId xmlns:a16="http://schemas.microsoft.com/office/drawing/2014/main" val="1988122165"/>
                  </a:ext>
                </a:extLst>
              </a:tr>
              <a:tr h="116942">
                <a:tc vMerge="1">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2000" b="0" dirty="0" smtClean="0">
                          <a:solidFill>
                            <a:schemeClr val="tx1"/>
                          </a:solidFill>
                          <a:latin typeface="メイリオ" panose="020B0604030504040204" pitchFamily="50" charset="-128"/>
                          <a:ea typeface="メイリオ" panose="020B0604030504040204" pitchFamily="50" charset="-128"/>
                        </a:rPr>
                        <a:t>③</a:t>
                      </a:r>
                    </a:p>
                  </a:txBody>
                  <a:tcPr anchor="ctr">
                    <a:solidFill>
                      <a:schemeClr val="accent1">
                        <a:lumMod val="20000"/>
                        <a:lumOff val="80000"/>
                      </a:schemeClr>
                    </a:solidFill>
                  </a:tcPr>
                </a:tc>
                <a:tc>
                  <a:txBody>
                    <a:bodyPr/>
                    <a:lstStyle/>
                    <a:p>
                      <a:pPr algn="l"/>
                      <a:r>
                        <a:rPr kumimoji="1" lang="ja-JP" altLang="en-US" sz="2000" b="0" dirty="0" smtClean="0">
                          <a:solidFill>
                            <a:schemeClr val="tx1"/>
                          </a:solidFill>
                          <a:latin typeface="メイリオ" panose="020B0604030504040204" pitchFamily="50" charset="-128"/>
                          <a:ea typeface="メイリオ" panose="020B0604030504040204" pitchFamily="50" charset="-128"/>
                        </a:rPr>
                        <a:t>自社商品の包装パッケージ</a:t>
                      </a:r>
                    </a:p>
                  </a:txBody>
                  <a:tcPr anchor="ctr">
                    <a:solidFill>
                      <a:schemeClr val="accent1">
                        <a:lumMod val="20000"/>
                        <a:lumOff val="80000"/>
                      </a:schemeClr>
                    </a:solidFill>
                  </a:tcPr>
                </a:tc>
                <a:extLst>
                  <a:ext uri="{0D108BD9-81ED-4DB2-BD59-A6C34878D82A}">
                    <a16:rowId xmlns:a16="http://schemas.microsoft.com/office/drawing/2014/main" val="1792666416"/>
                  </a:ext>
                </a:extLst>
              </a:tr>
              <a:tr h="116942">
                <a:tc vMerge="1">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2000" b="0" dirty="0" smtClean="0">
                          <a:solidFill>
                            <a:schemeClr val="tx1"/>
                          </a:solidFill>
                          <a:latin typeface="メイリオ" panose="020B0604030504040204" pitchFamily="50" charset="-128"/>
                          <a:ea typeface="メイリオ" panose="020B0604030504040204" pitchFamily="50" charset="-128"/>
                        </a:rPr>
                        <a:t>④</a:t>
                      </a:r>
                    </a:p>
                  </a:txBody>
                  <a:tcPr anchor="ctr">
                    <a:solidFill>
                      <a:schemeClr val="accent1">
                        <a:lumMod val="20000"/>
                        <a:lumOff val="80000"/>
                      </a:schemeClr>
                    </a:solidFill>
                  </a:tcP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kumimoji="1" lang="ja-JP" altLang="en-US" sz="2000" dirty="0" smtClean="0">
                          <a:latin typeface="メイリオ" panose="020B0604030504040204" pitchFamily="50" charset="-128"/>
                          <a:ea typeface="メイリオ" panose="020B0604030504040204" pitchFamily="50" charset="-128"/>
                        </a:rPr>
                        <a:t>その他市長が特に必要と認めるもの</a:t>
                      </a:r>
                    </a:p>
                  </a:txBody>
                  <a:tcPr anchor="ctr">
                    <a:solidFill>
                      <a:schemeClr val="accent1">
                        <a:lumMod val="20000"/>
                        <a:lumOff val="80000"/>
                      </a:schemeClr>
                    </a:solidFill>
                  </a:tcPr>
                </a:tc>
                <a:extLst>
                  <a:ext uri="{0D108BD9-81ED-4DB2-BD59-A6C34878D82A}">
                    <a16:rowId xmlns:a16="http://schemas.microsoft.com/office/drawing/2014/main" val="3569861458"/>
                  </a:ext>
                </a:extLst>
              </a:tr>
            </a:tbl>
          </a:graphicData>
        </a:graphic>
      </p:graphicFrame>
    </p:spTree>
    <p:extLst>
      <p:ext uri="{BB962C8B-B14F-4D97-AF65-F5344CB8AC3E}">
        <p14:creationId xmlns:p14="http://schemas.microsoft.com/office/powerpoint/2010/main" val="2731331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47" name="四角形 65"/>
          <p:cNvGraphicFramePr>
            <a:graphicFrameLocks noGrp="1"/>
          </p:cNvGraphicFramePr>
          <p:nvPr>
            <p:extLst>
              <p:ext uri="{D42A27DB-BD31-4B8C-83A1-F6EECF244321}">
                <p14:modId xmlns:p14="http://schemas.microsoft.com/office/powerpoint/2010/main" val="4274066124"/>
              </p:ext>
            </p:extLst>
          </p:nvPr>
        </p:nvGraphicFramePr>
        <p:xfrm>
          <a:off x="714370" y="1575283"/>
          <a:ext cx="10887080" cy="7370917"/>
        </p:xfrm>
        <a:graphic>
          <a:graphicData uri="http://schemas.openxmlformats.org/drawingml/2006/table">
            <a:tbl>
              <a:tblPr firstRow="1" bandRow="1">
                <a:tableStyleId>{5C22544A-7EE6-4342-B048-85BDC9FD1C3A}</a:tableStyleId>
              </a:tblPr>
              <a:tblGrid>
                <a:gridCol w="479188">
                  <a:extLst>
                    <a:ext uri="{9D8B030D-6E8A-4147-A177-3AD203B41FA5}">
                      <a16:colId xmlns:a16="http://schemas.microsoft.com/office/drawing/2014/main" val="20000"/>
                    </a:ext>
                  </a:extLst>
                </a:gridCol>
                <a:gridCol w="1036432">
                  <a:extLst>
                    <a:ext uri="{9D8B030D-6E8A-4147-A177-3AD203B41FA5}">
                      <a16:colId xmlns:a16="http://schemas.microsoft.com/office/drawing/2014/main" val="20001"/>
                    </a:ext>
                  </a:extLst>
                </a:gridCol>
                <a:gridCol w="9371460">
                  <a:extLst>
                    <a:ext uri="{9D8B030D-6E8A-4147-A177-3AD203B41FA5}">
                      <a16:colId xmlns:a16="http://schemas.microsoft.com/office/drawing/2014/main" val="20002"/>
                    </a:ext>
                  </a:extLst>
                </a:gridCol>
              </a:tblGrid>
              <a:tr h="1303494">
                <a:tc>
                  <a:txBody>
                    <a:bodyPr/>
                    <a:lstStyle/>
                    <a:p>
                      <a:pPr algn="ctr"/>
                      <a:r>
                        <a:rPr kumimoji="1" lang="ja-JP" altLang="en-US" sz="2000" dirty="0">
                          <a:latin typeface="メイリオ" panose="020B0604030504040204" pitchFamily="50" charset="-128"/>
                          <a:ea typeface="メイリオ" panose="020B0604030504040204" pitchFamily="50" charset="-128"/>
                        </a:rPr>
                        <a:t>対象事業</a:t>
                      </a:r>
                      <a:endParaRPr kumimoji="1" lang="ja-JP" altLang="en-US" sz="2000" dirty="0">
                        <a:solidFill>
                          <a:schemeClr val="bg1"/>
                        </a:solidFill>
                        <a:latin typeface="メイリオ" panose="020B0604030504040204" pitchFamily="50" charset="-128"/>
                        <a:ea typeface="メイリオ" panose="020B0604030504040204" pitchFamily="50" charset="-128"/>
                      </a:endParaRPr>
                    </a:p>
                  </a:txBody>
                  <a:tcPr anchor="ctr">
                    <a:solidFill>
                      <a:schemeClr val="accent1">
                        <a:lumMod val="75000"/>
                      </a:schemeClr>
                    </a:solidFill>
                  </a:tcPr>
                </a:tc>
                <a:tc>
                  <a:txBody>
                    <a:bodyPr/>
                    <a:lstStyle/>
                    <a:p>
                      <a:pPr algn="ctr"/>
                      <a:r>
                        <a:rPr kumimoji="1" lang="ja-JP" altLang="en-US" sz="2000" dirty="0">
                          <a:latin typeface="メイリオ" panose="020B0604030504040204" pitchFamily="50" charset="-128"/>
                          <a:ea typeface="メイリオ" panose="020B0604030504040204" pitchFamily="50" charset="-128"/>
                        </a:rPr>
                        <a:t>経費</a:t>
                      </a:r>
                      <a:endParaRPr kumimoji="1" lang="en-US" altLang="ja-JP" sz="2000" dirty="0">
                        <a:latin typeface="メイリオ" panose="020B0604030504040204" pitchFamily="50" charset="-128"/>
                        <a:ea typeface="メイリオ" panose="020B0604030504040204" pitchFamily="50" charset="-128"/>
                      </a:endParaRPr>
                    </a:p>
                    <a:p>
                      <a:pPr algn="ctr"/>
                      <a:r>
                        <a:rPr kumimoji="1" lang="ja-JP" altLang="en-US" sz="2000" dirty="0">
                          <a:latin typeface="メイリオ" panose="020B0604030504040204" pitchFamily="50" charset="-128"/>
                          <a:ea typeface="メイリオ" panose="020B0604030504040204" pitchFamily="50" charset="-128"/>
                        </a:rPr>
                        <a:t>区分</a:t>
                      </a:r>
                      <a:endParaRPr kumimoji="1" lang="ja-JP" altLang="en-US" sz="2000" dirty="0">
                        <a:solidFill>
                          <a:schemeClr val="bg1"/>
                        </a:solidFill>
                        <a:latin typeface="メイリオ" panose="020B0604030504040204" pitchFamily="50" charset="-128"/>
                        <a:ea typeface="メイリオ" panose="020B0604030504040204" pitchFamily="50" charset="-128"/>
                      </a:endParaRPr>
                    </a:p>
                  </a:txBody>
                  <a:tcPr anchor="ctr">
                    <a:solidFill>
                      <a:schemeClr val="accent1">
                        <a:lumMod val="75000"/>
                      </a:schemeClr>
                    </a:solidFill>
                  </a:tcPr>
                </a:tc>
                <a:tc>
                  <a:txBody>
                    <a:bodyPr/>
                    <a:lstStyle/>
                    <a:p>
                      <a:pPr algn="ctr"/>
                      <a:r>
                        <a:rPr kumimoji="1" lang="ja-JP" altLang="en-US" sz="2000" dirty="0">
                          <a:latin typeface="メイリオ" panose="020B0604030504040204" pitchFamily="50" charset="-128"/>
                          <a:ea typeface="メイリオ" panose="020B0604030504040204" pitchFamily="50" charset="-128"/>
                        </a:rPr>
                        <a:t>対象経費</a:t>
                      </a:r>
                      <a:endParaRPr kumimoji="1" lang="ja-JP" altLang="en-US" sz="2000" dirty="0">
                        <a:solidFill>
                          <a:schemeClr val="bg1"/>
                        </a:solidFill>
                        <a:latin typeface="メイリオ" panose="020B0604030504040204" pitchFamily="50" charset="-128"/>
                        <a:ea typeface="メイリオ" panose="020B0604030504040204" pitchFamily="50" charset="-128"/>
                      </a:endParaRPr>
                    </a:p>
                  </a:txBody>
                  <a:tcPr anchor="ctr">
                    <a:solidFill>
                      <a:schemeClr val="accent1">
                        <a:lumMod val="75000"/>
                      </a:schemeClr>
                    </a:solidFill>
                  </a:tcPr>
                </a:tc>
                <a:extLst>
                  <a:ext uri="{0D108BD9-81ED-4DB2-BD59-A6C34878D82A}">
                    <a16:rowId xmlns:a16="http://schemas.microsoft.com/office/drawing/2014/main" val="10000"/>
                  </a:ext>
                </a:extLst>
              </a:tr>
              <a:tr h="425971">
                <a:tc rowSpan="6">
                  <a:txBody>
                    <a:bodyPr/>
                    <a:lstStyle/>
                    <a:p>
                      <a:pPr algn="ctr"/>
                      <a:r>
                        <a:rPr kumimoji="1" lang="ja-JP" altLang="ja-JP" sz="2000" b="1" kern="1200" dirty="0">
                          <a:effectLst/>
                          <a:latin typeface="メイリオ" panose="020B0604030504040204" pitchFamily="50" charset="-128"/>
                          <a:ea typeface="メイリオ" panose="020B0604030504040204" pitchFamily="50" charset="-128"/>
                        </a:rPr>
                        <a:t>展示会等参加型</a:t>
                      </a:r>
                      <a:endParaRPr kumimoji="1" lang="ja-JP" altLang="en-US" sz="2000" b="1" dirty="0">
                        <a:latin typeface="メイリオ" panose="020B0604030504040204" pitchFamily="50" charset="-128"/>
                        <a:ea typeface="メイリオ" panose="020B0604030504040204" pitchFamily="50" charset="-128"/>
                      </a:endParaRPr>
                    </a:p>
                  </a:txBody>
                  <a:tcPr anchor="ctr">
                    <a:solidFill>
                      <a:schemeClr val="accent1">
                        <a:lumMod val="40000"/>
                        <a:lumOff val="60000"/>
                      </a:schemeClr>
                    </a:solidFill>
                  </a:tcPr>
                </a:tc>
                <a:tc>
                  <a:txBody>
                    <a:bodyPr/>
                    <a:lstStyle/>
                    <a:p>
                      <a:pPr algn="ctr"/>
                      <a:r>
                        <a:rPr kumimoji="1" lang="ja-JP" altLang="en-US" sz="2000" dirty="0">
                          <a:latin typeface="メイリオ" panose="020B0604030504040204" pitchFamily="50" charset="-128"/>
                          <a:ea typeface="メイリオ" panose="020B0604030504040204" pitchFamily="50" charset="-128"/>
                        </a:rPr>
                        <a:t>（１）</a:t>
                      </a:r>
                    </a:p>
                  </a:txBody>
                  <a:tcPr anchor="ctr">
                    <a:solidFill>
                      <a:schemeClr val="accent1">
                        <a:lumMod val="40000"/>
                        <a:lumOff val="60000"/>
                      </a:schemeClr>
                    </a:solidFill>
                  </a:tcPr>
                </a:tc>
                <a:tc>
                  <a:txBody>
                    <a:bodyPr/>
                    <a:lstStyle/>
                    <a:p>
                      <a:pPr lvl="0"/>
                      <a:r>
                        <a:rPr kumimoji="1" lang="ja-JP" altLang="en-US" sz="2000" kern="1200" dirty="0" smtClean="0">
                          <a:solidFill>
                            <a:schemeClr val="dk1"/>
                          </a:solidFill>
                          <a:effectLst/>
                          <a:latin typeface="メイリオ" panose="020B0604030504040204" pitchFamily="50" charset="-128"/>
                          <a:ea typeface="メイリオ" panose="020B0604030504040204" pitchFamily="50" charset="-128"/>
                          <a:cs typeface="+mn-cs"/>
                        </a:rPr>
                        <a:t>報償費</a:t>
                      </a:r>
                      <a:endParaRPr kumimoji="1" lang="ja-JP" altLang="ja-JP" sz="2000" kern="1200" dirty="0">
                        <a:solidFill>
                          <a:schemeClr val="dk1"/>
                        </a:solidFill>
                        <a:effectLst/>
                        <a:latin typeface="メイリオ" panose="020B0604030504040204" pitchFamily="50" charset="-128"/>
                        <a:ea typeface="メイリオ" panose="020B0604030504040204" pitchFamily="50" charset="-128"/>
                        <a:cs typeface="+mn-cs"/>
                      </a:endParaRPr>
                    </a:p>
                  </a:txBody>
                  <a:tcPr anchor="ctr">
                    <a:solidFill>
                      <a:schemeClr val="accent1">
                        <a:lumMod val="40000"/>
                        <a:lumOff val="60000"/>
                      </a:schemeClr>
                    </a:solidFill>
                  </a:tcPr>
                </a:tc>
                <a:extLst>
                  <a:ext uri="{0D108BD9-81ED-4DB2-BD59-A6C34878D82A}">
                    <a16:rowId xmlns:a16="http://schemas.microsoft.com/office/drawing/2014/main" val="3286436844"/>
                  </a:ext>
                </a:extLst>
              </a:tr>
              <a:tr h="425971">
                <a:tc vMerge="1">
                  <a:txBody>
                    <a:bodyPr/>
                    <a:lstStyle/>
                    <a:p>
                      <a:pPr algn="ctr"/>
                      <a:endParaRPr kumimoji="1" lang="ja-JP" altLang="en-US" sz="2000" b="1" dirty="0">
                        <a:latin typeface="メイリオ" panose="020B0604030504040204" pitchFamily="50" charset="-128"/>
                        <a:ea typeface="メイリオ" panose="020B0604030504040204" pitchFamily="50" charset="-128"/>
                      </a:endParaRPr>
                    </a:p>
                  </a:txBody>
                  <a:tcPr anchor="ctr">
                    <a:solidFill>
                      <a:schemeClr val="accent1">
                        <a:lumMod val="40000"/>
                        <a:lumOff val="60000"/>
                      </a:schemeClr>
                    </a:solidFill>
                  </a:tcPr>
                </a:tc>
                <a:tc>
                  <a:txBody>
                    <a:bodyPr/>
                    <a:lstStyle/>
                    <a:p>
                      <a:pPr algn="ctr"/>
                      <a:r>
                        <a:rPr kumimoji="1" lang="ja-JP" altLang="en-US" sz="2000" dirty="0">
                          <a:latin typeface="メイリオ" panose="020B0604030504040204" pitchFamily="50" charset="-128"/>
                          <a:ea typeface="メイリオ" panose="020B0604030504040204" pitchFamily="50" charset="-128"/>
                        </a:rPr>
                        <a:t>（２）</a:t>
                      </a:r>
                    </a:p>
                  </a:txBody>
                  <a:tcPr anchor="ctr">
                    <a:solidFill>
                      <a:schemeClr val="accent1">
                        <a:lumMod val="40000"/>
                        <a:lumOff val="60000"/>
                      </a:schemeClr>
                    </a:solidFill>
                  </a:tcPr>
                </a:tc>
                <a:tc>
                  <a:txBody>
                    <a:bodyPr/>
                    <a:lstStyle/>
                    <a:p>
                      <a:pPr lvl="0"/>
                      <a:r>
                        <a:rPr kumimoji="1" lang="ja-JP" altLang="en-US" sz="2000" kern="1200" dirty="0">
                          <a:solidFill>
                            <a:schemeClr val="dk1"/>
                          </a:solidFill>
                          <a:effectLst/>
                          <a:latin typeface="メイリオ" panose="020B0604030504040204" pitchFamily="50" charset="-128"/>
                          <a:ea typeface="メイリオ" panose="020B0604030504040204" pitchFamily="50" charset="-128"/>
                          <a:cs typeface="+mn-cs"/>
                        </a:rPr>
                        <a:t>旅費</a:t>
                      </a:r>
                      <a:r>
                        <a:rPr kumimoji="1" lang="ja-JP" altLang="en-US" sz="2000" kern="1200" dirty="0" smtClean="0">
                          <a:solidFill>
                            <a:schemeClr val="dk1"/>
                          </a:solidFill>
                          <a:effectLst/>
                          <a:latin typeface="メイリオ" panose="020B0604030504040204" pitchFamily="50" charset="-128"/>
                          <a:ea typeface="メイリオ" panose="020B0604030504040204" pitchFamily="50" charset="-128"/>
                          <a:cs typeface="+mn-cs"/>
                        </a:rPr>
                        <a:t>（展示会等の出展に従事する者）</a:t>
                      </a:r>
                      <a:r>
                        <a:rPr kumimoji="1" lang="en-US" altLang="ja-JP" sz="2000" kern="1200" dirty="0" smtClean="0">
                          <a:solidFill>
                            <a:schemeClr val="dk1"/>
                          </a:solidFill>
                          <a:effectLst/>
                          <a:latin typeface="メイリオ" panose="020B0604030504040204" pitchFamily="50" charset="-128"/>
                          <a:ea typeface="メイリオ" panose="020B0604030504040204" pitchFamily="50" charset="-128"/>
                          <a:cs typeface="+mn-cs"/>
                        </a:rPr>
                        <a:t>※</a:t>
                      </a:r>
                      <a:r>
                        <a:rPr kumimoji="1" lang="ja-JP" altLang="en-US" sz="2000" kern="1200" dirty="0" smtClean="0">
                          <a:solidFill>
                            <a:schemeClr val="dk1"/>
                          </a:solidFill>
                          <a:effectLst/>
                          <a:latin typeface="メイリオ" panose="020B0604030504040204" pitchFamily="50" charset="-128"/>
                          <a:ea typeface="メイリオ" panose="020B0604030504040204" pitchFamily="50" charset="-128"/>
                          <a:cs typeface="+mn-cs"/>
                        </a:rPr>
                        <a:t>最大２名分</a:t>
                      </a:r>
                      <a:endParaRPr kumimoji="1" lang="ja-JP" altLang="ja-JP" sz="2000" kern="1200" dirty="0">
                        <a:solidFill>
                          <a:schemeClr val="dk1"/>
                        </a:solidFill>
                        <a:effectLst/>
                        <a:latin typeface="メイリオ" panose="020B0604030504040204" pitchFamily="50" charset="-128"/>
                        <a:ea typeface="メイリオ" panose="020B0604030504040204" pitchFamily="50" charset="-128"/>
                        <a:cs typeface="+mn-cs"/>
                      </a:endParaRPr>
                    </a:p>
                  </a:txBody>
                  <a:tcPr anchor="ctr">
                    <a:solidFill>
                      <a:schemeClr val="accent1">
                        <a:lumMod val="40000"/>
                        <a:lumOff val="60000"/>
                      </a:schemeClr>
                    </a:solidFill>
                  </a:tcPr>
                </a:tc>
                <a:extLst>
                  <a:ext uri="{0D108BD9-81ED-4DB2-BD59-A6C34878D82A}">
                    <a16:rowId xmlns:a16="http://schemas.microsoft.com/office/drawing/2014/main" val="10001"/>
                  </a:ext>
                </a:extLst>
              </a:tr>
              <a:tr h="697217">
                <a:tc vMerge="1">
                  <a:txBody>
                    <a:bodyPr/>
                    <a:lstStyle/>
                    <a:p>
                      <a:endParaRPr kumimoji="1" lang="ja-JP" altLang="en-US" sz="2000" dirty="0"/>
                    </a:p>
                  </a:txBody>
                  <a:tcPr/>
                </a:tc>
                <a:tc>
                  <a:txBody>
                    <a:bodyPr/>
                    <a:lstStyle/>
                    <a:p>
                      <a:pPr algn="ctr"/>
                      <a:r>
                        <a:rPr kumimoji="1" lang="ja-JP" altLang="en-US" sz="2000" dirty="0">
                          <a:latin typeface="メイリオ" panose="020B0604030504040204" pitchFamily="50" charset="-128"/>
                          <a:ea typeface="メイリオ" panose="020B0604030504040204" pitchFamily="50" charset="-128"/>
                        </a:rPr>
                        <a:t>（３）</a:t>
                      </a:r>
                    </a:p>
                  </a:txBody>
                  <a:tcPr anchor="ctr">
                    <a:solidFill>
                      <a:schemeClr val="accent1">
                        <a:lumMod val="40000"/>
                        <a:lumOff val="60000"/>
                      </a:schemeClr>
                    </a:solidFill>
                  </a:tcPr>
                </a:tc>
                <a:tc>
                  <a:txBody>
                    <a:bodyPr/>
                    <a:lstStyle/>
                    <a:p>
                      <a:pPr algn="l"/>
                      <a:r>
                        <a:rPr kumimoji="1" lang="ja-JP" altLang="en-US" sz="2000" dirty="0">
                          <a:latin typeface="メイリオ" panose="020B0604030504040204" pitchFamily="50" charset="-128"/>
                          <a:ea typeface="メイリオ" panose="020B0604030504040204" pitchFamily="50" charset="-128"/>
                        </a:rPr>
                        <a:t>事務費（出展料、会場借料、会場整備料、出展代行費、通信運搬費、通訳料、翻訳料、広告宣伝費、雑役務費）</a:t>
                      </a:r>
                    </a:p>
                  </a:txBody>
                  <a:tcPr anchor="ctr">
                    <a:solidFill>
                      <a:schemeClr val="accent1">
                        <a:lumMod val="40000"/>
                        <a:lumOff val="60000"/>
                      </a:schemeClr>
                    </a:solidFill>
                  </a:tcPr>
                </a:tc>
                <a:extLst>
                  <a:ext uri="{0D108BD9-81ED-4DB2-BD59-A6C34878D82A}">
                    <a16:rowId xmlns:a16="http://schemas.microsoft.com/office/drawing/2014/main" val="10002"/>
                  </a:ext>
                </a:extLst>
              </a:tr>
              <a:tr h="425971">
                <a:tc vMerge="1">
                  <a:txBody>
                    <a:bodyPr/>
                    <a:lstStyle/>
                    <a:p>
                      <a:endParaRPr kumimoji="1" lang="ja-JP" altLang="en-US" sz="2000" dirty="0"/>
                    </a:p>
                  </a:txBody>
                  <a:tcPr/>
                </a:tc>
                <a:tc>
                  <a:txBody>
                    <a:bodyPr/>
                    <a:lstStyle/>
                    <a:p>
                      <a:pPr algn="ctr"/>
                      <a:r>
                        <a:rPr kumimoji="1" lang="ja-JP" altLang="en-US" sz="2000" dirty="0">
                          <a:latin typeface="メイリオ" panose="020B0604030504040204" pitchFamily="50" charset="-128"/>
                          <a:ea typeface="メイリオ" panose="020B0604030504040204" pitchFamily="50" charset="-128"/>
                        </a:rPr>
                        <a:t>（４）</a:t>
                      </a:r>
                      <a:endParaRPr kumimoji="1" lang="en-US" altLang="ja-JP" sz="2000" dirty="0">
                        <a:latin typeface="メイリオ" panose="020B0604030504040204" pitchFamily="50" charset="-128"/>
                        <a:ea typeface="メイリオ" panose="020B0604030504040204" pitchFamily="50" charset="-128"/>
                      </a:endParaRPr>
                    </a:p>
                  </a:txBody>
                  <a:tcPr anchor="ctr">
                    <a:solidFill>
                      <a:schemeClr val="accent1">
                        <a:lumMod val="40000"/>
                        <a:lumOff val="60000"/>
                      </a:schemeClr>
                    </a:solidFill>
                  </a:tcP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kumimoji="1" lang="ja-JP" altLang="en-US" sz="2000" kern="1200" dirty="0">
                          <a:solidFill>
                            <a:schemeClr val="dk1"/>
                          </a:solidFill>
                          <a:effectLst/>
                          <a:latin typeface="メイリオ" panose="020B0604030504040204" pitchFamily="50" charset="-128"/>
                          <a:ea typeface="メイリオ" panose="020B0604030504040204" pitchFamily="50" charset="-128"/>
                          <a:cs typeface="+mn-cs"/>
                        </a:rPr>
                        <a:t>委託料（事務費に相当する経費として支出したものに限る）</a:t>
                      </a:r>
                      <a:endParaRPr kumimoji="1" lang="ja-JP" altLang="ja-JP" sz="2000" kern="1200" dirty="0">
                        <a:solidFill>
                          <a:schemeClr val="dk1"/>
                        </a:solidFill>
                        <a:effectLst/>
                        <a:latin typeface="メイリオ" panose="020B0604030504040204" pitchFamily="50" charset="-128"/>
                        <a:ea typeface="メイリオ" panose="020B0604030504040204" pitchFamily="50" charset="-128"/>
                        <a:cs typeface="+mn-cs"/>
                      </a:endParaRPr>
                    </a:p>
                  </a:txBody>
                  <a:tcPr anchor="ctr">
                    <a:solidFill>
                      <a:schemeClr val="accent1">
                        <a:lumMod val="40000"/>
                        <a:lumOff val="60000"/>
                      </a:schemeClr>
                    </a:solidFill>
                  </a:tcPr>
                </a:tc>
                <a:extLst>
                  <a:ext uri="{0D108BD9-81ED-4DB2-BD59-A6C34878D82A}">
                    <a16:rowId xmlns:a16="http://schemas.microsoft.com/office/drawing/2014/main" val="10003"/>
                  </a:ext>
                </a:extLst>
              </a:tr>
              <a:tr h="425971">
                <a:tc vMerge="1">
                  <a:txBody>
                    <a:bodyPr/>
                    <a:lstStyle/>
                    <a:p>
                      <a:endParaRPr kumimoji="1" lang="ja-JP" altLang="en-US" sz="2000" dirty="0"/>
                    </a:p>
                  </a:txBody>
                  <a:tcPr/>
                </a:tc>
                <a:tc>
                  <a:txBody>
                    <a:bodyPr/>
                    <a:lstStyle/>
                    <a:p>
                      <a:pPr algn="ctr"/>
                      <a:r>
                        <a:rPr kumimoji="1" lang="ja-JP" altLang="en-US" sz="2000" dirty="0">
                          <a:latin typeface="メイリオ" panose="020B0604030504040204" pitchFamily="50" charset="-128"/>
                          <a:ea typeface="メイリオ" panose="020B0604030504040204" pitchFamily="50" charset="-128"/>
                        </a:rPr>
                        <a:t>（５）</a:t>
                      </a:r>
                    </a:p>
                  </a:txBody>
                  <a:tcPr anchor="ctr">
                    <a:solidFill>
                      <a:schemeClr val="accent1">
                        <a:lumMod val="40000"/>
                        <a:lumOff val="60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2000" dirty="0">
                          <a:latin typeface="メイリオ" panose="020B0604030504040204" pitchFamily="50" charset="-128"/>
                          <a:ea typeface="メイリオ" panose="020B0604030504040204" pitchFamily="50" charset="-128"/>
                        </a:rPr>
                        <a:t>開催期間のみ臨時的に雇用する説明員及び販売員に係る</a:t>
                      </a:r>
                      <a:r>
                        <a:rPr kumimoji="1" lang="ja-JP" altLang="en-US" sz="2000" dirty="0" smtClean="0">
                          <a:latin typeface="メイリオ" panose="020B0604030504040204" pitchFamily="50" charset="-128"/>
                          <a:ea typeface="メイリオ" panose="020B0604030504040204" pitchFamily="50" charset="-128"/>
                        </a:rPr>
                        <a:t>人件費　</a:t>
                      </a:r>
                      <a:r>
                        <a:rPr kumimoji="1" lang="en-US" altLang="ja-JP" sz="2000" dirty="0" smtClean="0">
                          <a:latin typeface="メイリオ" panose="020B0604030504040204" pitchFamily="50" charset="-128"/>
                          <a:ea typeface="メイリオ" panose="020B0604030504040204" pitchFamily="50" charset="-128"/>
                        </a:rPr>
                        <a:t>※</a:t>
                      </a:r>
                      <a:r>
                        <a:rPr kumimoji="1" lang="ja-JP" altLang="en-US" sz="2000" dirty="0" smtClean="0">
                          <a:latin typeface="メイリオ" panose="020B0604030504040204" pitchFamily="50" charset="-128"/>
                          <a:ea typeface="メイリオ" panose="020B0604030504040204" pitchFamily="50" charset="-128"/>
                        </a:rPr>
                        <a:t>最大２名分</a:t>
                      </a:r>
                      <a:endParaRPr kumimoji="1" lang="ja-JP" altLang="en-US" sz="2000" dirty="0">
                        <a:latin typeface="メイリオ" panose="020B0604030504040204" pitchFamily="50" charset="-128"/>
                        <a:ea typeface="メイリオ" panose="020B0604030504040204" pitchFamily="50" charset="-128"/>
                      </a:endParaRPr>
                    </a:p>
                  </a:txBody>
                  <a:tcPr anchor="ctr">
                    <a:solidFill>
                      <a:schemeClr val="accent1">
                        <a:lumMod val="40000"/>
                        <a:lumOff val="60000"/>
                      </a:schemeClr>
                    </a:solidFill>
                  </a:tcPr>
                </a:tc>
                <a:extLst>
                  <a:ext uri="{0D108BD9-81ED-4DB2-BD59-A6C34878D82A}">
                    <a16:rowId xmlns:a16="http://schemas.microsoft.com/office/drawing/2014/main" val="10004"/>
                  </a:ext>
                </a:extLst>
              </a:tr>
              <a:tr h="425971">
                <a:tc vMerge="1">
                  <a:txBody>
                    <a:bodyPr/>
                    <a:lstStyle/>
                    <a:p>
                      <a:endParaRPr kumimoji="1" lang="ja-JP" altLang="en-US" sz="2000" dirty="0"/>
                    </a:p>
                  </a:txBody>
                  <a:tcPr/>
                </a:tc>
                <a:tc>
                  <a:txBody>
                    <a:bodyPr/>
                    <a:lstStyle/>
                    <a:p>
                      <a:pPr marL="0" marR="0" indent="0" algn="ctr" defTabSz="1219170" rtl="0" eaLnBrk="1" fontAlgn="auto" latinLnBrk="0" hangingPunct="1">
                        <a:lnSpc>
                          <a:spcPct val="100000"/>
                        </a:lnSpc>
                        <a:spcBef>
                          <a:spcPts val="0"/>
                        </a:spcBef>
                        <a:spcAft>
                          <a:spcPts val="0"/>
                        </a:spcAft>
                        <a:buClrTx/>
                        <a:buSzTx/>
                        <a:buFontTx/>
                        <a:buNone/>
                        <a:tabLst/>
                        <a:defRPr/>
                      </a:pPr>
                      <a:r>
                        <a:rPr kumimoji="1" lang="ja-JP" altLang="en-US" sz="2000" dirty="0" smtClean="0">
                          <a:latin typeface="メイリオ" panose="020B0604030504040204" pitchFamily="50" charset="-128"/>
                          <a:ea typeface="メイリオ" panose="020B0604030504040204" pitchFamily="50" charset="-128"/>
                        </a:rPr>
                        <a:t>（６）</a:t>
                      </a:r>
                    </a:p>
                  </a:txBody>
                  <a:tcPr anchor="ctr">
                    <a:solidFill>
                      <a:schemeClr val="accent1">
                        <a:lumMod val="40000"/>
                        <a:lumOff val="60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2000" dirty="0">
                          <a:latin typeface="メイリオ" panose="020B0604030504040204" pitchFamily="50" charset="-128"/>
                          <a:ea typeface="メイリオ" panose="020B0604030504040204" pitchFamily="50" charset="-128"/>
                        </a:rPr>
                        <a:t>その他、市長が特別に必要と認めるもの</a:t>
                      </a:r>
                    </a:p>
                  </a:txBody>
                  <a:tcPr anchor="ctr">
                    <a:solidFill>
                      <a:schemeClr val="accent1">
                        <a:lumMod val="40000"/>
                        <a:lumOff val="60000"/>
                      </a:schemeClr>
                    </a:solidFill>
                  </a:tcPr>
                </a:tc>
                <a:extLst>
                  <a:ext uri="{0D108BD9-81ED-4DB2-BD59-A6C34878D82A}">
                    <a16:rowId xmlns:a16="http://schemas.microsoft.com/office/drawing/2014/main" val="10005"/>
                  </a:ext>
                </a:extLst>
              </a:tr>
              <a:tr h="425971">
                <a:tc rowSpan="8">
                  <a:txBody>
                    <a:bodyPr/>
                    <a:lstStyle/>
                    <a:p>
                      <a:pPr algn="r"/>
                      <a:r>
                        <a:rPr kumimoji="1" lang="ja-JP" altLang="ja-JP" sz="2000" b="1" kern="1200" dirty="0">
                          <a:effectLst/>
                          <a:latin typeface="メイリオ" panose="020B0604030504040204" pitchFamily="50" charset="-128"/>
                          <a:ea typeface="メイリオ" panose="020B0604030504040204" pitchFamily="50" charset="-128"/>
                        </a:rPr>
                        <a:t>新たな需要開拓型</a:t>
                      </a:r>
                      <a:endParaRPr kumimoji="1" lang="ja-JP" altLang="en-US" sz="2000" b="1" dirty="0">
                        <a:latin typeface="メイリオ" panose="020B0604030504040204" pitchFamily="50" charset="-128"/>
                        <a:ea typeface="メイリオ" panose="020B0604030504040204" pitchFamily="50" charset="-128"/>
                      </a:endParaRPr>
                    </a:p>
                  </a:txBody>
                  <a:tcPr anchor="ctr">
                    <a:solidFill>
                      <a:schemeClr val="accent2">
                        <a:lumMod val="20000"/>
                        <a:lumOff val="80000"/>
                      </a:schemeClr>
                    </a:solidFill>
                  </a:tcPr>
                </a:tc>
                <a:tc>
                  <a:txBody>
                    <a:bodyPr/>
                    <a:lstStyle/>
                    <a:p>
                      <a:pPr algn="ctr"/>
                      <a:r>
                        <a:rPr kumimoji="1" lang="ja-JP" altLang="en-US" sz="2000" dirty="0">
                          <a:latin typeface="メイリオ" panose="020B0604030504040204" pitchFamily="50" charset="-128"/>
                          <a:ea typeface="メイリオ" panose="020B0604030504040204" pitchFamily="50" charset="-128"/>
                        </a:rPr>
                        <a:t>（１）</a:t>
                      </a:r>
                    </a:p>
                  </a:txBody>
                  <a:tcPr anchor="ctr">
                    <a:solidFill>
                      <a:schemeClr val="accent2">
                        <a:lumMod val="20000"/>
                        <a:lumOff val="80000"/>
                      </a:schemeClr>
                    </a:solidFill>
                  </a:tcPr>
                </a:tc>
                <a:tc>
                  <a:txBody>
                    <a:bodyPr/>
                    <a:lstStyle/>
                    <a:p>
                      <a:pPr algn="l"/>
                      <a:r>
                        <a:rPr kumimoji="1" lang="ja-JP" altLang="en-US" sz="2000" dirty="0">
                          <a:latin typeface="メイリオ" panose="020B0604030504040204" pitchFamily="50" charset="-128"/>
                          <a:ea typeface="メイリオ" panose="020B0604030504040204" pitchFamily="50" charset="-128"/>
                        </a:rPr>
                        <a:t>報償費</a:t>
                      </a:r>
                    </a:p>
                  </a:txBody>
                  <a:tcPr>
                    <a:solidFill>
                      <a:schemeClr val="accent2">
                        <a:lumMod val="20000"/>
                        <a:lumOff val="80000"/>
                      </a:schemeClr>
                    </a:solidFill>
                  </a:tcPr>
                </a:tc>
                <a:extLst>
                  <a:ext uri="{0D108BD9-81ED-4DB2-BD59-A6C34878D82A}">
                    <a16:rowId xmlns:a16="http://schemas.microsoft.com/office/drawing/2014/main" val="10009"/>
                  </a:ext>
                </a:extLst>
              </a:tr>
              <a:tr h="425971">
                <a:tc vMerge="1">
                  <a:txBody>
                    <a:bodyPr/>
                    <a:lstStyle/>
                    <a:p>
                      <a:endParaRPr kumimoji="1" lang="ja-JP" altLang="en-US" sz="2000" dirty="0"/>
                    </a:p>
                  </a:txBody>
                  <a:tcPr/>
                </a:tc>
                <a:tc>
                  <a:txBody>
                    <a:bodyPr/>
                    <a:lstStyle/>
                    <a:p>
                      <a:pPr algn="ctr"/>
                      <a:r>
                        <a:rPr kumimoji="1" lang="ja-JP" altLang="en-US" sz="2000" dirty="0">
                          <a:latin typeface="メイリオ" panose="020B0604030504040204" pitchFamily="50" charset="-128"/>
                          <a:ea typeface="メイリオ" panose="020B0604030504040204" pitchFamily="50" charset="-128"/>
                        </a:rPr>
                        <a:t>（２）</a:t>
                      </a:r>
                    </a:p>
                  </a:txBody>
                  <a:tcPr anchor="ctr">
                    <a:solidFill>
                      <a:schemeClr val="accent2">
                        <a:lumMod val="20000"/>
                        <a:lumOff val="80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2000" dirty="0">
                          <a:latin typeface="メイリオ" panose="020B0604030504040204" pitchFamily="50" charset="-128"/>
                          <a:ea typeface="メイリオ" panose="020B0604030504040204" pitchFamily="50" charset="-128"/>
                        </a:rPr>
                        <a:t>専門家</a:t>
                      </a:r>
                      <a:r>
                        <a:rPr kumimoji="1" lang="ja-JP" altLang="en-US" sz="2000" dirty="0" smtClean="0">
                          <a:latin typeface="メイリオ" panose="020B0604030504040204" pitchFamily="50" charset="-128"/>
                          <a:ea typeface="メイリオ" panose="020B0604030504040204" pitchFamily="50" charset="-128"/>
                        </a:rPr>
                        <a:t>旅費（原則２名まで）</a:t>
                      </a:r>
                      <a:endParaRPr kumimoji="1" lang="ja-JP" altLang="en-US" sz="2000" dirty="0">
                        <a:latin typeface="メイリオ" panose="020B0604030504040204" pitchFamily="50" charset="-128"/>
                        <a:ea typeface="メイリオ" panose="020B0604030504040204" pitchFamily="50" charset="-128"/>
                      </a:endParaRPr>
                    </a:p>
                  </a:txBody>
                  <a:tcPr>
                    <a:solidFill>
                      <a:schemeClr val="accent2">
                        <a:lumMod val="20000"/>
                        <a:lumOff val="80000"/>
                      </a:schemeClr>
                    </a:solidFill>
                  </a:tcPr>
                </a:tc>
                <a:extLst>
                  <a:ext uri="{0D108BD9-81ED-4DB2-BD59-A6C34878D82A}">
                    <a16:rowId xmlns:a16="http://schemas.microsoft.com/office/drawing/2014/main" val="10010"/>
                  </a:ext>
                </a:extLst>
              </a:tr>
              <a:tr h="394080">
                <a:tc vMerge="1">
                  <a:txBody>
                    <a:bodyPr/>
                    <a:lstStyle/>
                    <a:p>
                      <a:endParaRPr kumimoji="1" lang="ja-JP" altLang="en-US" sz="2000" dirty="0"/>
                    </a:p>
                  </a:txBody>
                  <a:tcPr/>
                </a:tc>
                <a:tc>
                  <a:txBody>
                    <a:bodyPr/>
                    <a:lstStyle/>
                    <a:p>
                      <a:pPr algn="ctr"/>
                      <a:r>
                        <a:rPr kumimoji="1" lang="ja-JP" altLang="en-US" sz="2000" dirty="0">
                          <a:latin typeface="メイリオ" panose="020B0604030504040204" pitchFamily="50" charset="-128"/>
                          <a:ea typeface="メイリオ" panose="020B0604030504040204" pitchFamily="50" charset="-128"/>
                        </a:rPr>
                        <a:t>（３）</a:t>
                      </a:r>
                    </a:p>
                  </a:txBody>
                  <a:tcPr anchor="ctr">
                    <a:solidFill>
                      <a:schemeClr val="accent2">
                        <a:lumMod val="20000"/>
                        <a:lumOff val="80000"/>
                      </a:schemeClr>
                    </a:solidFill>
                  </a:tcPr>
                </a:tc>
                <a:tc>
                  <a:txBody>
                    <a:bodyPr/>
                    <a:lstStyle/>
                    <a:p>
                      <a:pPr algn="l"/>
                      <a:r>
                        <a:rPr kumimoji="1" lang="ja-JP" altLang="en-US" sz="2000" dirty="0" smtClean="0">
                          <a:latin typeface="メイリオ" panose="020B0604030504040204" pitchFamily="50" charset="-128"/>
                          <a:ea typeface="メイリオ" panose="020B0604030504040204" pitchFamily="50" charset="-128"/>
                        </a:rPr>
                        <a:t>委託料（（４）～（７）に相当する経費として支出したものに限る）</a:t>
                      </a:r>
                      <a:endParaRPr kumimoji="1" lang="ja-JP" altLang="en-US" sz="2000" dirty="0">
                        <a:latin typeface="メイリオ" panose="020B0604030504040204" pitchFamily="50" charset="-128"/>
                        <a:ea typeface="メイリオ" panose="020B0604030504040204" pitchFamily="50" charset="-128"/>
                      </a:endParaRPr>
                    </a:p>
                  </a:txBody>
                  <a:tcPr>
                    <a:solidFill>
                      <a:schemeClr val="accent2">
                        <a:lumMod val="20000"/>
                        <a:lumOff val="80000"/>
                      </a:schemeClr>
                    </a:solidFill>
                  </a:tcPr>
                </a:tc>
                <a:extLst>
                  <a:ext uri="{0D108BD9-81ED-4DB2-BD59-A6C34878D82A}">
                    <a16:rowId xmlns:a16="http://schemas.microsoft.com/office/drawing/2014/main" val="10011"/>
                  </a:ext>
                </a:extLst>
              </a:tr>
              <a:tr h="394080">
                <a:tc vMerge="1">
                  <a:txBody>
                    <a:bodyPr/>
                    <a:lstStyle/>
                    <a:p>
                      <a:endParaRPr kumimoji="1" lang="ja-JP" altLang="en-US"/>
                    </a:p>
                  </a:txBody>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1" lang="ja-JP" altLang="en-US" sz="2000" dirty="0">
                          <a:latin typeface="メイリオ" panose="020B0604030504040204" pitchFamily="50" charset="-128"/>
                          <a:ea typeface="メイリオ" panose="020B0604030504040204" pitchFamily="50" charset="-128"/>
                        </a:rPr>
                        <a:t>（４）</a:t>
                      </a:r>
                    </a:p>
                  </a:txBody>
                  <a:tcPr anchor="ctr">
                    <a:solidFill>
                      <a:schemeClr val="accent2">
                        <a:lumMod val="20000"/>
                        <a:lumOff val="80000"/>
                      </a:schemeClr>
                    </a:solidFill>
                  </a:tcPr>
                </a:tc>
                <a:tc>
                  <a:txBody>
                    <a:bodyPr/>
                    <a:lstStyle/>
                    <a:p>
                      <a:pPr algn="l"/>
                      <a:r>
                        <a:rPr kumimoji="1" lang="en-US" altLang="ja-JP" sz="2000" dirty="0">
                          <a:latin typeface="メイリオ" panose="020B0604030504040204" pitchFamily="50" charset="-128"/>
                          <a:ea typeface="メイリオ" panose="020B0604030504040204" pitchFamily="50" charset="-128"/>
                        </a:rPr>
                        <a:t>EC</a:t>
                      </a:r>
                      <a:r>
                        <a:rPr kumimoji="1" lang="ja-JP" altLang="en-US" sz="2000" dirty="0">
                          <a:latin typeface="メイリオ" panose="020B0604030504040204" pitchFamily="50" charset="-128"/>
                          <a:ea typeface="メイリオ" panose="020B0604030504040204" pitchFamily="50" charset="-128"/>
                        </a:rPr>
                        <a:t>サイト構築費（</a:t>
                      </a:r>
                      <a:r>
                        <a:rPr kumimoji="1" lang="ja-JP" altLang="en-US" sz="2000" kern="1200" dirty="0">
                          <a:effectLst/>
                          <a:latin typeface="メイリオ" panose="020B0604030504040204" pitchFamily="50" charset="-128"/>
                          <a:ea typeface="メイリオ" panose="020B0604030504040204" pitchFamily="50" charset="-128"/>
                        </a:rPr>
                        <a:t>ページデザイン作成費、ウェブ作成費、商品画像等作成費</a:t>
                      </a:r>
                      <a:r>
                        <a:rPr kumimoji="1" lang="ja-JP" altLang="en-US" sz="2000" dirty="0">
                          <a:latin typeface="メイリオ" panose="020B0604030504040204" pitchFamily="50" charset="-128"/>
                          <a:ea typeface="メイリオ" panose="020B0604030504040204" pitchFamily="50" charset="-128"/>
                        </a:rPr>
                        <a:t>）</a:t>
                      </a:r>
                    </a:p>
                  </a:txBody>
                  <a:tcPr>
                    <a:solidFill>
                      <a:schemeClr val="accent2">
                        <a:lumMod val="20000"/>
                        <a:lumOff val="80000"/>
                      </a:schemeClr>
                    </a:solidFill>
                  </a:tcPr>
                </a:tc>
                <a:extLst>
                  <a:ext uri="{0D108BD9-81ED-4DB2-BD59-A6C34878D82A}">
                    <a16:rowId xmlns:a16="http://schemas.microsoft.com/office/drawing/2014/main" val="814483253"/>
                  </a:ext>
                </a:extLst>
              </a:tr>
              <a:tr h="394080">
                <a:tc vMerge="1">
                  <a:txBody>
                    <a:bodyPr/>
                    <a:lstStyle/>
                    <a:p>
                      <a:endParaRPr kumimoji="1" lang="ja-JP" altLang="en-US"/>
                    </a:p>
                  </a:txBody>
                  <a:tcPr/>
                </a:tc>
                <a:tc>
                  <a:txBody>
                    <a:bodyPr/>
                    <a:lstStyle/>
                    <a:p>
                      <a:pPr algn="ctr"/>
                      <a:r>
                        <a:rPr kumimoji="1" lang="ja-JP" altLang="en-US" sz="2000" dirty="0">
                          <a:latin typeface="メイリオ" panose="020B0604030504040204" pitchFamily="50" charset="-128"/>
                          <a:ea typeface="メイリオ" panose="020B0604030504040204" pitchFamily="50" charset="-128"/>
                        </a:rPr>
                        <a:t>（５）</a:t>
                      </a:r>
                    </a:p>
                  </a:txBody>
                  <a:tcPr anchor="ctr">
                    <a:solidFill>
                      <a:schemeClr val="accent2">
                        <a:lumMod val="20000"/>
                        <a:lumOff val="80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en-US" altLang="ja-JP" sz="2000" kern="1200" dirty="0">
                          <a:effectLst/>
                          <a:latin typeface="メイリオ" panose="020B0604030504040204" pitchFamily="50" charset="-128"/>
                          <a:ea typeface="メイリオ" panose="020B0604030504040204" pitchFamily="50" charset="-128"/>
                        </a:rPr>
                        <a:t>EC</a:t>
                      </a:r>
                      <a:r>
                        <a:rPr kumimoji="1" lang="ja-JP" altLang="en-US" sz="2000" kern="1200" dirty="0">
                          <a:effectLst/>
                          <a:latin typeface="メイリオ" panose="020B0604030504040204" pitchFamily="50" charset="-128"/>
                          <a:ea typeface="メイリオ" panose="020B0604030504040204" pitchFamily="50" charset="-128"/>
                        </a:rPr>
                        <a:t>サイト改修費（ページデザイン作成費、ウェブ作成費、商品画像等作成費）</a:t>
                      </a:r>
                      <a:endParaRPr kumimoji="1" lang="ja-JP" altLang="en-US" sz="2000" dirty="0">
                        <a:latin typeface="メイリオ" panose="020B0604030504040204" pitchFamily="50" charset="-128"/>
                        <a:ea typeface="メイリオ" panose="020B0604030504040204" pitchFamily="50" charset="-128"/>
                      </a:endParaRPr>
                    </a:p>
                  </a:txBody>
                  <a:tcPr>
                    <a:solidFill>
                      <a:schemeClr val="accent2">
                        <a:lumMod val="20000"/>
                        <a:lumOff val="80000"/>
                      </a:schemeClr>
                    </a:solidFill>
                  </a:tcPr>
                </a:tc>
                <a:extLst>
                  <a:ext uri="{0D108BD9-81ED-4DB2-BD59-A6C34878D82A}">
                    <a16:rowId xmlns:a16="http://schemas.microsoft.com/office/drawing/2014/main" val="4141332983"/>
                  </a:ext>
                </a:extLst>
              </a:tr>
              <a:tr h="394080">
                <a:tc vMerge="1">
                  <a:txBody>
                    <a:bodyPr/>
                    <a:lstStyle/>
                    <a:p>
                      <a:endParaRPr kumimoji="1" lang="ja-JP" altLang="en-US"/>
                    </a:p>
                  </a:txBody>
                  <a:tcPr/>
                </a:tc>
                <a:tc>
                  <a:txBody>
                    <a:bodyPr/>
                    <a:lstStyle/>
                    <a:p>
                      <a:pPr algn="ctr"/>
                      <a:r>
                        <a:rPr kumimoji="1" lang="ja-JP" altLang="en-US" sz="2000" dirty="0">
                          <a:latin typeface="メイリオ" panose="020B0604030504040204" pitchFamily="50" charset="-128"/>
                          <a:ea typeface="メイリオ" panose="020B0604030504040204" pitchFamily="50" charset="-128"/>
                        </a:rPr>
                        <a:t>（６）</a:t>
                      </a:r>
                    </a:p>
                  </a:txBody>
                  <a:tcPr anchor="ctr">
                    <a:solidFill>
                      <a:schemeClr val="accent2">
                        <a:lumMod val="20000"/>
                        <a:lumOff val="80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2000" kern="1200" dirty="0">
                          <a:solidFill>
                            <a:schemeClr val="dk1"/>
                          </a:solidFill>
                          <a:effectLst/>
                          <a:latin typeface="メイリオ" panose="020B0604030504040204" pitchFamily="50" charset="-128"/>
                          <a:ea typeface="メイリオ" panose="020B0604030504040204" pitchFamily="50" charset="-128"/>
                          <a:cs typeface="+mn-cs"/>
                        </a:rPr>
                        <a:t>自社商品紹介パンフレット制作に</a:t>
                      </a:r>
                      <a:r>
                        <a:rPr kumimoji="1" lang="ja-JP" altLang="en-US" sz="2000" kern="1200" dirty="0" smtClean="0">
                          <a:solidFill>
                            <a:schemeClr val="dk1"/>
                          </a:solidFill>
                          <a:effectLst/>
                          <a:latin typeface="メイリオ" panose="020B0604030504040204" pitchFamily="50" charset="-128"/>
                          <a:ea typeface="メイリオ" panose="020B0604030504040204" pitchFamily="50" charset="-128"/>
                          <a:cs typeface="+mn-cs"/>
                        </a:rPr>
                        <a:t>係る経費（設計及びデザイン制作費）</a:t>
                      </a:r>
                      <a:endParaRPr kumimoji="1" lang="ja-JP" altLang="ja-JP" sz="2000" kern="1200" dirty="0">
                        <a:solidFill>
                          <a:schemeClr val="dk1"/>
                        </a:solidFill>
                        <a:effectLst/>
                        <a:latin typeface="メイリオ" panose="020B0604030504040204" pitchFamily="50" charset="-128"/>
                        <a:ea typeface="メイリオ" panose="020B0604030504040204" pitchFamily="50" charset="-128"/>
                        <a:cs typeface="+mn-cs"/>
                      </a:endParaRPr>
                    </a:p>
                  </a:txBody>
                  <a:tcPr>
                    <a:solidFill>
                      <a:schemeClr val="accent2">
                        <a:lumMod val="20000"/>
                        <a:lumOff val="80000"/>
                      </a:schemeClr>
                    </a:solidFill>
                  </a:tcPr>
                </a:tc>
                <a:extLst>
                  <a:ext uri="{0D108BD9-81ED-4DB2-BD59-A6C34878D82A}">
                    <a16:rowId xmlns:a16="http://schemas.microsoft.com/office/drawing/2014/main" val="4064917248"/>
                  </a:ext>
                </a:extLst>
              </a:tr>
              <a:tr h="394080">
                <a:tc vMerge="1">
                  <a:txBody>
                    <a:bodyPr/>
                    <a:lstStyle/>
                    <a:p>
                      <a:pPr algn="r"/>
                      <a:endParaRPr kumimoji="1" lang="ja-JP" altLang="en-US" sz="2000" b="1" dirty="0">
                        <a:latin typeface="メイリオ" panose="020B0604030504040204" pitchFamily="50" charset="-128"/>
                        <a:ea typeface="メイリオ" panose="020B0604030504040204" pitchFamily="50" charset="-128"/>
                      </a:endParaRPr>
                    </a:p>
                  </a:txBody>
                  <a:tcPr anchor="ctr">
                    <a:solidFill>
                      <a:schemeClr val="accent2">
                        <a:lumMod val="20000"/>
                        <a:lumOff val="80000"/>
                      </a:schemeClr>
                    </a:solidFill>
                  </a:tcPr>
                </a:tc>
                <a:tc>
                  <a:txBody>
                    <a:bodyPr/>
                    <a:lstStyle/>
                    <a:p>
                      <a:pPr algn="ctr"/>
                      <a:r>
                        <a:rPr kumimoji="1" lang="ja-JP" altLang="en-US" sz="2000" dirty="0">
                          <a:latin typeface="メイリオ" panose="020B0604030504040204" pitchFamily="50" charset="-128"/>
                          <a:ea typeface="メイリオ" panose="020B0604030504040204" pitchFamily="50" charset="-128"/>
                        </a:rPr>
                        <a:t>（７）</a:t>
                      </a:r>
                    </a:p>
                  </a:txBody>
                  <a:tcPr anchor="ctr">
                    <a:solidFill>
                      <a:schemeClr val="accent2">
                        <a:lumMod val="20000"/>
                        <a:lumOff val="80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2000" dirty="0">
                          <a:latin typeface="メイリオ" panose="020B0604030504040204" pitchFamily="50" charset="-128"/>
                          <a:ea typeface="メイリオ" panose="020B0604030504040204" pitchFamily="50" charset="-128"/>
                        </a:rPr>
                        <a:t>商品パッケージデザイン制作に</a:t>
                      </a:r>
                      <a:r>
                        <a:rPr kumimoji="1" lang="ja-JP" altLang="en-US" sz="2000" dirty="0" smtClean="0">
                          <a:latin typeface="メイリオ" panose="020B0604030504040204" pitchFamily="50" charset="-128"/>
                          <a:ea typeface="メイリオ" panose="020B0604030504040204" pitchFamily="50" charset="-128"/>
                        </a:rPr>
                        <a:t>係る経費（設計及び</a:t>
                      </a:r>
                      <a:r>
                        <a:rPr kumimoji="1" lang="ja-JP" altLang="en-US" sz="2000" kern="1200" dirty="0" smtClean="0">
                          <a:solidFill>
                            <a:schemeClr val="dk1"/>
                          </a:solidFill>
                          <a:effectLst/>
                          <a:latin typeface="メイリオ" panose="020B0604030504040204" pitchFamily="50" charset="-128"/>
                          <a:ea typeface="メイリオ" panose="020B0604030504040204" pitchFamily="50" charset="-128"/>
                          <a:cs typeface="+mn-cs"/>
                        </a:rPr>
                        <a:t>デザイン制作費</a:t>
                      </a:r>
                      <a:r>
                        <a:rPr kumimoji="1" lang="ja-JP" altLang="en-US" sz="2000" dirty="0" smtClean="0">
                          <a:latin typeface="メイリオ" panose="020B0604030504040204" pitchFamily="50" charset="-128"/>
                          <a:ea typeface="メイリオ" panose="020B0604030504040204" pitchFamily="50" charset="-128"/>
                        </a:rPr>
                        <a:t>）</a:t>
                      </a:r>
                      <a:endParaRPr kumimoji="1" lang="ja-JP" altLang="en-US" sz="2000" dirty="0">
                        <a:latin typeface="メイリオ" panose="020B0604030504040204" pitchFamily="50" charset="-128"/>
                        <a:ea typeface="メイリオ" panose="020B0604030504040204" pitchFamily="50" charset="-128"/>
                      </a:endParaRPr>
                    </a:p>
                  </a:txBody>
                  <a:tcPr>
                    <a:solidFill>
                      <a:schemeClr val="accent2">
                        <a:lumMod val="20000"/>
                        <a:lumOff val="80000"/>
                      </a:schemeClr>
                    </a:solidFill>
                  </a:tcPr>
                </a:tc>
                <a:extLst>
                  <a:ext uri="{0D108BD9-81ED-4DB2-BD59-A6C34878D82A}">
                    <a16:rowId xmlns:a16="http://schemas.microsoft.com/office/drawing/2014/main" val="2696214460"/>
                  </a:ext>
                </a:extLst>
              </a:tr>
              <a:tr h="394080">
                <a:tc vMerge="1">
                  <a:txBody>
                    <a:bodyPr/>
                    <a:lstStyle/>
                    <a:p>
                      <a:pPr algn="r"/>
                      <a:endParaRPr kumimoji="1" lang="ja-JP" altLang="en-US" sz="2000" b="1" dirty="0">
                        <a:latin typeface="メイリオ" panose="020B0604030504040204" pitchFamily="50" charset="-128"/>
                        <a:ea typeface="メイリオ" panose="020B0604030504040204" pitchFamily="50" charset="-128"/>
                      </a:endParaRPr>
                    </a:p>
                  </a:txBody>
                  <a:tcPr anchor="ctr">
                    <a:solidFill>
                      <a:schemeClr val="accent2">
                        <a:lumMod val="20000"/>
                        <a:lumOff val="80000"/>
                      </a:schemeClr>
                    </a:solidFill>
                  </a:tcPr>
                </a:tc>
                <a:tc>
                  <a:txBody>
                    <a:bodyPr/>
                    <a:lstStyle/>
                    <a:p>
                      <a:pPr algn="ctr"/>
                      <a:r>
                        <a:rPr kumimoji="1" lang="ja-JP" altLang="en-US" sz="2000" dirty="0">
                          <a:latin typeface="メイリオ" panose="020B0604030504040204" pitchFamily="50" charset="-128"/>
                          <a:ea typeface="メイリオ" panose="020B0604030504040204" pitchFamily="50" charset="-128"/>
                        </a:rPr>
                        <a:t>（８）</a:t>
                      </a:r>
                    </a:p>
                  </a:txBody>
                  <a:tcPr anchor="ctr">
                    <a:solidFill>
                      <a:schemeClr val="accent2">
                        <a:lumMod val="20000"/>
                        <a:lumOff val="80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2000" dirty="0">
                          <a:latin typeface="メイリオ" panose="020B0604030504040204" pitchFamily="50" charset="-128"/>
                          <a:ea typeface="メイリオ" panose="020B0604030504040204" pitchFamily="50" charset="-128"/>
                        </a:rPr>
                        <a:t>その他、市長が特別に必要と認めるもの</a:t>
                      </a:r>
                    </a:p>
                  </a:txBody>
                  <a:tcPr>
                    <a:solidFill>
                      <a:schemeClr val="accent2">
                        <a:lumMod val="20000"/>
                        <a:lumOff val="80000"/>
                      </a:schemeClr>
                    </a:solidFill>
                  </a:tcPr>
                </a:tc>
                <a:extLst>
                  <a:ext uri="{0D108BD9-81ED-4DB2-BD59-A6C34878D82A}">
                    <a16:rowId xmlns:a16="http://schemas.microsoft.com/office/drawing/2014/main" val="789118319"/>
                  </a:ext>
                </a:extLst>
              </a:tr>
            </a:tbl>
          </a:graphicData>
        </a:graphic>
      </p:graphicFrame>
      <p:sp>
        <p:nvSpPr>
          <p:cNvPr id="1151" name="テキスト 221"/>
          <p:cNvSpPr txBox="1"/>
          <p:nvPr/>
        </p:nvSpPr>
        <p:spPr>
          <a:xfrm>
            <a:off x="688189" y="1062150"/>
            <a:ext cx="9686454" cy="461665"/>
          </a:xfrm>
          <a:prstGeom prst="rect">
            <a:avLst/>
          </a:prstGeom>
        </p:spPr>
        <p:txBody>
          <a:bodyPr wrap="square">
            <a:spAutoFit/>
          </a:bodyPr>
          <a:lstStyle/>
          <a:p>
            <a:pPr>
              <a:defRPr lang="ja-JP" altLang="en-US"/>
            </a:pPr>
            <a:r>
              <a:rPr lang="ja-JP" altLang="en-US" sz="2400" dirty="0">
                <a:latin typeface="メイリオ" panose="020B0604030504040204" pitchFamily="50" charset="-128"/>
                <a:ea typeface="メイリオ" panose="020B0604030504040204" pitchFamily="50" charset="-128"/>
              </a:rPr>
              <a:t>補助対象経費は、次のとおりです。</a:t>
            </a:r>
            <a:endParaRPr lang="ja-JP" altLang="en-US" dirty="0">
              <a:latin typeface="メイリオ" panose="020B0604030504040204" pitchFamily="50" charset="-128"/>
              <a:ea typeface="メイリオ" panose="020B0604030504040204" pitchFamily="50" charset="-128"/>
            </a:endParaRPr>
          </a:p>
        </p:txBody>
      </p:sp>
      <p:sp>
        <p:nvSpPr>
          <p:cNvPr id="1152" name="四角形 202"/>
          <p:cNvSpPr/>
          <p:nvPr/>
        </p:nvSpPr>
        <p:spPr>
          <a:xfrm>
            <a:off x="714371" y="190847"/>
            <a:ext cx="5962650" cy="714375"/>
          </a:xfrm>
          <a:prstGeom prst="flowChartPunchedTape">
            <a:avLst/>
          </a:prstGeom>
          <a:solidFill>
            <a:srgbClr val="00B0F0"/>
          </a:solidFill>
          <a:ln w="6350" cap="flat" cmpd="sng" algn="ctr">
            <a:noFill/>
            <a:prstDash val="solid"/>
            <a:miter lim="800000"/>
          </a:ln>
        </p:spPr>
        <p:style>
          <a:lnRef idx="1">
            <a:schemeClr val="accent2"/>
          </a:lnRef>
          <a:fillRef idx="2">
            <a:schemeClr val="accent2"/>
          </a:fillRef>
          <a:effectRef idx="1">
            <a:schemeClr val="accent2"/>
          </a:effectRef>
          <a:fontRef idx="minor">
            <a:schemeClr val="dk1"/>
          </a:fontRef>
        </p:style>
        <p:txBody>
          <a:bodyPr anchor="ctr"/>
          <a:lstStyle/>
          <a:p>
            <a:pPr algn="l">
              <a:defRPr lang="ja-JP" altLang="en-US"/>
            </a:pPr>
            <a:r>
              <a:rPr lang="ja-JP" altLang="en-US" sz="2400" b="1" dirty="0">
                <a:solidFill>
                  <a:schemeClr val="bg1"/>
                </a:solidFill>
                <a:latin typeface="メイリオ" panose="020B0604030504040204" pitchFamily="50" charset="-128"/>
                <a:ea typeface="メイリオ" panose="020B0604030504040204" pitchFamily="50" charset="-128"/>
              </a:rPr>
              <a:t>４　補助対象経費</a:t>
            </a:r>
          </a:p>
        </p:txBody>
      </p:sp>
      <p:sp>
        <p:nvSpPr>
          <p:cNvPr id="10" name="テキスト 85"/>
          <p:cNvSpPr txBox="1"/>
          <p:nvPr/>
        </p:nvSpPr>
        <p:spPr>
          <a:xfrm>
            <a:off x="688189" y="9025748"/>
            <a:ext cx="3262432" cy="461665"/>
          </a:xfrm>
          <a:prstGeom prst="rect">
            <a:avLst/>
          </a:prstGeom>
        </p:spPr>
        <p:txBody>
          <a:bodyPr wrap="none">
            <a:spAutoFit/>
          </a:bodyPr>
          <a:lstStyle/>
          <a:p>
            <a:pPr>
              <a:defRPr lang="ja-JP" altLang="en-US"/>
            </a:pPr>
            <a:r>
              <a:rPr lang="ja-JP" altLang="en-US" sz="2400" b="1" dirty="0">
                <a:latin typeface="メイリオ" panose="020B0604030504040204" pitchFamily="50" charset="-128"/>
                <a:ea typeface="メイリオ" panose="020B0604030504040204" pitchFamily="50" charset="-128"/>
              </a:rPr>
              <a:t>補助対象外となる経費</a:t>
            </a:r>
            <a:endParaRPr lang="ja-JP" altLang="en-US" dirty="0">
              <a:latin typeface="メイリオ" panose="020B0604030504040204" pitchFamily="50" charset="-128"/>
              <a:ea typeface="メイリオ" panose="020B0604030504040204" pitchFamily="50" charset="-128"/>
            </a:endParaRPr>
          </a:p>
        </p:txBody>
      </p:sp>
      <p:graphicFrame>
        <p:nvGraphicFramePr>
          <p:cNvPr id="4" name="表 4">
            <a:extLst>
              <a:ext uri="{FF2B5EF4-FFF2-40B4-BE49-F238E27FC236}">
                <a16:creationId xmlns:a16="http://schemas.microsoft.com/office/drawing/2014/main" id="{77F51792-B624-4CA7-9E6C-35C671552696}"/>
              </a:ext>
            </a:extLst>
          </p:cNvPr>
          <p:cNvGraphicFramePr>
            <a:graphicFrameLocks noGrp="1"/>
          </p:cNvGraphicFramePr>
          <p:nvPr>
            <p:extLst>
              <p:ext uri="{D42A27DB-BD31-4B8C-83A1-F6EECF244321}">
                <p14:modId xmlns:p14="http://schemas.microsoft.com/office/powerpoint/2010/main" val="815910316"/>
              </p:ext>
            </p:extLst>
          </p:nvPr>
        </p:nvGraphicFramePr>
        <p:xfrm>
          <a:off x="714370" y="9628777"/>
          <a:ext cx="10887080" cy="6626629"/>
        </p:xfrm>
        <a:graphic>
          <a:graphicData uri="http://schemas.openxmlformats.org/drawingml/2006/table">
            <a:tbl>
              <a:tblPr firstRow="1" bandRow="1">
                <a:tableStyleId>{5C22544A-7EE6-4342-B048-85BDC9FD1C3A}</a:tableStyleId>
              </a:tblPr>
              <a:tblGrid>
                <a:gridCol w="564680">
                  <a:extLst>
                    <a:ext uri="{9D8B030D-6E8A-4147-A177-3AD203B41FA5}">
                      <a16:colId xmlns:a16="http://schemas.microsoft.com/office/drawing/2014/main" val="2907208599"/>
                    </a:ext>
                  </a:extLst>
                </a:gridCol>
                <a:gridCol w="10322400">
                  <a:extLst>
                    <a:ext uri="{9D8B030D-6E8A-4147-A177-3AD203B41FA5}">
                      <a16:colId xmlns:a16="http://schemas.microsoft.com/office/drawing/2014/main" val="1192637270"/>
                    </a:ext>
                  </a:extLst>
                </a:gridCol>
              </a:tblGrid>
              <a:tr h="450083">
                <a:tc gridSpan="2">
                  <a:txBody>
                    <a:bodyPr/>
                    <a:lstStyle/>
                    <a:p>
                      <a:pPr algn="ctr"/>
                      <a:r>
                        <a:rPr kumimoji="1" lang="ja-JP" altLang="en-US" dirty="0">
                          <a:latin typeface="メイリオ" panose="020B0604030504040204" pitchFamily="50" charset="-128"/>
                          <a:ea typeface="メイリオ" panose="020B0604030504040204" pitchFamily="50" charset="-128"/>
                        </a:rPr>
                        <a:t>対象外経費</a:t>
                      </a:r>
                    </a:p>
                  </a:txBody>
                  <a:tcPr anchor="ctr"/>
                </a:tc>
                <a:tc hMerge="1">
                  <a:txBody>
                    <a:bodyPr/>
                    <a:lstStyle/>
                    <a:p>
                      <a:endParaRPr kumimoji="1" lang="ja-JP" altLang="en-US" dirty="0"/>
                    </a:p>
                  </a:txBody>
                  <a:tcPr/>
                </a:tc>
                <a:extLst>
                  <a:ext uri="{0D108BD9-81ED-4DB2-BD59-A6C34878D82A}">
                    <a16:rowId xmlns:a16="http://schemas.microsoft.com/office/drawing/2014/main" val="906304216"/>
                  </a:ext>
                </a:extLst>
              </a:tr>
              <a:tr h="450083">
                <a:tc>
                  <a:txBody>
                    <a:bodyPr/>
                    <a:lstStyle/>
                    <a:p>
                      <a:r>
                        <a:rPr kumimoji="1" lang="ja-JP" altLang="en-US" b="0" dirty="0">
                          <a:latin typeface="メイリオ" panose="020B0604030504040204" pitchFamily="50" charset="-128"/>
                          <a:ea typeface="メイリオ" panose="020B0604030504040204" pitchFamily="50" charset="-128"/>
                        </a:rPr>
                        <a:t>①</a:t>
                      </a:r>
                    </a:p>
                  </a:txBody>
                  <a:tcPr anchor="ctr"/>
                </a:tc>
                <a:tc>
                  <a:txBody>
                    <a:bodyPr/>
                    <a:lstStyle/>
                    <a:p>
                      <a:r>
                        <a:rPr lang="ja-JP" altLang="en-US" sz="2000" dirty="0">
                          <a:latin typeface="メイリオ" panose="020B0604030504040204" pitchFamily="50" charset="-128"/>
                          <a:ea typeface="メイリオ" panose="020B0604030504040204" pitchFamily="50" charset="-128"/>
                        </a:rPr>
                        <a:t>補助対象事業に係る経費のうち、交付決定前の実施に要した経費</a:t>
                      </a:r>
                      <a:endParaRPr kumimoji="1" lang="ja-JP" altLang="en-US" sz="20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766988705"/>
                  </a:ext>
                </a:extLst>
              </a:tr>
              <a:tr h="690127">
                <a:tc>
                  <a:txBody>
                    <a:bodyPr/>
                    <a:lstStyle/>
                    <a:p>
                      <a:r>
                        <a:rPr kumimoji="1" lang="ja-JP" altLang="en-US" b="0" dirty="0" smtClean="0">
                          <a:latin typeface="メイリオ" panose="020B0604030504040204" pitchFamily="50" charset="-128"/>
                          <a:ea typeface="メイリオ" panose="020B0604030504040204" pitchFamily="50" charset="-128"/>
                        </a:rPr>
                        <a:t>②</a:t>
                      </a:r>
                      <a:endParaRPr kumimoji="1" lang="ja-JP" altLang="en-US" b="0" dirty="0">
                        <a:latin typeface="メイリオ" panose="020B0604030504040204" pitchFamily="50" charset="-128"/>
                        <a:ea typeface="メイリオ" panose="020B0604030504040204" pitchFamily="50" charset="-128"/>
                      </a:endParaRPr>
                    </a:p>
                  </a:txBody>
                  <a:tcPr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ja-JP" altLang="en-US" sz="2000" b="0" dirty="0" smtClean="0">
                          <a:latin typeface="メイリオ" panose="020B0604030504040204" pitchFamily="50" charset="-128"/>
                          <a:ea typeface="メイリオ" panose="020B0604030504040204" pitchFamily="50" charset="-128"/>
                        </a:rPr>
                        <a:t>交付申請の日の属する年度の前年度に国又は県の補助を受けてＥＣサイトを構築又は改修した場合</a:t>
                      </a:r>
                    </a:p>
                  </a:txBody>
                  <a:tcPr anchor="ctr"/>
                </a:tc>
                <a:extLst>
                  <a:ext uri="{0D108BD9-81ED-4DB2-BD59-A6C34878D82A}">
                    <a16:rowId xmlns:a16="http://schemas.microsoft.com/office/drawing/2014/main" val="3924646316"/>
                  </a:ext>
                </a:extLst>
              </a:tr>
              <a:tr h="500894">
                <a:tc>
                  <a:txBody>
                    <a:bodyPr/>
                    <a:lstStyle/>
                    <a:p>
                      <a:r>
                        <a:rPr kumimoji="1" lang="ja-JP" altLang="en-US" b="0" dirty="0" smtClean="0">
                          <a:latin typeface="メイリオ" panose="020B0604030504040204" pitchFamily="50" charset="-128"/>
                          <a:ea typeface="メイリオ" panose="020B0604030504040204" pitchFamily="50" charset="-128"/>
                        </a:rPr>
                        <a:t>③</a:t>
                      </a:r>
                      <a:endParaRPr kumimoji="1" lang="ja-JP" altLang="en-US" b="0" dirty="0">
                        <a:latin typeface="メイリオ" panose="020B0604030504040204" pitchFamily="50" charset="-128"/>
                        <a:ea typeface="メイリオ" panose="020B0604030504040204" pitchFamily="50" charset="-128"/>
                      </a:endParaRPr>
                    </a:p>
                  </a:txBody>
                  <a:tcPr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ja-JP" sz="2000" dirty="0" smtClean="0">
                          <a:latin typeface="メイリオ" panose="020B0604030504040204" pitchFamily="50" charset="-128"/>
                          <a:ea typeface="メイリオ" panose="020B0604030504040204" pitchFamily="50" charset="-128"/>
                        </a:rPr>
                        <a:t>EC</a:t>
                      </a:r>
                      <a:r>
                        <a:rPr lang="ja-JP" altLang="en-US" sz="2000" dirty="0" smtClean="0">
                          <a:latin typeface="メイリオ" panose="020B0604030504040204" pitchFamily="50" charset="-128"/>
                          <a:ea typeface="メイリオ" panose="020B0604030504040204" pitchFamily="50" charset="-128"/>
                        </a:rPr>
                        <a:t>サイト構築又は改修後の維持費、メンテナンスに係る経費</a:t>
                      </a:r>
                      <a:endParaRPr kumimoji="1" lang="ja-JP" altLang="en-US" sz="2000" dirty="0" smtClean="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039296174"/>
                  </a:ext>
                </a:extLst>
              </a:tr>
              <a:tr h="450083">
                <a:tc>
                  <a:txBody>
                    <a:bodyPr/>
                    <a:lstStyle/>
                    <a:p>
                      <a:r>
                        <a:rPr kumimoji="1" lang="ja-JP" altLang="en-US" b="0" dirty="0" smtClean="0">
                          <a:latin typeface="メイリオ" panose="020B0604030504040204" pitchFamily="50" charset="-128"/>
                          <a:ea typeface="メイリオ" panose="020B0604030504040204" pitchFamily="50" charset="-128"/>
                        </a:rPr>
                        <a:t>④</a:t>
                      </a:r>
                      <a:endParaRPr kumimoji="1" lang="ja-JP" altLang="en-US" b="0" dirty="0">
                        <a:latin typeface="メイリオ" panose="020B0604030504040204" pitchFamily="50" charset="-128"/>
                        <a:ea typeface="メイリオ" panose="020B0604030504040204" pitchFamily="50" charset="-128"/>
                      </a:endParaRPr>
                    </a:p>
                  </a:txBody>
                  <a:tcPr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2000" dirty="0" smtClean="0">
                          <a:latin typeface="メイリオ" panose="020B0604030504040204" pitchFamily="50" charset="-128"/>
                          <a:ea typeface="メイリオ" panose="020B0604030504040204" pitchFamily="50" charset="-128"/>
                        </a:rPr>
                        <a:t>消費税及び地方消費税相当額</a:t>
                      </a:r>
                    </a:p>
                  </a:txBody>
                  <a:tcPr anchor="ctr"/>
                </a:tc>
                <a:extLst>
                  <a:ext uri="{0D108BD9-81ED-4DB2-BD59-A6C34878D82A}">
                    <a16:rowId xmlns:a16="http://schemas.microsoft.com/office/drawing/2014/main" val="3662699550"/>
                  </a:ext>
                </a:extLst>
              </a:tr>
              <a:tr h="450083">
                <a:tc>
                  <a:txBody>
                    <a:bodyPr/>
                    <a:lstStyle/>
                    <a:p>
                      <a:r>
                        <a:rPr kumimoji="1" lang="ja-JP" altLang="en-US" b="0" dirty="0" smtClean="0">
                          <a:latin typeface="メイリオ" panose="020B0604030504040204" pitchFamily="50" charset="-128"/>
                          <a:ea typeface="メイリオ" panose="020B0604030504040204" pitchFamily="50" charset="-128"/>
                        </a:rPr>
                        <a:t>⑤</a:t>
                      </a:r>
                      <a:endParaRPr kumimoji="1" lang="ja-JP" altLang="en-US" b="0" dirty="0">
                        <a:latin typeface="メイリオ" panose="020B0604030504040204" pitchFamily="50" charset="-128"/>
                        <a:ea typeface="メイリオ" panose="020B0604030504040204" pitchFamily="50" charset="-128"/>
                      </a:endParaRPr>
                    </a:p>
                  </a:txBody>
                  <a:tcPr anchor="ct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ja-JP" altLang="en-US" sz="2000" dirty="0" smtClean="0">
                          <a:latin typeface="メイリオ" panose="020B0604030504040204" pitchFamily="50" charset="-128"/>
                          <a:ea typeface="メイリオ" panose="020B0604030504040204" pitchFamily="50" charset="-128"/>
                        </a:rPr>
                        <a:t>見積書、契約書等の帳票類不備により、明確に対象と判断できない経費</a:t>
                      </a:r>
                    </a:p>
                  </a:txBody>
                  <a:tcPr anchor="ctr"/>
                </a:tc>
                <a:extLst>
                  <a:ext uri="{0D108BD9-81ED-4DB2-BD59-A6C34878D82A}">
                    <a16:rowId xmlns:a16="http://schemas.microsoft.com/office/drawing/2014/main" val="1051678771"/>
                  </a:ext>
                </a:extLst>
              </a:tr>
              <a:tr h="450083">
                <a:tc>
                  <a:txBody>
                    <a:bodyPr/>
                    <a:lstStyle/>
                    <a:p>
                      <a:r>
                        <a:rPr kumimoji="1" lang="ja-JP" altLang="en-US" b="0" dirty="0" smtClean="0">
                          <a:latin typeface="メイリオ" panose="020B0604030504040204" pitchFamily="50" charset="-128"/>
                          <a:ea typeface="メイリオ" panose="020B0604030504040204" pitchFamily="50" charset="-128"/>
                        </a:rPr>
                        <a:t>⑥</a:t>
                      </a:r>
                      <a:endParaRPr kumimoji="1" lang="ja-JP" altLang="en-US" b="0" dirty="0">
                        <a:latin typeface="メイリオ" panose="020B0604030504040204" pitchFamily="50" charset="-128"/>
                        <a:ea typeface="メイリオ" panose="020B0604030504040204" pitchFamily="50" charset="-128"/>
                      </a:endParaRPr>
                    </a:p>
                  </a:txBody>
                  <a:tcPr anchor="ct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ja-JP" altLang="en-US" sz="2000" dirty="0" smtClean="0">
                          <a:latin typeface="メイリオ" panose="020B0604030504040204" pitchFamily="50" charset="-128"/>
                          <a:ea typeface="メイリオ" panose="020B0604030504040204" pitchFamily="50" charset="-128"/>
                        </a:rPr>
                        <a:t>領収書がない等使途不明な経費</a:t>
                      </a:r>
                      <a:endParaRPr kumimoji="1" lang="ja-JP" altLang="en-US" sz="2000" dirty="0" smtClean="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60680338"/>
                  </a:ext>
                </a:extLst>
              </a:tr>
              <a:tr h="450083">
                <a:tc>
                  <a:txBody>
                    <a:bodyPr/>
                    <a:lstStyle/>
                    <a:p>
                      <a:r>
                        <a:rPr kumimoji="1" lang="ja-JP" altLang="en-US" b="0" dirty="0" smtClean="0">
                          <a:latin typeface="メイリオ" panose="020B0604030504040204" pitchFamily="50" charset="-128"/>
                          <a:ea typeface="メイリオ" panose="020B0604030504040204" pitchFamily="50" charset="-128"/>
                        </a:rPr>
                        <a:t>⑦</a:t>
                      </a:r>
                      <a:endParaRPr kumimoji="1" lang="ja-JP" altLang="en-US" b="0" dirty="0">
                        <a:latin typeface="メイリオ" panose="020B0604030504040204" pitchFamily="50" charset="-128"/>
                        <a:ea typeface="メイリオ" panose="020B0604030504040204" pitchFamily="50" charset="-128"/>
                      </a:endParaRPr>
                    </a:p>
                  </a:txBody>
                  <a:tcPr anchor="ctr"/>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kumimoji="1" lang="ja-JP" altLang="en-US" sz="2000" dirty="0" smtClean="0">
                          <a:latin typeface="メイリオ" panose="020B0604030504040204" pitchFamily="50" charset="-128"/>
                          <a:ea typeface="メイリオ" panose="020B0604030504040204" pitchFamily="50" charset="-128"/>
                        </a:rPr>
                        <a:t>営業性のない個人間売買によるもの</a:t>
                      </a:r>
                    </a:p>
                  </a:txBody>
                  <a:tcPr anchor="ctr"/>
                </a:tc>
                <a:extLst>
                  <a:ext uri="{0D108BD9-81ED-4DB2-BD59-A6C34878D82A}">
                    <a16:rowId xmlns:a16="http://schemas.microsoft.com/office/drawing/2014/main" val="3727642678"/>
                  </a:ext>
                </a:extLst>
              </a:tr>
              <a:tr h="450083">
                <a:tc>
                  <a:txBody>
                    <a:bodyPr/>
                    <a:lstStyle/>
                    <a:p>
                      <a:r>
                        <a:rPr kumimoji="1" lang="ja-JP" altLang="en-US" b="0" dirty="0" smtClean="0">
                          <a:latin typeface="メイリオ" panose="020B0604030504040204" pitchFamily="50" charset="-128"/>
                          <a:ea typeface="メイリオ" panose="020B0604030504040204" pitchFamily="50" charset="-128"/>
                        </a:rPr>
                        <a:t>⑧</a:t>
                      </a:r>
                      <a:endParaRPr kumimoji="1" lang="ja-JP" altLang="en-US" b="0" dirty="0">
                        <a:latin typeface="メイリオ" panose="020B0604030504040204" pitchFamily="50" charset="-128"/>
                        <a:ea typeface="メイリオ" panose="020B0604030504040204" pitchFamily="50" charset="-128"/>
                      </a:endParaRPr>
                    </a:p>
                  </a:txBody>
                  <a:tcPr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ja-JP" altLang="en-US" sz="2000" dirty="0" smtClean="0">
                          <a:latin typeface="メイリオ" panose="020B0604030504040204" pitchFamily="50" charset="-128"/>
                          <a:ea typeface="メイリオ" panose="020B0604030504040204" pitchFamily="50" charset="-128"/>
                        </a:rPr>
                        <a:t>⑦において自ら施工するもの</a:t>
                      </a:r>
                    </a:p>
                  </a:txBody>
                  <a:tcPr anchor="ctr"/>
                </a:tc>
                <a:extLst>
                  <a:ext uri="{0D108BD9-81ED-4DB2-BD59-A6C34878D82A}">
                    <a16:rowId xmlns:a16="http://schemas.microsoft.com/office/drawing/2014/main" val="2854025051"/>
                  </a:ext>
                </a:extLst>
              </a:tr>
              <a:tr h="450083">
                <a:tc>
                  <a:txBody>
                    <a:bodyPr/>
                    <a:lstStyle/>
                    <a:p>
                      <a:r>
                        <a:rPr kumimoji="1" lang="ja-JP" altLang="en-US" b="0" dirty="0" smtClean="0">
                          <a:latin typeface="メイリオ" panose="020B0604030504040204" pitchFamily="50" charset="-128"/>
                          <a:ea typeface="メイリオ" panose="020B0604030504040204" pitchFamily="50" charset="-128"/>
                        </a:rPr>
                        <a:t>⑨</a:t>
                      </a:r>
                      <a:endParaRPr kumimoji="1" lang="ja-JP" altLang="en-US" b="0"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2000" dirty="0">
                          <a:latin typeface="メイリオ" panose="020B0604030504040204" pitchFamily="50" charset="-128"/>
                          <a:ea typeface="メイリオ" panose="020B0604030504040204" pitchFamily="50" charset="-128"/>
                        </a:rPr>
                        <a:t>中古品であるもの</a:t>
                      </a:r>
                    </a:p>
                  </a:txBody>
                  <a:tcPr anchor="ctr"/>
                </a:tc>
                <a:extLst>
                  <a:ext uri="{0D108BD9-81ED-4DB2-BD59-A6C34878D82A}">
                    <a16:rowId xmlns:a16="http://schemas.microsoft.com/office/drawing/2014/main" val="2665708309"/>
                  </a:ext>
                </a:extLst>
              </a:tr>
              <a:tr h="608855">
                <a:tc>
                  <a:txBody>
                    <a:bodyPr/>
                    <a:lstStyle/>
                    <a:p>
                      <a:r>
                        <a:rPr kumimoji="1" lang="ja-JP" altLang="en-US" b="0" dirty="0" smtClean="0">
                          <a:latin typeface="メイリオ" panose="020B0604030504040204" pitchFamily="50" charset="-128"/>
                          <a:ea typeface="メイリオ" panose="020B0604030504040204" pitchFamily="50" charset="-128"/>
                        </a:rPr>
                        <a:t>⑩</a:t>
                      </a:r>
                      <a:endParaRPr kumimoji="1" lang="ja-JP" altLang="en-US" b="0" dirty="0">
                        <a:latin typeface="メイリオ" panose="020B0604030504040204" pitchFamily="50" charset="-128"/>
                        <a:ea typeface="メイリオ" panose="020B0604030504040204" pitchFamily="50" charset="-128"/>
                      </a:endParaRPr>
                    </a:p>
                  </a:txBody>
                  <a:tcPr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ja-JP" altLang="en-US" sz="2000" dirty="0" smtClean="0">
                          <a:latin typeface="メイリオ" panose="020B0604030504040204" pitchFamily="50" charset="-128"/>
                          <a:ea typeface="メイリオ" panose="020B0604030504040204" pitchFamily="50" charset="-128"/>
                        </a:rPr>
                        <a:t>補助事業実施主体と同一の代表者等への発注によるもの</a:t>
                      </a:r>
                      <a:endParaRPr lang="en-US" altLang="ja-JP" sz="2000" dirty="0" smtClean="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722118309"/>
                  </a:ext>
                </a:extLst>
              </a:tr>
              <a:tr h="690127">
                <a:tc>
                  <a:txBody>
                    <a:bodyPr/>
                    <a:lstStyle/>
                    <a:p>
                      <a:pPr algn="l"/>
                      <a:r>
                        <a:rPr kumimoji="1" lang="ja-JP" altLang="en-US" b="0" dirty="0" smtClean="0">
                          <a:solidFill>
                            <a:schemeClr val="tx1"/>
                          </a:solidFill>
                          <a:latin typeface="メイリオ" panose="020B0604030504040204" pitchFamily="50" charset="-128"/>
                          <a:ea typeface="メイリオ" panose="020B0604030504040204" pitchFamily="50" charset="-128"/>
                        </a:rPr>
                        <a:t>⑪</a:t>
                      </a:r>
                      <a:endParaRPr kumimoji="1" lang="ja-JP" altLang="en-US" b="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ja-JP" altLang="en-US" sz="2000" b="0" dirty="0">
                          <a:latin typeface="メイリオ" panose="020B0604030504040204" pitchFamily="50" charset="-128"/>
                          <a:ea typeface="メイリオ" panose="020B0604030504040204" pitchFamily="50" charset="-128"/>
                        </a:rPr>
                        <a:t>間接経費（消費税その他の租税公課、収入印紙代、光熱水費、振込手数料、証明手数料等）</a:t>
                      </a:r>
                    </a:p>
                  </a:txBody>
                  <a:tcPr anchor="ctr"/>
                </a:tc>
                <a:extLst>
                  <a:ext uri="{0D108BD9-81ED-4DB2-BD59-A6C34878D82A}">
                    <a16:rowId xmlns:a16="http://schemas.microsoft.com/office/drawing/2014/main" val="3394519693"/>
                  </a:ext>
                </a:extLst>
              </a:tr>
              <a:tr h="450083">
                <a:tc>
                  <a:txBody>
                    <a:bodyPr/>
                    <a:lstStyle/>
                    <a:p>
                      <a:r>
                        <a:rPr kumimoji="1" lang="ja-JP" altLang="en-US" b="0" dirty="0" smtClean="0">
                          <a:latin typeface="メイリオ" panose="020B0604030504040204" pitchFamily="50" charset="-128"/>
                          <a:ea typeface="メイリオ" panose="020B0604030504040204" pitchFamily="50" charset="-128"/>
                        </a:rPr>
                        <a:t>⑫</a:t>
                      </a:r>
                      <a:endParaRPr kumimoji="1" lang="ja-JP" altLang="en-US" b="0" dirty="0">
                        <a:latin typeface="メイリオ" panose="020B0604030504040204" pitchFamily="50" charset="-128"/>
                        <a:ea typeface="メイリオ" panose="020B0604030504040204" pitchFamily="50" charset="-128"/>
                      </a:endParaRPr>
                    </a:p>
                  </a:txBody>
                  <a:tcPr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ja-JP" altLang="en-US" sz="2000" b="0" dirty="0">
                          <a:solidFill>
                            <a:schemeClr val="tx1"/>
                          </a:solidFill>
                          <a:latin typeface="メイリオ" panose="020B0604030504040204" pitchFamily="50" charset="-128"/>
                          <a:ea typeface="メイリオ" panose="020B0604030504040204" pitchFamily="50" charset="-128"/>
                        </a:rPr>
                        <a:t>従業員等の飲食費等</a:t>
                      </a:r>
                      <a:endParaRPr lang="en-US" altLang="ja-JP" sz="2000" b="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63336095"/>
                  </a:ext>
                </a:extLst>
              </a:tr>
            </a:tbl>
          </a:graphicData>
        </a:graphic>
      </p:graphicFrame>
    </p:spTree>
    <p:extLst>
      <p:ext uri="{BB962C8B-B14F-4D97-AF65-F5344CB8AC3E}">
        <p14:creationId xmlns:p14="http://schemas.microsoft.com/office/powerpoint/2010/main" val="3448612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88">
            <a:extLst>
              <a:ext uri="{FF2B5EF4-FFF2-40B4-BE49-F238E27FC236}">
                <a16:creationId xmlns:a16="http://schemas.microsoft.com/office/drawing/2014/main" id="{39D2C79A-9B05-4BA8-814D-9161F83CED7B}"/>
              </a:ext>
            </a:extLst>
          </p:cNvPr>
          <p:cNvSpPr txBox="1"/>
          <p:nvPr/>
        </p:nvSpPr>
        <p:spPr>
          <a:xfrm>
            <a:off x="688187" y="7279140"/>
            <a:ext cx="11135431" cy="2308324"/>
          </a:xfrm>
          <a:prstGeom prst="rect">
            <a:avLst/>
          </a:prstGeom>
        </p:spPr>
        <p:txBody>
          <a:bodyPr wrap="square">
            <a:spAutoFit/>
          </a:bodyPr>
          <a:lstStyle/>
          <a:p>
            <a:pPr>
              <a:defRPr lang="ja-JP" altLang="en-US"/>
            </a:pPr>
            <a:r>
              <a:rPr lang="ja-JP" altLang="en-US" sz="2400" dirty="0">
                <a:latin typeface="メイリオ" panose="020B0604030504040204" pitchFamily="50" charset="-128"/>
                <a:ea typeface="メイリオ" panose="020B0604030504040204" pitchFamily="50" charset="-128"/>
              </a:rPr>
              <a:t>①　補助対象事業費</a:t>
            </a:r>
            <a:r>
              <a:rPr lang="ja-JP" altLang="en-US" sz="2400" dirty="0" smtClean="0">
                <a:latin typeface="メイリオ" panose="020B0604030504040204" pitchFamily="50" charset="-128"/>
                <a:ea typeface="メイリオ" panose="020B0604030504040204" pitchFamily="50" charset="-128"/>
              </a:rPr>
              <a:t>の１／２以内</a:t>
            </a:r>
            <a:r>
              <a:rPr lang="ja-JP" altLang="en-US" sz="2400" dirty="0">
                <a:latin typeface="メイリオ" panose="020B0604030504040204" pitchFamily="50" charset="-128"/>
                <a:ea typeface="メイリオ" panose="020B0604030504040204" pitchFamily="50" charset="-128"/>
              </a:rPr>
              <a:t>まで。</a:t>
            </a:r>
          </a:p>
          <a:p>
            <a:pPr>
              <a:defRPr lang="ja-JP" altLang="en-US"/>
            </a:pPr>
            <a:r>
              <a:rPr lang="ja-JP" altLang="en-US" sz="2400" dirty="0">
                <a:latin typeface="メイリオ" panose="020B0604030504040204" pitchFamily="50" charset="-128"/>
                <a:ea typeface="メイリオ" panose="020B0604030504040204" pitchFamily="50" charset="-128"/>
              </a:rPr>
              <a:t>②　補助金の交付上限額は１補助事業者に対し２０万円まで。</a:t>
            </a:r>
          </a:p>
          <a:p>
            <a:pPr>
              <a:defRPr lang="ja-JP" altLang="en-US"/>
            </a:pPr>
            <a:r>
              <a:rPr lang="ja-JP" altLang="en-US" sz="2400" dirty="0">
                <a:latin typeface="メイリオ" panose="020B0604030504040204" pitchFamily="50" charset="-128"/>
                <a:ea typeface="メイリオ" panose="020B0604030504040204" pitchFamily="50" charset="-128"/>
              </a:rPr>
              <a:t>③　補助対象事業費</a:t>
            </a:r>
            <a:r>
              <a:rPr lang="ja-JP" altLang="en-US" sz="2400" dirty="0" smtClean="0">
                <a:latin typeface="メイリオ" panose="020B0604030504040204" pitchFamily="50" charset="-128"/>
                <a:ea typeface="メイリオ" panose="020B0604030504040204" pitchFamily="50" charset="-128"/>
              </a:rPr>
              <a:t>から１／２を</a:t>
            </a:r>
            <a:r>
              <a:rPr lang="ja-JP" altLang="en-US" sz="2400" dirty="0">
                <a:latin typeface="メイリオ" panose="020B0604030504040204" pitchFamily="50" charset="-128"/>
                <a:ea typeface="メイリオ" panose="020B0604030504040204" pitchFamily="50" charset="-128"/>
              </a:rPr>
              <a:t>乗じた額に１，０００円未満の端数があると　　　</a:t>
            </a:r>
            <a:endParaRPr lang="en-US" altLang="ja-JP" sz="2400" dirty="0">
              <a:latin typeface="メイリオ" panose="020B0604030504040204" pitchFamily="50" charset="-128"/>
              <a:ea typeface="メイリオ" panose="020B0604030504040204" pitchFamily="50" charset="-128"/>
            </a:endParaRPr>
          </a:p>
          <a:p>
            <a:pPr>
              <a:defRPr lang="ja-JP" altLang="en-US"/>
            </a:pPr>
            <a:r>
              <a:rPr lang="ja-JP" altLang="en-US" sz="2400" dirty="0">
                <a:latin typeface="メイリオ" panose="020B0604030504040204" pitchFamily="50" charset="-128"/>
                <a:ea typeface="メイリオ" panose="020B0604030504040204" pitchFamily="50" charset="-128"/>
              </a:rPr>
              <a:t>　　きはその端数金額を</a:t>
            </a:r>
            <a:r>
              <a:rPr lang="ja-JP" altLang="en-US" sz="2400" dirty="0" smtClean="0">
                <a:latin typeface="メイリオ" panose="020B0604030504040204" pitchFamily="50" charset="-128"/>
                <a:ea typeface="メイリオ" panose="020B0604030504040204" pitchFamily="50" charset="-128"/>
              </a:rPr>
              <a:t>切り捨てるものと</a:t>
            </a:r>
            <a:r>
              <a:rPr lang="ja-JP" altLang="en-US" sz="2400" dirty="0">
                <a:latin typeface="メイリオ" panose="020B0604030504040204" pitchFamily="50" charset="-128"/>
                <a:ea typeface="メイリオ" panose="020B0604030504040204" pitchFamily="50" charset="-128"/>
              </a:rPr>
              <a:t>する</a:t>
            </a:r>
            <a:r>
              <a:rPr lang="ja-JP" altLang="en-US" sz="2400" dirty="0" smtClean="0">
                <a:latin typeface="メイリオ" panose="020B0604030504040204" pitchFamily="50" charset="-128"/>
                <a:ea typeface="メイリオ" panose="020B0604030504040204" pitchFamily="50" charset="-128"/>
              </a:rPr>
              <a:t>。</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rPr>
              <a:t>④　</a:t>
            </a:r>
            <a:r>
              <a:rPr lang="ja-JP" altLang="ja-JP" sz="2400" dirty="0">
                <a:latin typeface="メイリオ" panose="020B0604030504040204" pitchFamily="50" charset="-128"/>
                <a:ea typeface="メイリオ" panose="020B0604030504040204" pitchFamily="50" charset="-128"/>
              </a:rPr>
              <a:t>交付額（交付決定額を含む。）は</a:t>
            </a:r>
            <a:r>
              <a:rPr lang="ja-JP" altLang="ja-JP" sz="2400" dirty="0" smtClean="0">
                <a:latin typeface="メイリオ" panose="020B0604030504040204" pitchFamily="50" charset="-128"/>
                <a:ea typeface="メイリオ" panose="020B0604030504040204" pitchFamily="50" charset="-128"/>
              </a:rPr>
              <a:t>、</a:t>
            </a:r>
            <a:r>
              <a:rPr lang="ja-JP" altLang="en-US" sz="2400" b="1" u="sng" dirty="0" smtClean="0">
                <a:solidFill>
                  <a:srgbClr val="C00000"/>
                </a:solidFill>
                <a:latin typeface="メイリオ" panose="020B0604030504040204" pitchFamily="50" charset="-128"/>
                <a:ea typeface="メイリオ" panose="020B0604030504040204" pitchFamily="50" charset="-128"/>
              </a:rPr>
              <a:t>予算の関係上交付上限額</a:t>
            </a:r>
            <a:r>
              <a:rPr lang="ja-JP" altLang="ja-JP" sz="2400" b="1" u="sng" dirty="0" smtClean="0">
                <a:solidFill>
                  <a:srgbClr val="C00000"/>
                </a:solidFill>
                <a:latin typeface="メイリオ" panose="020B0604030504040204" pitchFamily="50" charset="-128"/>
                <a:ea typeface="メイリオ" panose="020B0604030504040204" pitchFamily="50" charset="-128"/>
              </a:rPr>
              <a:t>を</a:t>
            </a:r>
            <a:r>
              <a:rPr lang="ja-JP" altLang="ja-JP" sz="2400" b="1" u="sng" dirty="0">
                <a:solidFill>
                  <a:srgbClr val="C00000"/>
                </a:solidFill>
                <a:latin typeface="メイリオ" panose="020B0604030504040204" pitchFamily="50" charset="-128"/>
                <a:ea typeface="メイリオ" panose="020B0604030504040204" pitchFamily="50" charset="-128"/>
              </a:rPr>
              <a:t>下回る</a:t>
            </a:r>
            <a:r>
              <a:rPr lang="ja-JP" altLang="ja-JP" sz="2400" b="1" u="sng" dirty="0" smtClean="0">
                <a:solidFill>
                  <a:srgbClr val="C00000"/>
                </a:solidFill>
                <a:latin typeface="メイリオ" panose="020B0604030504040204" pitchFamily="50" charset="-128"/>
                <a:ea typeface="メイリオ" panose="020B0604030504040204" pitchFamily="50" charset="-128"/>
              </a:rPr>
              <a:t>場合</a:t>
            </a:r>
            <a:endParaRPr lang="en-US" altLang="ja-JP" sz="2400" b="1" u="sng" dirty="0" smtClean="0">
              <a:solidFill>
                <a:srgbClr val="C00000"/>
              </a:solidFill>
              <a:latin typeface="メイリオ" panose="020B0604030504040204" pitchFamily="50" charset="-128"/>
              <a:ea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rPr>
              <a:t>　　</a:t>
            </a:r>
            <a:r>
              <a:rPr lang="ja-JP" altLang="ja-JP" sz="2400" dirty="0" smtClean="0">
                <a:latin typeface="メイリオ" panose="020B0604030504040204" pitchFamily="50" charset="-128"/>
                <a:ea typeface="メイリオ" panose="020B0604030504040204" pitchFamily="50" charset="-128"/>
              </a:rPr>
              <a:t>が</a:t>
            </a:r>
            <a:r>
              <a:rPr lang="ja-JP" altLang="ja-JP" sz="2400" dirty="0">
                <a:latin typeface="メイリオ" panose="020B0604030504040204" pitchFamily="50" charset="-128"/>
                <a:ea typeface="メイリオ" panose="020B0604030504040204" pitchFamily="50" charset="-128"/>
              </a:rPr>
              <a:t>ある</a:t>
            </a:r>
            <a:r>
              <a:rPr lang="ja-JP" altLang="ja-JP" sz="2400" dirty="0" smtClean="0">
                <a:latin typeface="メイリオ" panose="020B0604030504040204" pitchFamily="50" charset="-128"/>
                <a:ea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rPr>
              <a:t>　</a:t>
            </a:r>
            <a:endParaRPr lang="ja-JP" altLang="en-US" sz="2400" dirty="0">
              <a:latin typeface="メイリオ" panose="020B0604030504040204" pitchFamily="50" charset="-128"/>
              <a:ea typeface="メイリオ" panose="020B0604030504040204" pitchFamily="50" charset="-128"/>
            </a:endParaRPr>
          </a:p>
        </p:txBody>
      </p:sp>
      <p:sp>
        <p:nvSpPr>
          <p:cNvPr id="5" name="四角形 89">
            <a:extLst>
              <a:ext uri="{FF2B5EF4-FFF2-40B4-BE49-F238E27FC236}">
                <a16:creationId xmlns:a16="http://schemas.microsoft.com/office/drawing/2014/main" id="{C67AE50B-FA2F-473B-8647-35CAADB16889}"/>
              </a:ext>
            </a:extLst>
          </p:cNvPr>
          <p:cNvSpPr/>
          <p:nvPr/>
        </p:nvSpPr>
        <p:spPr>
          <a:xfrm>
            <a:off x="688186" y="11140715"/>
            <a:ext cx="11011031" cy="2500039"/>
          </a:xfrm>
          <a:prstGeom prst="rect">
            <a:avLst/>
          </a:prstGeom>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t"/>
          <a:lstStyle/>
          <a:p>
            <a:pPr algn="l">
              <a:defRPr lang="ja-JP" altLang="en-US"/>
            </a:pPr>
            <a:r>
              <a:rPr lang="ja-JP" altLang="en-US" sz="2000" dirty="0">
                <a:latin typeface="メイリオ" panose="020B0604030504040204" pitchFamily="50" charset="-128"/>
                <a:ea typeface="メイリオ" panose="020B0604030504040204" pitchFamily="50" charset="-128"/>
              </a:rPr>
              <a:t>【補助金額の計算例】</a:t>
            </a:r>
          </a:p>
          <a:p>
            <a:pPr algn="l">
              <a:defRPr lang="ja-JP" altLang="en-US"/>
            </a:pPr>
            <a:r>
              <a:rPr lang="ja-JP" altLang="en-US" sz="2000" dirty="0" smtClean="0">
                <a:latin typeface="メイリオ" panose="020B0604030504040204" pitchFamily="50" charset="-128"/>
                <a:ea typeface="メイリオ" panose="020B0604030504040204" pitchFamily="50" charset="-128"/>
              </a:rPr>
              <a:t>　例１ 補助</a:t>
            </a:r>
            <a:r>
              <a:rPr lang="ja-JP" altLang="en-US" sz="2000" dirty="0">
                <a:latin typeface="メイリオ" panose="020B0604030504040204" pitchFamily="50" charset="-128"/>
                <a:ea typeface="メイリオ" panose="020B0604030504040204" pitchFamily="50" charset="-128"/>
              </a:rPr>
              <a:t>対象事業費　</a:t>
            </a:r>
            <a:endParaRPr lang="en-US" altLang="ja-JP" sz="2000" dirty="0" smtClean="0">
              <a:latin typeface="メイリオ" panose="020B0604030504040204" pitchFamily="50" charset="-128"/>
              <a:ea typeface="メイリオ" panose="020B0604030504040204" pitchFamily="50" charset="-128"/>
            </a:endParaRPr>
          </a:p>
          <a:p>
            <a:pPr algn="l">
              <a:defRPr lang="ja-JP" altLang="en-US"/>
            </a:pPr>
            <a:r>
              <a:rPr lang="ja-JP" altLang="en-US" sz="2000" dirty="0" smtClean="0">
                <a:latin typeface="メイリオ" panose="020B0604030504040204" pitchFamily="50" charset="-128"/>
                <a:ea typeface="メイリオ" panose="020B0604030504040204" pitchFamily="50" charset="-128"/>
              </a:rPr>
              <a:t>　　　　４００，０００円</a:t>
            </a:r>
            <a:r>
              <a:rPr lang="ja-JP" altLang="en-US" sz="2000" dirty="0">
                <a:latin typeface="メイリオ" panose="020B0604030504040204" pitchFamily="50" charset="-128"/>
                <a:ea typeface="メイリオ" panose="020B0604030504040204" pitchFamily="50" charset="-128"/>
              </a:rPr>
              <a:t>（税抜き）</a:t>
            </a:r>
            <a:r>
              <a:rPr lang="ja-JP" altLang="en-US" sz="2000" dirty="0" smtClean="0">
                <a:latin typeface="メイリオ" panose="020B0604030504040204" pitchFamily="50" charset="-128"/>
                <a:ea typeface="メイリオ" panose="020B0604030504040204" pitchFamily="50" charset="-128"/>
              </a:rPr>
              <a:t>×１／２＝</a:t>
            </a:r>
            <a:r>
              <a:rPr lang="ja-JP" altLang="en-US" sz="2000" dirty="0">
                <a:latin typeface="メイリオ" panose="020B0604030504040204" pitchFamily="50" charset="-128"/>
                <a:ea typeface="メイリオ" panose="020B0604030504040204" pitchFamily="50" charset="-128"/>
              </a:rPr>
              <a:t>２００，０００円（</a:t>
            </a:r>
            <a:r>
              <a:rPr lang="ja-JP" altLang="en-US" sz="2000" dirty="0" smtClean="0">
                <a:latin typeface="メイリオ" panose="020B0604030504040204" pitchFamily="50" charset="-128"/>
                <a:ea typeface="メイリオ" panose="020B0604030504040204" pitchFamily="50" charset="-128"/>
              </a:rPr>
              <a:t>補助金）</a:t>
            </a:r>
            <a:endParaRPr lang="en-US" altLang="ja-JP" sz="2000" dirty="0" smtClean="0">
              <a:latin typeface="メイリオ" panose="020B0604030504040204" pitchFamily="50" charset="-128"/>
              <a:ea typeface="メイリオ" panose="020B0604030504040204" pitchFamily="50" charset="-128"/>
            </a:endParaRPr>
          </a:p>
          <a:p>
            <a:pPr algn="l">
              <a:defRPr lang="ja-JP" altLang="en-US"/>
            </a:pPr>
            <a:r>
              <a:rPr lang="ja-JP" altLang="en-US" sz="2000" dirty="0" smtClean="0">
                <a:latin typeface="メイリオ" panose="020B0604030504040204" pitchFamily="50" charset="-128"/>
                <a:ea typeface="メイリオ" panose="020B0604030504040204" pitchFamily="50" charset="-128"/>
              </a:rPr>
              <a:t>　　　　例</a:t>
            </a:r>
            <a:r>
              <a:rPr lang="ja-JP" altLang="en-US" sz="2000" dirty="0">
                <a:latin typeface="メイリオ" panose="020B0604030504040204" pitchFamily="50" charset="-128"/>
                <a:ea typeface="メイリオ" panose="020B0604030504040204" pitchFamily="50" charset="-128"/>
              </a:rPr>
              <a:t>１は補助額５０％以内</a:t>
            </a:r>
          </a:p>
          <a:p>
            <a:pPr algn="l">
              <a:defRPr lang="ja-JP" altLang="en-US"/>
            </a:pPr>
            <a:r>
              <a:rPr lang="ja-JP" altLang="en-US" sz="2000" dirty="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例２ 補助</a:t>
            </a:r>
            <a:r>
              <a:rPr lang="ja-JP" altLang="en-US" sz="2000" dirty="0">
                <a:latin typeface="メイリオ" panose="020B0604030504040204" pitchFamily="50" charset="-128"/>
                <a:ea typeface="メイリオ" panose="020B0604030504040204" pitchFamily="50" charset="-128"/>
              </a:rPr>
              <a:t>対象事業費　</a:t>
            </a:r>
            <a:endParaRPr lang="en-US" altLang="ja-JP" sz="2000" dirty="0" smtClean="0">
              <a:latin typeface="メイリオ" panose="020B0604030504040204" pitchFamily="50" charset="-128"/>
              <a:ea typeface="メイリオ" panose="020B0604030504040204" pitchFamily="50" charset="-128"/>
            </a:endParaRPr>
          </a:p>
          <a:p>
            <a:pPr algn="l">
              <a:defRPr lang="ja-JP" altLang="en-US"/>
            </a:pPr>
            <a:r>
              <a:rPr lang="ja-JP" altLang="en-US" sz="2000" dirty="0" smtClean="0">
                <a:latin typeface="メイリオ" panose="020B0604030504040204" pitchFamily="50" charset="-128"/>
                <a:ea typeface="メイリオ" panose="020B0604030504040204" pitchFamily="50" charset="-128"/>
              </a:rPr>
              <a:t>　　　　５００，０００円</a:t>
            </a:r>
            <a:r>
              <a:rPr lang="ja-JP" altLang="en-US" sz="2000" dirty="0">
                <a:latin typeface="メイリオ" panose="020B0604030504040204" pitchFamily="50" charset="-128"/>
                <a:ea typeface="メイリオ" panose="020B0604030504040204" pitchFamily="50" charset="-128"/>
              </a:rPr>
              <a:t>（税抜き）</a:t>
            </a:r>
            <a:r>
              <a:rPr lang="ja-JP" altLang="en-US" sz="2000" dirty="0" smtClean="0">
                <a:latin typeface="メイリオ" panose="020B0604030504040204" pitchFamily="50" charset="-128"/>
                <a:ea typeface="メイリオ" panose="020B0604030504040204" pitchFamily="50" charset="-128"/>
              </a:rPr>
              <a:t>×１／２≒</a:t>
            </a:r>
            <a:r>
              <a:rPr lang="ja-JP" altLang="en-US" sz="2000" dirty="0">
                <a:latin typeface="メイリオ" panose="020B0604030504040204" pitchFamily="50" charset="-128"/>
                <a:ea typeface="メイリオ" panose="020B0604030504040204" pitchFamily="50" charset="-128"/>
              </a:rPr>
              <a:t>２００，０００円（補助</a:t>
            </a:r>
            <a:r>
              <a:rPr lang="ja-JP" altLang="en-US" sz="2000" dirty="0" smtClean="0">
                <a:latin typeface="メイリオ" panose="020B0604030504040204" pitchFamily="50" charset="-128"/>
                <a:ea typeface="メイリオ" panose="020B0604030504040204" pitchFamily="50" charset="-128"/>
              </a:rPr>
              <a:t>金上限</a:t>
            </a:r>
            <a:r>
              <a:rPr lang="ja-JP" altLang="en-US" sz="2000" dirty="0">
                <a:latin typeface="メイリオ" panose="020B0604030504040204" pitchFamily="50" charset="-128"/>
                <a:ea typeface="メイリオ" panose="020B0604030504040204" pitchFamily="50" charset="-128"/>
              </a:rPr>
              <a:t>）</a:t>
            </a:r>
          </a:p>
          <a:p>
            <a:pPr algn="l">
              <a:defRPr lang="ja-JP" altLang="en-US"/>
            </a:pPr>
            <a:r>
              <a:rPr lang="ja-JP" altLang="en-US" sz="2000" dirty="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例</a:t>
            </a:r>
            <a:r>
              <a:rPr lang="ja-JP" altLang="en-US" sz="2000" dirty="0">
                <a:latin typeface="メイリオ" panose="020B0604030504040204" pitchFamily="50" charset="-128"/>
                <a:ea typeface="メイリオ" panose="020B0604030504040204" pitchFamily="50" charset="-128"/>
              </a:rPr>
              <a:t>２は補助上限額が２０万円を超えたため</a:t>
            </a:r>
          </a:p>
        </p:txBody>
      </p:sp>
      <p:sp>
        <p:nvSpPr>
          <p:cNvPr id="6" name="四角形 202">
            <a:extLst>
              <a:ext uri="{FF2B5EF4-FFF2-40B4-BE49-F238E27FC236}">
                <a16:creationId xmlns:a16="http://schemas.microsoft.com/office/drawing/2014/main" id="{3E107862-FBE1-405B-9A54-53D0ACFFF6D9}"/>
              </a:ext>
            </a:extLst>
          </p:cNvPr>
          <p:cNvSpPr/>
          <p:nvPr/>
        </p:nvSpPr>
        <p:spPr>
          <a:xfrm>
            <a:off x="688187" y="6436319"/>
            <a:ext cx="5962650" cy="714375"/>
          </a:xfrm>
          <a:prstGeom prst="flowChartPunchedTape">
            <a:avLst/>
          </a:prstGeom>
          <a:solidFill>
            <a:srgbClr val="00B0F0"/>
          </a:solidFill>
          <a:ln w="6350" cap="flat" cmpd="sng" algn="ctr">
            <a:noFill/>
            <a:prstDash val="solid"/>
            <a:miter lim="800000"/>
          </a:ln>
        </p:spPr>
        <p:style>
          <a:lnRef idx="1">
            <a:schemeClr val="accent2"/>
          </a:lnRef>
          <a:fillRef idx="2">
            <a:schemeClr val="accent2"/>
          </a:fillRef>
          <a:effectRef idx="1">
            <a:schemeClr val="accent2"/>
          </a:effectRef>
          <a:fontRef idx="minor">
            <a:schemeClr val="dk1"/>
          </a:fontRef>
        </p:style>
        <p:txBody>
          <a:bodyPr anchor="ctr"/>
          <a:lstStyle/>
          <a:p>
            <a:pPr algn="l">
              <a:defRPr lang="ja-JP" altLang="en-US"/>
            </a:pPr>
            <a:r>
              <a:rPr lang="ja-JP" altLang="en-US" sz="2400" b="1" dirty="0">
                <a:solidFill>
                  <a:schemeClr val="bg1"/>
                </a:solidFill>
                <a:latin typeface="メイリオ" panose="020B0604030504040204" pitchFamily="50" charset="-128"/>
                <a:ea typeface="メイリオ" panose="020B0604030504040204" pitchFamily="50" charset="-128"/>
              </a:rPr>
              <a:t>５　補助額等</a:t>
            </a:r>
          </a:p>
        </p:txBody>
      </p:sp>
      <p:sp>
        <p:nvSpPr>
          <p:cNvPr id="7" name="四角形 90">
            <a:extLst>
              <a:ext uri="{FF2B5EF4-FFF2-40B4-BE49-F238E27FC236}">
                <a16:creationId xmlns:a16="http://schemas.microsoft.com/office/drawing/2014/main" id="{1CEFC36E-A3BE-4D0D-840A-D07F3A69C78D}"/>
              </a:ext>
            </a:extLst>
          </p:cNvPr>
          <p:cNvSpPr/>
          <p:nvPr/>
        </p:nvSpPr>
        <p:spPr>
          <a:xfrm>
            <a:off x="688186" y="14532007"/>
            <a:ext cx="10425599" cy="714375"/>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lstStyle/>
          <a:p>
            <a:pPr algn="l">
              <a:defRPr lang="ja-JP" altLang="en-US"/>
            </a:pPr>
            <a:r>
              <a:rPr lang="ja-JP" altLang="en-US" sz="2400" b="1" dirty="0" smtClean="0">
                <a:latin typeface="メイリオ" panose="020B0604030504040204" pitchFamily="50" charset="-128"/>
                <a:ea typeface="メイリオ" panose="020B0604030504040204" pitchFamily="50" charset="-128"/>
              </a:rPr>
              <a:t>第１期募集期間　</a:t>
            </a:r>
            <a:endParaRPr lang="en-US" altLang="ja-JP" sz="2400" b="1" dirty="0" smtClean="0">
              <a:latin typeface="メイリオ" panose="020B0604030504040204" pitchFamily="50" charset="-128"/>
              <a:ea typeface="メイリオ" panose="020B0604030504040204" pitchFamily="50" charset="-128"/>
            </a:endParaRPr>
          </a:p>
          <a:p>
            <a:pPr algn="l">
              <a:defRPr lang="ja-JP" altLang="en-US"/>
            </a:pPr>
            <a:r>
              <a:rPr lang="ja-JP" altLang="en-US" sz="2400" b="1" dirty="0" smtClean="0">
                <a:latin typeface="メイリオ" panose="020B0604030504040204" pitchFamily="50" charset="-128"/>
                <a:ea typeface="メイリオ" panose="020B0604030504040204" pitchFamily="50" charset="-128"/>
              </a:rPr>
              <a:t>　令和</a:t>
            </a:r>
            <a:r>
              <a:rPr lang="ja-JP" altLang="en-US" sz="2400" b="1" dirty="0" smtClean="0">
                <a:latin typeface="メイリオ" panose="020B0604030504040204" pitchFamily="50" charset="-128"/>
                <a:ea typeface="メイリオ" panose="020B0604030504040204" pitchFamily="50" charset="-128"/>
              </a:rPr>
              <a:t>６年１２月２日</a:t>
            </a:r>
            <a:r>
              <a:rPr lang="ja-JP" altLang="en-US" sz="2400" b="1" dirty="0" smtClean="0">
                <a:latin typeface="メイリオ" panose="020B0604030504040204" pitchFamily="50" charset="-128"/>
                <a:ea typeface="メイリオ" panose="020B0604030504040204" pitchFamily="50" charset="-128"/>
              </a:rPr>
              <a:t>（月）から</a:t>
            </a:r>
            <a:r>
              <a:rPr lang="ja-JP" altLang="en-US" sz="2400" b="1" dirty="0" smtClean="0">
                <a:latin typeface="メイリオ" panose="020B0604030504040204" pitchFamily="50" charset="-128"/>
                <a:ea typeface="メイリオ" panose="020B0604030504040204" pitchFamily="50" charset="-128"/>
              </a:rPr>
              <a:t>令和７年</a:t>
            </a:r>
            <a:r>
              <a:rPr lang="ja-JP" altLang="en-US" sz="2400" b="1" dirty="0" smtClean="0">
                <a:latin typeface="メイリオ" panose="020B0604030504040204" pitchFamily="50" charset="-128"/>
                <a:ea typeface="メイリオ" panose="020B0604030504040204" pitchFamily="50" charset="-128"/>
              </a:rPr>
              <a:t>２</a:t>
            </a:r>
            <a:r>
              <a:rPr lang="ja-JP" altLang="en-US" sz="2400" b="1" dirty="0" smtClean="0">
                <a:latin typeface="メイリオ" panose="020B0604030504040204" pitchFamily="50" charset="-128"/>
                <a:ea typeface="メイリオ" panose="020B0604030504040204" pitchFamily="50" charset="-128"/>
              </a:rPr>
              <a:t>月２８日（金）</a:t>
            </a:r>
            <a:r>
              <a:rPr lang="ja-JP" altLang="en-US" sz="2400" b="1" dirty="0">
                <a:latin typeface="メイリオ" panose="020B0604030504040204" pitchFamily="50" charset="-128"/>
                <a:ea typeface="メイリオ" panose="020B0604030504040204" pitchFamily="50" charset="-128"/>
              </a:rPr>
              <a:t>まで</a:t>
            </a:r>
          </a:p>
        </p:txBody>
      </p:sp>
      <p:sp>
        <p:nvSpPr>
          <p:cNvPr id="8" name="四角形 95">
            <a:extLst>
              <a:ext uri="{FF2B5EF4-FFF2-40B4-BE49-F238E27FC236}">
                <a16:creationId xmlns:a16="http://schemas.microsoft.com/office/drawing/2014/main" id="{A7113B3F-AFE3-46E8-8747-E5E126E5D048}"/>
              </a:ext>
            </a:extLst>
          </p:cNvPr>
          <p:cNvSpPr/>
          <p:nvPr/>
        </p:nvSpPr>
        <p:spPr>
          <a:xfrm>
            <a:off x="688186" y="15194294"/>
            <a:ext cx="10494176" cy="1047234"/>
          </a:xfrm>
          <a:prstGeom prst="rect">
            <a:avLst/>
          </a:prstGeom>
          <a:ln w="12700" cap="flat" cmpd="sng" algn="ctr">
            <a:noFill/>
            <a:prstDash val="solid"/>
            <a:miter lim="800000"/>
          </a:ln>
        </p:spPr>
        <p:style>
          <a:lnRef idx="2">
            <a:schemeClr val="accent6"/>
          </a:lnRef>
          <a:fillRef idx="1">
            <a:schemeClr val="lt1"/>
          </a:fillRef>
          <a:effectRef idx="0">
            <a:schemeClr val="accent6"/>
          </a:effectRef>
          <a:fontRef idx="minor">
            <a:schemeClr val="dk1"/>
          </a:fontRef>
        </p:style>
        <p:txBody>
          <a:bodyPr anchor="t"/>
          <a:lstStyle/>
          <a:p>
            <a:pPr algn="l">
              <a:defRPr lang="ja-JP" altLang="en-US"/>
            </a:pPr>
            <a:r>
              <a:rPr lang="ja-JP" altLang="en-US" sz="2400" dirty="0">
                <a:solidFill>
                  <a:srgbClr val="C00000"/>
                </a:solidFill>
                <a:latin typeface="メイリオ" panose="020B0604030504040204" pitchFamily="50" charset="-128"/>
                <a:ea typeface="メイリオ" panose="020B0604030504040204" pitchFamily="50" charset="-128"/>
              </a:rPr>
              <a:t>予算の範囲で受付を行います。受付状況によっては、申請（募集）期間中でも受付を終了することがありますので予めご了承ください。</a:t>
            </a:r>
          </a:p>
        </p:txBody>
      </p:sp>
      <p:sp>
        <p:nvSpPr>
          <p:cNvPr id="9" name="四角形 202">
            <a:extLst>
              <a:ext uri="{FF2B5EF4-FFF2-40B4-BE49-F238E27FC236}">
                <a16:creationId xmlns:a16="http://schemas.microsoft.com/office/drawing/2014/main" id="{D0745FDB-4645-4811-8D16-2E99A0D32A3A}"/>
              </a:ext>
            </a:extLst>
          </p:cNvPr>
          <p:cNvSpPr/>
          <p:nvPr/>
        </p:nvSpPr>
        <p:spPr>
          <a:xfrm>
            <a:off x="688187" y="13719668"/>
            <a:ext cx="5962650" cy="714375"/>
          </a:xfrm>
          <a:prstGeom prst="flowChartPunchedTape">
            <a:avLst/>
          </a:prstGeom>
          <a:solidFill>
            <a:srgbClr val="00B0F0"/>
          </a:solidFill>
          <a:ln w="6350" cap="flat" cmpd="sng" algn="ctr">
            <a:noFill/>
            <a:prstDash val="solid"/>
            <a:miter lim="800000"/>
          </a:ln>
        </p:spPr>
        <p:style>
          <a:lnRef idx="1">
            <a:schemeClr val="accent2"/>
          </a:lnRef>
          <a:fillRef idx="2">
            <a:schemeClr val="accent2"/>
          </a:fillRef>
          <a:effectRef idx="1">
            <a:schemeClr val="accent2"/>
          </a:effectRef>
          <a:fontRef idx="minor">
            <a:schemeClr val="dk1"/>
          </a:fontRef>
        </p:style>
        <p:txBody>
          <a:bodyPr anchor="ctr"/>
          <a:lstStyle/>
          <a:p>
            <a:pPr>
              <a:defRPr lang="ja-JP" altLang="en-US"/>
            </a:pPr>
            <a:r>
              <a:rPr lang="ja-JP" altLang="en-US" sz="2400" b="1" dirty="0">
                <a:solidFill>
                  <a:schemeClr val="bg1"/>
                </a:solidFill>
                <a:latin typeface="メイリオ" panose="020B0604030504040204" pitchFamily="50" charset="-128"/>
                <a:ea typeface="メイリオ" panose="020B0604030504040204" pitchFamily="50" charset="-128"/>
              </a:rPr>
              <a:t>６　補助申請期間（募集期間）</a:t>
            </a:r>
          </a:p>
        </p:txBody>
      </p:sp>
      <p:graphicFrame>
        <p:nvGraphicFramePr>
          <p:cNvPr id="2" name="表 1"/>
          <p:cNvGraphicFramePr>
            <a:graphicFrameLocks noGrp="1"/>
          </p:cNvGraphicFramePr>
          <p:nvPr>
            <p:extLst>
              <p:ext uri="{D42A27DB-BD31-4B8C-83A1-F6EECF244321}">
                <p14:modId xmlns:p14="http://schemas.microsoft.com/office/powerpoint/2010/main" val="2122935753"/>
              </p:ext>
            </p:extLst>
          </p:nvPr>
        </p:nvGraphicFramePr>
        <p:xfrm>
          <a:off x="688187" y="565355"/>
          <a:ext cx="11011031" cy="5720628"/>
        </p:xfrm>
        <a:graphic>
          <a:graphicData uri="http://schemas.openxmlformats.org/drawingml/2006/table">
            <a:tbl>
              <a:tblPr firstRow="1" bandRow="1">
                <a:tableStyleId>{5C22544A-7EE6-4342-B048-85BDC9FD1C3A}</a:tableStyleId>
              </a:tblPr>
              <a:tblGrid>
                <a:gridCol w="630811">
                  <a:extLst>
                    <a:ext uri="{9D8B030D-6E8A-4147-A177-3AD203B41FA5}">
                      <a16:colId xmlns:a16="http://schemas.microsoft.com/office/drawing/2014/main" val="2699142203"/>
                    </a:ext>
                  </a:extLst>
                </a:gridCol>
                <a:gridCol w="10380220">
                  <a:extLst>
                    <a:ext uri="{9D8B030D-6E8A-4147-A177-3AD203B41FA5}">
                      <a16:colId xmlns:a16="http://schemas.microsoft.com/office/drawing/2014/main" val="2416081459"/>
                    </a:ext>
                  </a:extLst>
                </a:gridCol>
              </a:tblGrid>
              <a:tr h="998969">
                <a:tc>
                  <a:txBody>
                    <a:bodyPr/>
                    <a:lstStyle/>
                    <a:p>
                      <a:pPr algn="ctr"/>
                      <a:r>
                        <a:rPr kumimoji="1" lang="ja-JP" altLang="en-US" b="0" dirty="0" smtClean="0">
                          <a:solidFill>
                            <a:schemeClr val="tx1"/>
                          </a:solidFill>
                          <a:latin typeface="メイリオ" panose="020B0604030504040204" pitchFamily="50" charset="-128"/>
                          <a:ea typeface="メイリオ" panose="020B0604030504040204" pitchFamily="50" charset="-128"/>
                        </a:rPr>
                        <a:t>⑬</a:t>
                      </a:r>
                      <a:endParaRPr kumimoji="1" lang="ja-JP" altLang="en-US" b="0" dirty="0">
                        <a:solidFill>
                          <a:schemeClr val="tx1"/>
                        </a:solidFill>
                        <a:latin typeface="メイリオ" panose="020B0604030504040204" pitchFamily="50" charset="-128"/>
                        <a:ea typeface="メイリオ" panose="020B0604030504040204" pitchFamily="50" charset="-128"/>
                      </a:endParaRPr>
                    </a:p>
                  </a:txBody>
                  <a:tcPr anchor="ctr">
                    <a:solidFill>
                      <a:schemeClr val="accent1">
                        <a:lumMod val="20000"/>
                        <a:lumOff val="80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ja-JP" altLang="en-US" sz="2000" b="0" dirty="0" smtClean="0">
                          <a:solidFill>
                            <a:schemeClr val="tx1"/>
                          </a:solidFill>
                          <a:latin typeface="メイリオ" panose="020B0604030504040204" pitchFamily="50" charset="-128"/>
                          <a:ea typeface="メイリオ" panose="020B0604030504040204" pitchFamily="50" charset="-128"/>
                        </a:rPr>
                        <a:t>旅費については、宿泊費、航路運賃、航空路運賃、鉄道運賃とする、対馬市職員の旅費に関する条例で定める額以内とする。また、日当、島内移動旅費については、補助の対象としない。</a:t>
                      </a:r>
                      <a:endParaRPr lang="en-US" altLang="ja-JP" sz="2000" b="0" dirty="0">
                        <a:solidFill>
                          <a:schemeClr val="tx1"/>
                        </a:solidFill>
                        <a:latin typeface="メイリオ" panose="020B0604030504040204" pitchFamily="50" charset="-128"/>
                        <a:ea typeface="メイリオ" panose="020B0604030504040204" pitchFamily="50" charset="-128"/>
                      </a:endParaRPr>
                    </a:p>
                  </a:txBody>
                  <a:tcPr anchor="ctr">
                    <a:solidFill>
                      <a:schemeClr val="accent1">
                        <a:lumMod val="20000"/>
                        <a:lumOff val="80000"/>
                      </a:schemeClr>
                    </a:solidFill>
                  </a:tcPr>
                </a:tc>
                <a:extLst>
                  <a:ext uri="{0D108BD9-81ED-4DB2-BD59-A6C34878D82A}">
                    <a16:rowId xmlns:a16="http://schemas.microsoft.com/office/drawing/2014/main" val="2431118724"/>
                  </a:ext>
                </a:extLst>
              </a:tr>
              <a:tr h="907468">
                <a:tc>
                  <a:txBody>
                    <a:bodyPr/>
                    <a:lstStyle/>
                    <a:p>
                      <a:pPr algn="ctr"/>
                      <a:r>
                        <a:rPr kumimoji="1" lang="ja-JP" altLang="en-US" b="0" dirty="0" smtClean="0">
                          <a:solidFill>
                            <a:schemeClr val="tx1"/>
                          </a:solidFill>
                          <a:latin typeface="メイリオ" panose="020B0604030504040204" pitchFamily="50" charset="-128"/>
                          <a:ea typeface="メイリオ" panose="020B0604030504040204" pitchFamily="50" charset="-128"/>
                        </a:rPr>
                        <a:t>⑭</a:t>
                      </a:r>
                      <a:endParaRPr kumimoji="1" lang="ja-JP" altLang="en-US" b="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pPr algn="l"/>
                      <a:r>
                        <a:rPr lang="ja-JP" altLang="en-US" sz="2000" dirty="0">
                          <a:solidFill>
                            <a:schemeClr val="tx1"/>
                          </a:solidFill>
                          <a:latin typeface="メイリオ" panose="020B0604030504040204" pitchFamily="50" charset="-128"/>
                          <a:ea typeface="メイリオ" panose="020B0604030504040204" pitchFamily="50" charset="-128"/>
                        </a:rPr>
                        <a:t>航空機を利用する場合、航空運賃の割増料金については、島外航空運賃の対象としない。（普通席との差額が算出できない場合にあっては、補助対象経費としない。）</a:t>
                      </a:r>
                      <a:endParaRPr kumimoji="1" lang="ja-JP" altLang="en-US" sz="200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108897853"/>
                  </a:ext>
                </a:extLst>
              </a:tr>
              <a:tr h="490731">
                <a:tc>
                  <a:txBody>
                    <a:bodyPr/>
                    <a:lstStyle/>
                    <a:p>
                      <a:pPr algn="ctr"/>
                      <a:r>
                        <a:rPr kumimoji="1" lang="ja-JP" altLang="en-US" b="0" dirty="0" smtClean="0">
                          <a:solidFill>
                            <a:schemeClr val="tx1"/>
                          </a:solidFill>
                          <a:latin typeface="メイリオ" panose="020B0604030504040204" pitchFamily="50" charset="-128"/>
                          <a:ea typeface="メイリオ" panose="020B0604030504040204" pitchFamily="50" charset="-128"/>
                        </a:rPr>
                        <a:t>⑮</a:t>
                      </a:r>
                      <a:endParaRPr kumimoji="1" lang="ja-JP" altLang="en-US" b="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pPr algn="l"/>
                      <a:r>
                        <a:rPr lang="ja-JP" altLang="en-US" sz="2000" dirty="0">
                          <a:solidFill>
                            <a:schemeClr val="tx1"/>
                          </a:solidFill>
                          <a:latin typeface="メイリオ" panose="020B0604030504040204" pitchFamily="50" charset="-128"/>
                          <a:ea typeface="メイリオ" panose="020B0604030504040204" pitchFamily="50" charset="-128"/>
                        </a:rPr>
                        <a:t>交付申請書に記載のものと異なるものを支出した経費</a:t>
                      </a:r>
                    </a:p>
                  </a:txBody>
                  <a:tcPr anchor="ctr"/>
                </a:tc>
                <a:extLst>
                  <a:ext uri="{0D108BD9-81ED-4DB2-BD59-A6C34878D82A}">
                    <a16:rowId xmlns:a16="http://schemas.microsoft.com/office/drawing/2014/main" val="1100274893"/>
                  </a:ext>
                </a:extLst>
              </a:tr>
              <a:tr h="490731">
                <a:tc>
                  <a:txBody>
                    <a:bodyPr/>
                    <a:lstStyle/>
                    <a:p>
                      <a:pPr algn="ctr"/>
                      <a:r>
                        <a:rPr kumimoji="1" lang="ja-JP" altLang="en-US" b="0" dirty="0" smtClean="0">
                          <a:solidFill>
                            <a:schemeClr val="tx1"/>
                          </a:solidFill>
                          <a:latin typeface="メイリオ" panose="020B0604030504040204" pitchFamily="50" charset="-128"/>
                          <a:ea typeface="メイリオ" panose="020B0604030504040204" pitchFamily="50" charset="-128"/>
                        </a:rPr>
                        <a:t>⑯</a:t>
                      </a:r>
                      <a:endParaRPr kumimoji="1" lang="ja-JP" altLang="en-US" b="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pPr algn="l">
                        <a:defRPr lang="ja-JP" altLang="en-US"/>
                      </a:pPr>
                      <a:r>
                        <a:rPr lang="ja-JP" altLang="en-US" sz="2000" dirty="0">
                          <a:solidFill>
                            <a:schemeClr val="tx1"/>
                          </a:solidFill>
                          <a:latin typeface="メイリオ" panose="020B0604030504040204" pitchFamily="50" charset="-128"/>
                          <a:ea typeface="メイリオ" panose="020B0604030504040204" pitchFamily="50" charset="-128"/>
                        </a:rPr>
                        <a:t>補助事業者が単独で行う販売促進活動等</a:t>
                      </a:r>
                      <a:endParaRPr lang="en-US" altLang="ja-JP" sz="200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100621677"/>
                  </a:ext>
                </a:extLst>
              </a:tr>
              <a:tr h="998969">
                <a:tc>
                  <a:txBody>
                    <a:bodyPr/>
                    <a:lstStyle/>
                    <a:p>
                      <a:pPr algn="ctr"/>
                      <a:r>
                        <a:rPr kumimoji="1" lang="ja-JP" altLang="en-US" b="0" dirty="0" smtClean="0">
                          <a:solidFill>
                            <a:schemeClr val="tx1"/>
                          </a:solidFill>
                          <a:latin typeface="メイリオ" panose="020B0604030504040204" pitchFamily="50" charset="-128"/>
                          <a:ea typeface="メイリオ" panose="020B0604030504040204" pitchFamily="50" charset="-128"/>
                        </a:rPr>
                        <a:t>⑰</a:t>
                      </a:r>
                      <a:endParaRPr kumimoji="1" lang="ja-JP" altLang="en-US" b="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pPr algn="l"/>
                      <a:r>
                        <a:rPr lang="ja-JP" altLang="en-US" sz="2000" dirty="0">
                          <a:solidFill>
                            <a:schemeClr val="tx1"/>
                          </a:solidFill>
                          <a:latin typeface="メイリオ" panose="020B0604030504040204" pitchFamily="50" charset="-128"/>
                          <a:ea typeface="メイリオ" panose="020B0604030504040204" pitchFamily="50" charset="-128"/>
                        </a:rPr>
                        <a:t>国、県又は市が実施している他の類似の補助を受ける又は受ける予定の場合においては、補助金の交付の対象となる経費のうち、他の補助の対象と重なる部分については、対象としない。</a:t>
                      </a:r>
                      <a:endParaRPr lang="ja-JP" altLang="en-US" sz="2000" b="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907538266"/>
                  </a:ext>
                </a:extLst>
              </a:tr>
              <a:tr h="696251">
                <a:tc>
                  <a:txBody>
                    <a:bodyPr/>
                    <a:lstStyle/>
                    <a:p>
                      <a:pPr algn="ctr"/>
                      <a:r>
                        <a:rPr kumimoji="1" lang="ja-JP" altLang="en-US" b="0" dirty="0" smtClean="0">
                          <a:solidFill>
                            <a:schemeClr val="tx1"/>
                          </a:solidFill>
                          <a:latin typeface="メイリオ" panose="020B0604030504040204" pitchFamily="50" charset="-128"/>
                          <a:ea typeface="メイリオ" panose="020B0604030504040204" pitchFamily="50" charset="-128"/>
                        </a:rPr>
                        <a:t>⑱</a:t>
                      </a:r>
                      <a:endParaRPr kumimoji="1" lang="ja-JP" altLang="en-US" b="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pPr algn="l"/>
                      <a:r>
                        <a:rPr lang="ja-JP" altLang="en-US" sz="2000" dirty="0">
                          <a:solidFill>
                            <a:schemeClr val="tx1"/>
                          </a:solidFill>
                          <a:latin typeface="メイリオ" panose="020B0604030504040204" pitchFamily="50" charset="-128"/>
                          <a:ea typeface="メイリオ" panose="020B0604030504040204" pitchFamily="50" charset="-128"/>
                        </a:rPr>
                        <a:t>風俗営業等の規制及び業務の適正化等に関する法律（昭和</a:t>
                      </a:r>
                      <a:r>
                        <a:rPr lang="en-US" altLang="ja-JP" sz="2000" dirty="0">
                          <a:solidFill>
                            <a:schemeClr val="tx1"/>
                          </a:solidFill>
                          <a:latin typeface="メイリオ" panose="020B0604030504040204" pitchFamily="50" charset="-128"/>
                          <a:ea typeface="メイリオ" panose="020B0604030504040204" pitchFamily="50" charset="-128"/>
                        </a:rPr>
                        <a:t>23</a:t>
                      </a:r>
                      <a:r>
                        <a:rPr lang="ja-JP" altLang="en-US" sz="2000" dirty="0">
                          <a:solidFill>
                            <a:schemeClr val="tx1"/>
                          </a:solidFill>
                          <a:latin typeface="メイリオ" panose="020B0604030504040204" pitchFamily="50" charset="-128"/>
                          <a:ea typeface="メイリオ" panose="020B0604030504040204" pitchFamily="50" charset="-128"/>
                        </a:rPr>
                        <a:t>年法律第</a:t>
                      </a:r>
                      <a:r>
                        <a:rPr lang="en-US" altLang="ja-JP" sz="2000" dirty="0">
                          <a:solidFill>
                            <a:schemeClr val="tx1"/>
                          </a:solidFill>
                          <a:latin typeface="メイリオ" panose="020B0604030504040204" pitchFamily="50" charset="-128"/>
                          <a:ea typeface="メイリオ" panose="020B0604030504040204" pitchFamily="50" charset="-128"/>
                        </a:rPr>
                        <a:t>122</a:t>
                      </a:r>
                      <a:r>
                        <a:rPr lang="ja-JP" altLang="en-US" sz="2000" dirty="0">
                          <a:solidFill>
                            <a:schemeClr val="tx1"/>
                          </a:solidFill>
                          <a:latin typeface="メイリオ" panose="020B0604030504040204" pitchFamily="50" charset="-128"/>
                          <a:ea typeface="メイリオ" panose="020B0604030504040204" pitchFamily="50" charset="-128"/>
                        </a:rPr>
                        <a:t>号）の対象となる営業に係るもの又はこれに類するもの</a:t>
                      </a:r>
                      <a:endParaRPr kumimoji="1" lang="ja-JP" altLang="en-US" sz="200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960324617"/>
                  </a:ext>
                </a:extLst>
              </a:tr>
              <a:tr h="490731">
                <a:tc>
                  <a:txBody>
                    <a:bodyPr/>
                    <a:lstStyle/>
                    <a:p>
                      <a:pPr algn="ctr"/>
                      <a:r>
                        <a:rPr kumimoji="1" lang="ja-JP" altLang="en-US" b="0" dirty="0" smtClean="0">
                          <a:solidFill>
                            <a:schemeClr val="tx1"/>
                          </a:solidFill>
                          <a:latin typeface="メイリオ" panose="020B0604030504040204" pitchFamily="50" charset="-128"/>
                          <a:ea typeface="メイリオ" panose="020B0604030504040204" pitchFamily="50" charset="-128"/>
                        </a:rPr>
                        <a:t>⑲</a:t>
                      </a:r>
                      <a:endParaRPr kumimoji="1" lang="ja-JP" altLang="en-US" b="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pPr algn="l"/>
                      <a:r>
                        <a:rPr lang="ja-JP" altLang="en-US" sz="2000" dirty="0">
                          <a:solidFill>
                            <a:schemeClr val="tx1"/>
                          </a:solidFill>
                          <a:latin typeface="メイリオ" panose="020B0604030504040204" pitchFamily="50" charset="-128"/>
                          <a:ea typeface="メイリオ" panose="020B0604030504040204" pitchFamily="50" charset="-128"/>
                        </a:rPr>
                        <a:t>法令に違反又は公序良俗に反するおそれのあるもの</a:t>
                      </a:r>
                      <a:endParaRPr kumimoji="1" lang="ja-JP" altLang="en-US" sz="200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491452208"/>
                  </a:ext>
                </a:extLst>
              </a:tr>
              <a:tr h="628247">
                <a:tc>
                  <a:txBody>
                    <a:bodyPr/>
                    <a:lstStyle/>
                    <a:p>
                      <a:pPr algn="ctr"/>
                      <a:r>
                        <a:rPr kumimoji="1" lang="ja-JP" altLang="en-US" b="0" dirty="0" smtClean="0">
                          <a:solidFill>
                            <a:schemeClr val="tx1"/>
                          </a:solidFill>
                          <a:latin typeface="メイリオ" panose="020B0604030504040204" pitchFamily="50" charset="-128"/>
                          <a:ea typeface="メイリオ" panose="020B0604030504040204" pitchFamily="50" charset="-128"/>
                        </a:rPr>
                        <a:t>⑳</a:t>
                      </a:r>
                      <a:endParaRPr kumimoji="1" lang="ja-JP" altLang="en-US" b="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ja-JP" altLang="en-US" sz="2000" dirty="0">
                          <a:solidFill>
                            <a:schemeClr val="tx1"/>
                          </a:solidFill>
                          <a:latin typeface="メイリオ" panose="020B0604030504040204" pitchFamily="50" charset="-128"/>
                          <a:ea typeface="メイリオ" panose="020B0604030504040204" pitchFamily="50" charset="-128"/>
                        </a:rPr>
                        <a:t>その他、事業目的に照らして直接関係しない経費等、市長が適切でないと判断する経費</a:t>
                      </a:r>
                      <a:endParaRPr lang="en-US" altLang="ja-JP" sz="180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261973511"/>
                  </a:ext>
                </a:extLst>
              </a:tr>
            </a:tbl>
          </a:graphicData>
        </a:graphic>
      </p:graphicFrame>
    </p:spTree>
    <p:extLst>
      <p:ext uri="{BB962C8B-B14F-4D97-AF65-F5344CB8AC3E}">
        <p14:creationId xmlns:p14="http://schemas.microsoft.com/office/powerpoint/2010/main" val="3003623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8" name="四角形 98"/>
          <p:cNvSpPr/>
          <p:nvPr/>
        </p:nvSpPr>
        <p:spPr>
          <a:xfrm>
            <a:off x="647574" y="1920794"/>
            <a:ext cx="10494176" cy="1855068"/>
          </a:xfrm>
          <a:prstGeom prst="rect">
            <a:avLst/>
          </a:prstGeom>
          <a:ln w="12700" cap="flat" cmpd="sng" algn="ctr">
            <a:noFill/>
            <a:prstDash val="solid"/>
            <a:miter lim="800000"/>
          </a:ln>
        </p:spPr>
        <p:style>
          <a:lnRef idx="2">
            <a:schemeClr val="accent6"/>
          </a:lnRef>
          <a:fillRef idx="1">
            <a:schemeClr val="lt1"/>
          </a:fillRef>
          <a:effectRef idx="0">
            <a:schemeClr val="accent6"/>
          </a:effectRef>
          <a:fontRef idx="minor">
            <a:schemeClr val="dk1"/>
          </a:fontRef>
        </p:style>
        <p:txBody>
          <a:bodyPr anchor="t"/>
          <a:lstStyle/>
          <a:p>
            <a:pPr algn="l"/>
            <a:r>
              <a:rPr lang="ja-JP" altLang="en-US" sz="2400" dirty="0" smtClean="0">
                <a:latin typeface="メイリオ" panose="020B0604030504040204" pitchFamily="50" charset="-128"/>
                <a:ea typeface="メイリオ" panose="020B0604030504040204" pitchFamily="50" charset="-128"/>
              </a:rPr>
              <a:t>以下の</a:t>
            </a:r>
            <a:r>
              <a:rPr lang="ja-JP" altLang="en-US" sz="2400" dirty="0">
                <a:latin typeface="メイリオ" panose="020B0604030504040204" pitchFamily="50" charset="-128"/>
                <a:ea typeface="メイリオ" panose="020B0604030504040204" pitchFamily="50" charset="-128"/>
              </a:rPr>
              <a:t>書類</a:t>
            </a:r>
            <a:r>
              <a:rPr lang="ja-JP" altLang="en-US" sz="2400" dirty="0" smtClean="0">
                <a:latin typeface="メイリオ" panose="020B0604030504040204" pitchFamily="50" charset="-128"/>
                <a:ea typeface="メイリオ" panose="020B0604030504040204" pitchFamily="50" charset="-128"/>
              </a:rPr>
              <a:t>を持参</a:t>
            </a:r>
            <a:r>
              <a:rPr lang="ja-JP" altLang="en-US" sz="2400" dirty="0">
                <a:latin typeface="メイリオ" panose="020B0604030504040204" pitchFamily="50" charset="-128"/>
                <a:ea typeface="メイリオ" panose="020B0604030504040204" pitchFamily="50" charset="-128"/>
              </a:rPr>
              <a:t>ください</a:t>
            </a:r>
            <a:r>
              <a:rPr lang="ja-JP" altLang="en-US" sz="2400" dirty="0" smtClean="0">
                <a:latin typeface="メイリオ" panose="020B0604030504040204" pitchFamily="50" charset="-128"/>
                <a:ea typeface="メイリオ" panose="020B0604030504040204" pitchFamily="50" charset="-128"/>
              </a:rPr>
              <a:t>。</a:t>
            </a:r>
            <a:endParaRPr lang="ja-JP" altLang="en-US" sz="2400" dirty="0">
              <a:latin typeface="メイリオ" panose="020B0604030504040204" pitchFamily="50" charset="-128"/>
              <a:ea typeface="メイリオ" panose="020B0604030504040204" pitchFamily="50" charset="-128"/>
            </a:endParaRPr>
          </a:p>
          <a:p>
            <a:pPr algn="l"/>
            <a:r>
              <a:rPr lang="ja-JP" altLang="en-US" sz="2400" dirty="0">
                <a:latin typeface="メイリオ" panose="020B0604030504040204" pitchFamily="50" charset="-128"/>
                <a:ea typeface="メイリオ" panose="020B0604030504040204" pitchFamily="50" charset="-128"/>
              </a:rPr>
              <a:t>各申請書類は</a:t>
            </a:r>
            <a:r>
              <a:rPr lang="ja-JP" altLang="en-US" sz="2400" u="sng" dirty="0">
                <a:latin typeface="メイリオ" panose="020B0604030504040204" pitchFamily="50" charset="-128"/>
                <a:ea typeface="メイリオ" panose="020B0604030504040204" pitchFamily="50" charset="-128"/>
              </a:rPr>
              <a:t>対馬市オフィシャルホームページで</a:t>
            </a:r>
            <a:endParaRPr lang="en-US" altLang="ja-JP" sz="2400" u="sng" dirty="0">
              <a:latin typeface="メイリオ" panose="020B0604030504040204" pitchFamily="50" charset="-128"/>
              <a:ea typeface="メイリオ" panose="020B0604030504040204" pitchFamily="50" charset="-128"/>
            </a:endParaRPr>
          </a:p>
          <a:p>
            <a:pPr algn="l"/>
            <a:r>
              <a:rPr lang="ja-JP" altLang="en-US" sz="2400" u="sng" dirty="0">
                <a:latin typeface="メイリオ" panose="020B0604030504040204" pitchFamily="50" charset="-128"/>
                <a:ea typeface="メイリオ" panose="020B0604030504040204" pitchFamily="50" charset="-128"/>
              </a:rPr>
              <a:t>ダウンロードできます。</a:t>
            </a:r>
          </a:p>
        </p:txBody>
      </p:sp>
      <p:graphicFrame>
        <p:nvGraphicFramePr>
          <p:cNvPr id="1168" name="四角形 97"/>
          <p:cNvGraphicFramePr>
            <a:graphicFrameLocks noGrp="1"/>
          </p:cNvGraphicFramePr>
          <p:nvPr>
            <p:extLst>
              <p:ext uri="{D42A27DB-BD31-4B8C-83A1-F6EECF244321}">
                <p14:modId xmlns:p14="http://schemas.microsoft.com/office/powerpoint/2010/main" val="4015926363"/>
              </p:ext>
            </p:extLst>
          </p:nvPr>
        </p:nvGraphicFramePr>
        <p:xfrm>
          <a:off x="647574" y="4288155"/>
          <a:ext cx="10716780" cy="4676033"/>
        </p:xfrm>
        <a:graphic>
          <a:graphicData uri="http://schemas.openxmlformats.org/drawingml/2006/table">
            <a:tbl>
              <a:tblPr firstRow="1" bandRow="1">
                <a:tableStyleId>{5C22544A-7EE6-4342-B048-85BDC9FD1C3A}</a:tableStyleId>
              </a:tblPr>
              <a:tblGrid>
                <a:gridCol w="621548">
                  <a:extLst>
                    <a:ext uri="{9D8B030D-6E8A-4147-A177-3AD203B41FA5}">
                      <a16:colId xmlns:a16="http://schemas.microsoft.com/office/drawing/2014/main" val="20000"/>
                    </a:ext>
                  </a:extLst>
                </a:gridCol>
                <a:gridCol w="6437964">
                  <a:extLst>
                    <a:ext uri="{9D8B030D-6E8A-4147-A177-3AD203B41FA5}">
                      <a16:colId xmlns:a16="http://schemas.microsoft.com/office/drawing/2014/main" val="20001"/>
                    </a:ext>
                  </a:extLst>
                </a:gridCol>
                <a:gridCol w="1785257">
                  <a:extLst>
                    <a:ext uri="{9D8B030D-6E8A-4147-A177-3AD203B41FA5}">
                      <a16:colId xmlns:a16="http://schemas.microsoft.com/office/drawing/2014/main" val="20002"/>
                    </a:ext>
                  </a:extLst>
                </a:gridCol>
                <a:gridCol w="1872011">
                  <a:extLst>
                    <a:ext uri="{9D8B030D-6E8A-4147-A177-3AD203B41FA5}">
                      <a16:colId xmlns:a16="http://schemas.microsoft.com/office/drawing/2014/main" val="20003"/>
                    </a:ext>
                  </a:extLst>
                </a:gridCol>
              </a:tblGrid>
              <a:tr h="484061">
                <a:tc>
                  <a:txBody>
                    <a:bodyPr/>
                    <a:lstStyle/>
                    <a:p>
                      <a:pPr marL="0" marR="0" indent="0" algn="ctr" defTabSz="1219170" rtl="0" eaLnBrk="1" fontAlgn="auto" latinLnBrk="0" hangingPunct="1">
                        <a:lnSpc>
                          <a:spcPct val="100000"/>
                        </a:lnSpc>
                        <a:spcBef>
                          <a:spcPts val="0"/>
                        </a:spcBef>
                        <a:spcAft>
                          <a:spcPts val="0"/>
                        </a:spcAft>
                        <a:buClrTx/>
                        <a:buSzTx/>
                        <a:buFontTx/>
                        <a:buNone/>
                        <a:tabLst/>
                        <a:defRPr/>
                      </a:pPr>
                      <a:r>
                        <a:rPr kumimoji="1" lang="en-US" altLang="ja-JP" sz="1800" dirty="0">
                          <a:latin typeface="HG丸ｺﾞｼｯｸM-PRO" panose="020F0600000000000000" pitchFamily="50" charset="-128"/>
                          <a:ea typeface="HG丸ｺﾞｼｯｸM-PRO" panose="020F0600000000000000" pitchFamily="50" charset="-128"/>
                        </a:rPr>
                        <a:t>No.</a:t>
                      </a:r>
                      <a:endParaRPr kumimoji="1" lang="ja-JP" altLang="en-US" sz="18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800" dirty="0">
                          <a:solidFill>
                            <a:schemeClr val="bg1"/>
                          </a:solidFill>
                          <a:latin typeface="HG丸ｺﾞｼｯｸM-PRO" panose="020F0600000000000000" pitchFamily="50" charset="-128"/>
                          <a:ea typeface="HG丸ｺﾞｼｯｸM-PRO" panose="020F0600000000000000" pitchFamily="50" charset="-128"/>
                        </a:rPr>
                        <a:t>申請書類</a:t>
                      </a:r>
                    </a:p>
                  </a:txBody>
                  <a:tcPr anchor="ctr"/>
                </a:tc>
                <a:tc>
                  <a:txBody>
                    <a:bodyPr/>
                    <a:lstStyle/>
                    <a:p>
                      <a:pPr algn="ctr"/>
                      <a:r>
                        <a:rPr kumimoji="1" lang="ja-JP" altLang="en-US" sz="1800" dirty="0">
                          <a:solidFill>
                            <a:schemeClr val="bg1"/>
                          </a:solidFill>
                          <a:latin typeface="HG丸ｺﾞｼｯｸM-PRO" panose="020F0600000000000000" pitchFamily="50" charset="-128"/>
                          <a:ea typeface="HG丸ｺﾞｼｯｸM-PRO" panose="020F0600000000000000" pitchFamily="50" charset="-128"/>
                        </a:rPr>
                        <a:t>様式</a:t>
                      </a:r>
                    </a:p>
                  </a:txBody>
                  <a:tcPr anchor="ctr"/>
                </a:tc>
                <a:tc>
                  <a:txBody>
                    <a:bodyPr/>
                    <a:lstStyle/>
                    <a:p>
                      <a:pPr algn="ctr"/>
                      <a:r>
                        <a:rPr kumimoji="1" lang="ja-JP" altLang="en-US" sz="1800" dirty="0">
                          <a:solidFill>
                            <a:schemeClr val="bg1"/>
                          </a:solidFill>
                          <a:latin typeface="HG丸ｺﾞｼｯｸM-PRO" panose="020F0600000000000000" pitchFamily="50" charset="-128"/>
                          <a:ea typeface="HG丸ｺﾞｼｯｸM-PRO" panose="020F0600000000000000" pitchFamily="50" charset="-128"/>
                        </a:rPr>
                        <a:t>提出要件</a:t>
                      </a:r>
                    </a:p>
                  </a:txBody>
                  <a:tcPr anchor="ctr"/>
                </a:tc>
                <a:extLst>
                  <a:ext uri="{0D108BD9-81ED-4DB2-BD59-A6C34878D82A}">
                    <a16:rowId xmlns:a16="http://schemas.microsoft.com/office/drawing/2014/main" val="10000"/>
                  </a:ext>
                </a:extLst>
              </a:tr>
              <a:tr h="591982">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１</a:t>
                      </a:r>
                    </a:p>
                  </a:txBody>
                  <a:tcPr/>
                </a:tc>
                <a:tc>
                  <a:txBody>
                    <a:bodyPr/>
                    <a:lstStyle/>
                    <a:p>
                      <a:r>
                        <a:rPr kumimoji="1" lang="ja-JP" altLang="en-US" sz="1800" dirty="0">
                          <a:latin typeface="HG丸ｺﾞｼｯｸM-PRO" panose="020F0600000000000000" pitchFamily="50" charset="-128"/>
                          <a:ea typeface="HG丸ｺﾞｼｯｸM-PRO" panose="020F0600000000000000" pitchFamily="50" charset="-128"/>
                        </a:rPr>
                        <a:t>交付</a:t>
                      </a:r>
                      <a:r>
                        <a:rPr kumimoji="1" lang="ja-JP" altLang="en-US" sz="1800" dirty="0" smtClean="0">
                          <a:latin typeface="HG丸ｺﾞｼｯｸM-PRO" panose="020F0600000000000000" pitchFamily="50" charset="-128"/>
                          <a:ea typeface="HG丸ｺﾞｼｯｸM-PRO" panose="020F0600000000000000" pitchFamily="50" charset="-128"/>
                        </a:rPr>
                        <a:t>申請書（</a:t>
                      </a:r>
                      <a:r>
                        <a:rPr kumimoji="1" lang="en-US" altLang="ja-JP" sz="1800" dirty="0" smtClean="0">
                          <a:latin typeface="HG丸ｺﾞｼｯｸM-PRO" panose="020F0600000000000000" pitchFamily="50" charset="-128"/>
                          <a:ea typeface="HG丸ｺﾞｼｯｸM-PRO" panose="020F0600000000000000" pitchFamily="50" charset="-128"/>
                        </a:rPr>
                        <a:t>P</a:t>
                      </a:r>
                      <a:r>
                        <a:rPr kumimoji="1" lang="ja-JP" altLang="en-US" sz="1800" dirty="0" smtClean="0">
                          <a:latin typeface="HG丸ｺﾞｼｯｸM-PRO" panose="020F0600000000000000" pitchFamily="50" charset="-128"/>
                          <a:ea typeface="HG丸ｺﾞｼｯｸM-PRO" panose="020F0600000000000000" pitchFamily="50" charset="-128"/>
                        </a:rPr>
                        <a:t>２１参照）</a:t>
                      </a:r>
                      <a:endParaRPr kumimoji="1" lang="ja-JP" altLang="en-US" sz="18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規則様式１号</a:t>
                      </a:r>
                    </a:p>
                  </a:txBody>
                  <a:tcPr anchor="ctr"/>
                </a:tc>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必須</a:t>
                      </a:r>
                    </a:p>
                  </a:txBody>
                  <a:tcPr anchor="ctr"/>
                </a:tc>
                <a:extLst>
                  <a:ext uri="{0D108BD9-81ED-4DB2-BD59-A6C34878D82A}">
                    <a16:rowId xmlns:a16="http://schemas.microsoft.com/office/drawing/2014/main" val="10001"/>
                  </a:ext>
                </a:extLst>
              </a:tr>
              <a:tr h="591982">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２</a:t>
                      </a:r>
                    </a:p>
                  </a:txBody>
                  <a:tcPr/>
                </a:tc>
                <a:tc>
                  <a:txBody>
                    <a:bodyPr/>
                    <a:lstStyle/>
                    <a:p>
                      <a:r>
                        <a:rPr lang="ja-JP" altLang="en-US" sz="1800" dirty="0">
                          <a:latin typeface="HG丸ｺﾞｼｯｸM-PRO" panose="020F0600000000000000" pitchFamily="50" charset="-128"/>
                          <a:ea typeface="HG丸ｺﾞｼｯｸM-PRO" panose="020F0600000000000000" pitchFamily="50" charset="-128"/>
                        </a:rPr>
                        <a:t>事業</a:t>
                      </a:r>
                      <a:r>
                        <a:rPr lang="ja-JP" altLang="en-US" sz="1800" dirty="0" smtClean="0">
                          <a:latin typeface="HG丸ｺﾞｼｯｸM-PRO" panose="020F0600000000000000" pitchFamily="50" charset="-128"/>
                          <a:ea typeface="HG丸ｺﾞｼｯｸM-PRO" panose="020F0600000000000000" pitchFamily="50" charset="-128"/>
                        </a:rPr>
                        <a:t>計画書（</a:t>
                      </a:r>
                      <a:r>
                        <a:rPr lang="en-US" altLang="ja-JP" sz="1800" dirty="0" smtClean="0">
                          <a:latin typeface="HG丸ｺﾞｼｯｸM-PRO" panose="020F0600000000000000" pitchFamily="50" charset="-128"/>
                          <a:ea typeface="HG丸ｺﾞｼｯｸM-PRO" panose="020F0600000000000000" pitchFamily="50" charset="-128"/>
                        </a:rPr>
                        <a:t>P</a:t>
                      </a:r>
                      <a:r>
                        <a:rPr lang="ja-JP" altLang="en-US" sz="1800" dirty="0" smtClean="0">
                          <a:latin typeface="HG丸ｺﾞｼｯｸM-PRO" panose="020F0600000000000000" pitchFamily="50" charset="-128"/>
                          <a:ea typeface="HG丸ｺﾞｼｯｸM-PRO" panose="020F0600000000000000" pitchFamily="50" charset="-128"/>
                        </a:rPr>
                        <a:t>２２参照）</a:t>
                      </a:r>
                      <a:endParaRPr kumimoji="1" lang="ja-JP" altLang="en-US" sz="18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要綱様式１号</a:t>
                      </a:r>
                    </a:p>
                  </a:txBody>
                  <a:tcPr anchor="ctr"/>
                </a:tc>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必須</a:t>
                      </a:r>
                    </a:p>
                  </a:txBody>
                  <a:tcPr anchor="ctr"/>
                </a:tc>
                <a:extLst>
                  <a:ext uri="{0D108BD9-81ED-4DB2-BD59-A6C34878D82A}">
                    <a16:rowId xmlns:a16="http://schemas.microsoft.com/office/drawing/2014/main" val="10002"/>
                  </a:ext>
                </a:extLst>
              </a:tr>
              <a:tr h="591982">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３</a:t>
                      </a:r>
                    </a:p>
                  </a:txBody>
                  <a:tcPr/>
                </a:tc>
                <a:tc>
                  <a:txBody>
                    <a:bodyPr/>
                    <a:lstStyle/>
                    <a:p>
                      <a:r>
                        <a:rPr kumimoji="1" lang="ja-JP" altLang="en-US" sz="1800" dirty="0">
                          <a:latin typeface="HG丸ｺﾞｼｯｸM-PRO" panose="020F0600000000000000" pitchFamily="50" charset="-128"/>
                          <a:ea typeface="HG丸ｺﾞｼｯｸM-PRO" panose="020F0600000000000000" pitchFamily="50" charset="-128"/>
                        </a:rPr>
                        <a:t>収支</a:t>
                      </a:r>
                      <a:r>
                        <a:rPr kumimoji="1" lang="ja-JP" altLang="en-US" sz="1800" dirty="0" smtClean="0">
                          <a:latin typeface="HG丸ｺﾞｼｯｸM-PRO" panose="020F0600000000000000" pitchFamily="50" charset="-128"/>
                          <a:ea typeface="HG丸ｺﾞｼｯｸM-PRO" panose="020F0600000000000000" pitchFamily="50" charset="-128"/>
                        </a:rPr>
                        <a:t>予算書（</a:t>
                      </a:r>
                      <a:r>
                        <a:rPr kumimoji="1" lang="en-US" altLang="ja-JP" sz="1800" dirty="0" smtClean="0">
                          <a:latin typeface="HG丸ｺﾞｼｯｸM-PRO" panose="020F0600000000000000" pitchFamily="50" charset="-128"/>
                          <a:ea typeface="HG丸ｺﾞｼｯｸM-PRO" panose="020F0600000000000000" pitchFamily="50" charset="-128"/>
                        </a:rPr>
                        <a:t>P</a:t>
                      </a:r>
                      <a:r>
                        <a:rPr kumimoji="1" lang="ja-JP" altLang="en-US" sz="1800" dirty="0" smtClean="0">
                          <a:latin typeface="HG丸ｺﾞｼｯｸM-PRO" panose="020F0600000000000000" pitchFamily="50" charset="-128"/>
                          <a:ea typeface="HG丸ｺﾞｼｯｸM-PRO" panose="020F0600000000000000" pitchFamily="50" charset="-128"/>
                        </a:rPr>
                        <a:t>２４参照）</a:t>
                      </a:r>
                      <a:endParaRPr kumimoji="1" lang="ja-JP" altLang="en-US" sz="18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要綱様式２号</a:t>
                      </a:r>
                    </a:p>
                  </a:txBody>
                  <a:tcPr anchor="ctr"/>
                </a:tc>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必須</a:t>
                      </a:r>
                    </a:p>
                  </a:txBody>
                  <a:tcPr anchor="ctr"/>
                </a:tc>
                <a:extLst>
                  <a:ext uri="{0D108BD9-81ED-4DB2-BD59-A6C34878D82A}">
                    <a16:rowId xmlns:a16="http://schemas.microsoft.com/office/drawing/2014/main" val="10003"/>
                  </a:ext>
                </a:extLst>
              </a:tr>
              <a:tr h="591982">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４</a:t>
                      </a:r>
                    </a:p>
                  </a:txBody>
                  <a:tcPr/>
                </a:tc>
                <a:tc>
                  <a:txBody>
                    <a:bodyPr/>
                    <a:lstStyle/>
                    <a:p>
                      <a:r>
                        <a:rPr kumimoji="1" lang="ja-JP" altLang="en-US" sz="1800" dirty="0">
                          <a:latin typeface="HG丸ｺﾞｼｯｸM-PRO" panose="020F0600000000000000" pitchFamily="50" charset="-128"/>
                          <a:ea typeface="HG丸ｺﾞｼｯｸM-PRO" panose="020F0600000000000000" pitchFamily="50" charset="-128"/>
                        </a:rPr>
                        <a:t>誓約書兼</a:t>
                      </a:r>
                      <a:r>
                        <a:rPr kumimoji="1" lang="ja-JP" altLang="en-US" sz="1800" dirty="0" smtClean="0">
                          <a:latin typeface="HG丸ｺﾞｼｯｸM-PRO" panose="020F0600000000000000" pitchFamily="50" charset="-128"/>
                          <a:ea typeface="HG丸ｺﾞｼｯｸM-PRO" panose="020F0600000000000000" pitchFamily="50" charset="-128"/>
                        </a:rPr>
                        <a:t>同意書（</a:t>
                      </a:r>
                      <a:r>
                        <a:rPr kumimoji="1" lang="en-US" altLang="ja-JP" sz="1800" dirty="0" smtClean="0">
                          <a:latin typeface="HG丸ｺﾞｼｯｸM-PRO" panose="020F0600000000000000" pitchFamily="50" charset="-128"/>
                          <a:ea typeface="HG丸ｺﾞｼｯｸM-PRO" panose="020F0600000000000000" pitchFamily="50" charset="-128"/>
                        </a:rPr>
                        <a:t>P</a:t>
                      </a:r>
                      <a:r>
                        <a:rPr kumimoji="1" lang="ja-JP" altLang="en-US" sz="1800" dirty="0" smtClean="0">
                          <a:latin typeface="HG丸ｺﾞｼｯｸM-PRO" panose="020F0600000000000000" pitchFamily="50" charset="-128"/>
                          <a:ea typeface="HG丸ｺﾞｼｯｸM-PRO" panose="020F0600000000000000" pitchFamily="50" charset="-128"/>
                        </a:rPr>
                        <a:t>２５参照）</a:t>
                      </a:r>
                      <a:endParaRPr kumimoji="1" lang="ja-JP" altLang="en-US" sz="18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要綱様式３号</a:t>
                      </a:r>
                    </a:p>
                  </a:txBody>
                  <a:tcPr anchor="ctr"/>
                </a:tc>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必須</a:t>
                      </a:r>
                    </a:p>
                  </a:txBody>
                  <a:tcPr anchor="ctr"/>
                </a:tc>
                <a:extLst>
                  <a:ext uri="{0D108BD9-81ED-4DB2-BD59-A6C34878D82A}">
                    <a16:rowId xmlns:a16="http://schemas.microsoft.com/office/drawing/2014/main" val="10004"/>
                  </a:ext>
                </a:extLst>
              </a:tr>
              <a:tr h="591982">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５</a:t>
                      </a:r>
                    </a:p>
                  </a:txBody>
                  <a:tcPr/>
                </a:tc>
                <a:tc>
                  <a:txBody>
                    <a:bodyPr/>
                    <a:lstStyle/>
                    <a:p>
                      <a:r>
                        <a:rPr kumimoji="1" lang="ja-JP" altLang="en-US" sz="1800" dirty="0" smtClean="0">
                          <a:latin typeface="HG丸ｺﾞｼｯｸM-PRO" panose="020F0600000000000000" pitchFamily="50" charset="-128"/>
                          <a:ea typeface="HG丸ｺﾞｼｯｸM-PRO" panose="020F0600000000000000" pitchFamily="50" charset="-128"/>
                        </a:rPr>
                        <a:t>市税に未納がない</a:t>
                      </a:r>
                      <a:r>
                        <a:rPr kumimoji="1" lang="ja-JP" altLang="en-US" sz="1800" dirty="0">
                          <a:latin typeface="HG丸ｺﾞｼｯｸM-PRO" panose="020F0600000000000000" pitchFamily="50" charset="-128"/>
                          <a:ea typeface="HG丸ｺﾞｼｯｸM-PRO" panose="020F0600000000000000" pitchFamily="50" charset="-128"/>
                        </a:rPr>
                        <a:t>証明（</a:t>
                      </a:r>
                      <a:r>
                        <a:rPr kumimoji="1" lang="ja-JP" altLang="en-US" sz="1800" dirty="0">
                          <a:solidFill>
                            <a:srgbClr val="C00000"/>
                          </a:solidFill>
                          <a:latin typeface="HG丸ｺﾞｼｯｸM-PRO" panose="020F0600000000000000" pitchFamily="50" charset="-128"/>
                          <a:ea typeface="HG丸ｺﾞｼｯｸM-PRO" panose="020F0600000000000000" pitchFamily="50" charset="-128"/>
                        </a:rPr>
                        <a:t>市の税務窓口</a:t>
                      </a:r>
                      <a:r>
                        <a:rPr kumimoji="1" lang="ja-JP" altLang="en-US" sz="1800" dirty="0" smtClean="0">
                          <a:solidFill>
                            <a:srgbClr val="C00000"/>
                          </a:solidFill>
                          <a:latin typeface="HG丸ｺﾞｼｯｸM-PRO" panose="020F0600000000000000" pitchFamily="50" charset="-128"/>
                          <a:ea typeface="HG丸ｺﾞｼｯｸM-PRO" panose="020F0600000000000000" pitchFamily="50" charset="-128"/>
                        </a:rPr>
                        <a:t>で有料発行</a:t>
                      </a:r>
                      <a:r>
                        <a:rPr kumimoji="1" lang="ja-JP" altLang="en-US" sz="1800" dirty="0" smtClean="0">
                          <a:latin typeface="HG丸ｺﾞｼｯｸM-PRO" panose="020F0600000000000000" pitchFamily="50" charset="-128"/>
                          <a:ea typeface="HG丸ｺﾞｼｯｸM-PRO" panose="020F0600000000000000" pitchFamily="50" charset="-128"/>
                        </a:rPr>
                        <a:t>）</a:t>
                      </a:r>
                      <a:endParaRPr kumimoji="1" lang="ja-JP" altLang="en-US" sz="18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a:t>
                      </a:r>
                    </a:p>
                  </a:txBody>
                  <a:tcPr anchor="ctr"/>
                </a:tc>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必須</a:t>
                      </a:r>
                    </a:p>
                  </a:txBody>
                  <a:tcPr anchor="ctr"/>
                </a:tc>
                <a:extLst>
                  <a:ext uri="{0D108BD9-81ED-4DB2-BD59-A6C34878D82A}">
                    <a16:rowId xmlns:a16="http://schemas.microsoft.com/office/drawing/2014/main" val="10005"/>
                  </a:ext>
                </a:extLst>
              </a:tr>
              <a:tr h="591982">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６</a:t>
                      </a:r>
                    </a:p>
                  </a:txBody>
                  <a:tcPr/>
                </a:tc>
                <a:tc>
                  <a:txBody>
                    <a:bodyPr/>
                    <a:lstStyle/>
                    <a:p>
                      <a:r>
                        <a:rPr kumimoji="1" lang="ja-JP" altLang="en-US" sz="1800" dirty="0">
                          <a:latin typeface="HG丸ｺﾞｼｯｸM-PRO" panose="020F0600000000000000" pitchFamily="50" charset="-128"/>
                          <a:ea typeface="HG丸ｺﾞｼｯｸM-PRO" panose="020F0600000000000000" pitchFamily="50" charset="-128"/>
                        </a:rPr>
                        <a:t>見積書の写し又は経費の内訳が分かる書類</a:t>
                      </a:r>
                      <a:endParaRPr kumimoji="1" lang="en-US" altLang="ja-JP" sz="1800" dirty="0">
                        <a:latin typeface="HG丸ｺﾞｼｯｸM-PRO" panose="020F0600000000000000" pitchFamily="50" charset="-128"/>
                        <a:ea typeface="HG丸ｺﾞｼｯｸM-PRO" panose="020F0600000000000000" pitchFamily="50" charset="-128"/>
                      </a:endParaRPr>
                    </a:p>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1800" dirty="0">
                          <a:latin typeface="HG丸ｺﾞｼｯｸM-PRO" panose="020F0600000000000000" pitchFamily="50" charset="-128"/>
                          <a:ea typeface="HG丸ｺﾞｼｯｸM-PRO" panose="020F0600000000000000" pitchFamily="50" charset="-128"/>
                        </a:rPr>
                        <a:t>（</a:t>
                      </a:r>
                      <a:r>
                        <a:rPr kumimoji="1" lang="en-US" altLang="ja-JP" sz="1800" dirty="0" smtClean="0">
                          <a:latin typeface="HG丸ｺﾞｼｯｸM-PRO" panose="020F0600000000000000" pitchFamily="50" charset="-128"/>
                          <a:ea typeface="HG丸ｺﾞｼｯｸM-PRO" panose="020F0600000000000000" pitchFamily="50" charset="-128"/>
                        </a:rPr>
                        <a:t>P..</a:t>
                      </a:r>
                      <a:r>
                        <a:rPr kumimoji="1" lang="ja-JP" altLang="en-US" sz="1800" dirty="0" smtClean="0">
                          <a:latin typeface="HG丸ｺﾞｼｯｸM-PRO" panose="020F0600000000000000" pitchFamily="50" charset="-128"/>
                          <a:ea typeface="HG丸ｺﾞｼｯｸM-PRO" panose="020F0600000000000000" pitchFamily="50" charset="-128"/>
                        </a:rPr>
                        <a:t>１２補助</a:t>
                      </a:r>
                      <a:r>
                        <a:rPr kumimoji="1" lang="ja-JP" altLang="en-US" sz="1800" dirty="0">
                          <a:latin typeface="HG丸ｺﾞｼｯｸM-PRO" panose="020F0600000000000000" pitchFamily="50" charset="-128"/>
                          <a:ea typeface="HG丸ｺﾞｼｯｸM-PRO" panose="020F0600000000000000" pitchFamily="50" charset="-128"/>
                        </a:rPr>
                        <a:t>対象経費に係る申請書類等をご覧ください。）</a:t>
                      </a:r>
                    </a:p>
                  </a:txBody>
                  <a:tcPr/>
                </a:tc>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a:t>
                      </a:r>
                    </a:p>
                  </a:txBody>
                  <a:tcPr/>
                </a:tc>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必須</a:t>
                      </a:r>
                    </a:p>
                  </a:txBody>
                  <a:tcPr anchor="ctr"/>
                </a:tc>
                <a:extLst>
                  <a:ext uri="{0D108BD9-81ED-4DB2-BD59-A6C34878D82A}">
                    <a16:rowId xmlns:a16="http://schemas.microsoft.com/office/drawing/2014/main" val="1667768733"/>
                  </a:ext>
                </a:extLst>
              </a:tr>
              <a:tr h="591982">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７</a:t>
                      </a:r>
                    </a:p>
                  </a:txBody>
                  <a:tcPr anchor="ctr"/>
                </a:tc>
                <a:tc>
                  <a:txBody>
                    <a:bodyPr/>
                    <a:lstStyle/>
                    <a:p>
                      <a:r>
                        <a:rPr kumimoji="1" lang="ja-JP" altLang="en-US" sz="1800" dirty="0">
                          <a:latin typeface="HG丸ｺﾞｼｯｸM-PRO" panose="020F0600000000000000" pitchFamily="50" charset="-128"/>
                          <a:ea typeface="HG丸ｺﾞｼｯｸM-PRO" panose="020F0600000000000000" pitchFamily="50" charset="-128"/>
                        </a:rPr>
                        <a:t>営業許可証の写し</a:t>
                      </a:r>
                    </a:p>
                  </a:txBody>
                  <a:tcPr anchor="ctr"/>
                </a:tc>
                <a:tc>
                  <a:txBody>
                    <a:bodyPr/>
                    <a:lstStyle/>
                    <a:p>
                      <a:pPr algn="ctr"/>
                      <a:r>
                        <a:rPr kumimoji="1" lang="en-US" altLang="ja-JP" sz="1800" dirty="0">
                          <a:latin typeface="HG丸ｺﾞｼｯｸM-PRO" panose="020F0600000000000000" pitchFamily="50" charset="-128"/>
                          <a:ea typeface="HG丸ｺﾞｼｯｸM-PRO" panose="020F0600000000000000" pitchFamily="50" charset="-128"/>
                        </a:rPr>
                        <a:t>‐</a:t>
                      </a:r>
                      <a:endParaRPr kumimoji="1" lang="ja-JP" altLang="en-US" sz="18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800" dirty="0">
                          <a:latin typeface="HG丸ｺﾞｼｯｸM-PRO" panose="020F0600000000000000" pitchFamily="50" charset="-128"/>
                          <a:ea typeface="HG丸ｺﾞｼｯｸM-PRO" panose="020F0600000000000000" pitchFamily="50" charset="-128"/>
                        </a:rPr>
                        <a:t>必須</a:t>
                      </a:r>
                    </a:p>
                  </a:txBody>
                  <a:tcPr anchor="ctr"/>
                </a:tc>
                <a:extLst>
                  <a:ext uri="{0D108BD9-81ED-4DB2-BD59-A6C34878D82A}">
                    <a16:rowId xmlns:a16="http://schemas.microsoft.com/office/drawing/2014/main" val="10007"/>
                  </a:ext>
                </a:extLst>
              </a:tr>
            </a:tbl>
          </a:graphicData>
        </a:graphic>
      </p:graphicFrame>
      <p:sp>
        <p:nvSpPr>
          <p:cNvPr id="1170" name="図形 202"/>
          <p:cNvSpPr/>
          <p:nvPr/>
        </p:nvSpPr>
        <p:spPr>
          <a:xfrm>
            <a:off x="7256530" y="2600198"/>
            <a:ext cx="1296133" cy="1032268"/>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lang="ja-JP" altLang="en-US"/>
            </a:pPr>
            <a:endParaRPr lang="ja-JP" altLang="en-US"/>
          </a:p>
        </p:txBody>
      </p:sp>
      <p:sp>
        <p:nvSpPr>
          <p:cNvPr id="18" name="四角形 202"/>
          <p:cNvSpPr/>
          <p:nvPr/>
        </p:nvSpPr>
        <p:spPr>
          <a:xfrm>
            <a:off x="583836" y="848980"/>
            <a:ext cx="5962650" cy="714375"/>
          </a:xfrm>
          <a:prstGeom prst="flowChartPunchedTape">
            <a:avLst/>
          </a:prstGeom>
          <a:solidFill>
            <a:srgbClr val="00B0F0"/>
          </a:solidFill>
          <a:ln w="6350" cap="flat" cmpd="sng" algn="ctr">
            <a:noFill/>
            <a:prstDash val="solid"/>
            <a:miter lim="800000"/>
          </a:ln>
        </p:spPr>
        <p:style>
          <a:lnRef idx="1">
            <a:schemeClr val="accent2"/>
          </a:lnRef>
          <a:fillRef idx="2">
            <a:schemeClr val="accent2"/>
          </a:fillRef>
          <a:effectRef idx="1">
            <a:schemeClr val="accent2"/>
          </a:effectRef>
          <a:fontRef idx="minor">
            <a:schemeClr val="dk1"/>
          </a:fontRef>
        </p:style>
        <p:txBody>
          <a:bodyPr anchor="ctr"/>
          <a:lstStyle/>
          <a:p>
            <a:pPr>
              <a:defRPr lang="ja-JP" altLang="en-US"/>
            </a:pPr>
            <a:r>
              <a:rPr lang="ja-JP" altLang="en-US" sz="2400" b="1" dirty="0">
                <a:solidFill>
                  <a:schemeClr val="bg1"/>
                </a:solidFill>
                <a:latin typeface="メイリオ" panose="020B0604030504040204" pitchFamily="50" charset="-128"/>
                <a:ea typeface="メイリオ" panose="020B0604030504040204" pitchFamily="50" charset="-128"/>
              </a:rPr>
              <a:t>７　補助金の申請書類</a:t>
            </a:r>
          </a:p>
        </p:txBody>
      </p:sp>
      <p:sp>
        <p:nvSpPr>
          <p:cNvPr id="15" name="四角形 86">
            <a:extLst>
              <a:ext uri="{FF2B5EF4-FFF2-40B4-BE49-F238E27FC236}">
                <a16:creationId xmlns:a16="http://schemas.microsoft.com/office/drawing/2014/main" id="{0EEDEADB-183B-4260-8CDE-CBCDA1386755}"/>
              </a:ext>
            </a:extLst>
          </p:cNvPr>
          <p:cNvSpPr/>
          <p:nvPr/>
        </p:nvSpPr>
        <p:spPr>
          <a:xfrm>
            <a:off x="585883" y="9340087"/>
            <a:ext cx="5739888" cy="739903"/>
          </a:xfrm>
          <a:prstGeom prst="flowChartPunchedTape">
            <a:avLst/>
          </a:prstGeom>
          <a:solidFill>
            <a:srgbClr val="00B0F0"/>
          </a:solidFill>
          <a:ln w="6350" cap="flat" cmpd="sng" algn="ctr">
            <a:noFill/>
            <a:prstDash val="solid"/>
            <a:miter lim="800000"/>
          </a:ln>
        </p:spPr>
        <p:style>
          <a:lnRef idx="1">
            <a:schemeClr val="accent2"/>
          </a:lnRef>
          <a:fillRef idx="2">
            <a:schemeClr val="accent2"/>
          </a:fillRef>
          <a:effectRef idx="1">
            <a:schemeClr val="accent2"/>
          </a:effectRef>
          <a:fontRef idx="minor">
            <a:schemeClr val="dk1"/>
          </a:fontRef>
        </p:style>
        <p:txBody>
          <a:bodyPr anchor="ctr"/>
          <a:lstStyle/>
          <a:p>
            <a:pPr algn="l">
              <a:defRPr lang="ja-JP" altLang="en-US"/>
            </a:pPr>
            <a:r>
              <a:rPr lang="ja-JP" altLang="en-US" sz="2800" b="1" dirty="0">
                <a:solidFill>
                  <a:schemeClr val="bg1"/>
                </a:solidFill>
                <a:latin typeface="メイリオ" panose="020B0604030504040204" pitchFamily="50" charset="-128"/>
                <a:ea typeface="メイリオ" panose="020B0604030504040204" pitchFamily="50" charset="-128"/>
              </a:rPr>
              <a:t>８　補助金の申請先</a:t>
            </a:r>
          </a:p>
        </p:txBody>
      </p:sp>
      <p:sp>
        <p:nvSpPr>
          <p:cNvPr id="19" name="正方形/長方形 113">
            <a:extLst>
              <a:ext uri="{FF2B5EF4-FFF2-40B4-BE49-F238E27FC236}">
                <a16:creationId xmlns:a16="http://schemas.microsoft.com/office/drawing/2014/main" id="{28526F9C-E993-4AC7-B3D8-6C8D9B7AF40B}"/>
              </a:ext>
            </a:extLst>
          </p:cNvPr>
          <p:cNvSpPr/>
          <p:nvPr/>
        </p:nvSpPr>
        <p:spPr>
          <a:xfrm>
            <a:off x="583836" y="10463266"/>
            <a:ext cx="10716778" cy="3179189"/>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ja-JP" sz="2400" dirty="0">
                <a:latin typeface="メイリオ" panose="020B0604030504040204" pitchFamily="50" charset="-128"/>
                <a:ea typeface="メイリオ" panose="020B0604030504040204" pitchFamily="50" charset="-128"/>
              </a:rPr>
              <a:t>〒</a:t>
            </a:r>
            <a:r>
              <a:rPr lang="en-US" altLang="ja-JP" sz="2400" u="none" dirty="0">
                <a:latin typeface="メイリオ" panose="020B0604030504040204" pitchFamily="50" charset="-128"/>
                <a:ea typeface="メイリオ" panose="020B0604030504040204" pitchFamily="50" charset="-128"/>
              </a:rPr>
              <a:t>817-8510 </a:t>
            </a:r>
          </a:p>
          <a:p>
            <a:r>
              <a:rPr lang="ja-JP" altLang="ja-JP" sz="2400" u="none" dirty="0">
                <a:latin typeface="メイリオ" panose="020B0604030504040204" pitchFamily="50" charset="-128"/>
                <a:ea typeface="メイリオ" panose="020B0604030504040204" pitchFamily="50" charset="-128"/>
              </a:rPr>
              <a:t>対馬市厳原町国分１４４１番地</a:t>
            </a:r>
            <a:r>
              <a:rPr lang="ja-JP" altLang="en-US" sz="2400" u="none" dirty="0">
                <a:latin typeface="メイリオ" panose="020B0604030504040204" pitchFamily="50" charset="-128"/>
                <a:ea typeface="メイリオ" panose="020B0604030504040204" pitchFamily="50" charset="-128"/>
              </a:rPr>
              <a:t>　</a:t>
            </a:r>
            <a:r>
              <a:rPr lang="ja-JP" altLang="ja-JP" sz="2400" u="none" dirty="0">
                <a:solidFill>
                  <a:schemeClr val="tx1"/>
                </a:solidFill>
                <a:latin typeface="メイリオ" panose="020B0604030504040204" pitchFamily="50" charset="-128"/>
                <a:ea typeface="メイリオ" panose="020B0604030504040204" pitchFamily="50" charset="-128"/>
              </a:rPr>
              <a:t>対馬市</a:t>
            </a:r>
            <a:r>
              <a:rPr lang="ja-JP" altLang="en-US" sz="2400" u="none" dirty="0">
                <a:solidFill>
                  <a:schemeClr val="tx1"/>
                </a:solidFill>
                <a:latin typeface="メイリオ" panose="020B0604030504040204" pitchFamily="50" charset="-128"/>
                <a:ea typeface="メイリオ" panose="020B0604030504040204" pitchFamily="50" charset="-128"/>
              </a:rPr>
              <a:t>　</a:t>
            </a:r>
            <a:r>
              <a:rPr lang="ja-JP" altLang="ja-JP" sz="2400" u="none" dirty="0">
                <a:solidFill>
                  <a:schemeClr val="tx1"/>
                </a:solidFill>
                <a:latin typeface="メイリオ" panose="020B0604030504040204" pitchFamily="50" charset="-128"/>
                <a:ea typeface="メイリオ" panose="020B0604030504040204" pitchFamily="50" charset="-128"/>
              </a:rPr>
              <a:t>観光交流商工部　観光</a:t>
            </a:r>
            <a:r>
              <a:rPr lang="ja-JP" altLang="en-US" sz="2400" u="none" dirty="0">
                <a:solidFill>
                  <a:schemeClr val="tx1"/>
                </a:solidFill>
                <a:latin typeface="メイリオ" panose="020B0604030504040204" pitchFamily="50" charset="-128"/>
                <a:ea typeface="メイリオ" panose="020B0604030504040204" pitchFamily="50" charset="-128"/>
              </a:rPr>
              <a:t>商工</a:t>
            </a:r>
            <a:r>
              <a:rPr lang="ja-JP" altLang="ja-JP" sz="2400" u="none" dirty="0">
                <a:solidFill>
                  <a:schemeClr val="tx1"/>
                </a:solidFill>
                <a:latin typeface="メイリオ" panose="020B0604030504040204" pitchFamily="50" charset="-128"/>
                <a:ea typeface="メイリオ" panose="020B0604030504040204" pitchFamily="50" charset="-128"/>
              </a:rPr>
              <a:t>課　</a:t>
            </a:r>
            <a:r>
              <a:rPr lang="ja-JP" altLang="en-US" sz="2400" u="none" dirty="0">
                <a:latin typeface="メイリオ" panose="020B0604030504040204" pitchFamily="50" charset="-128"/>
                <a:ea typeface="メイリオ" panose="020B0604030504040204" pitchFamily="50" charset="-128"/>
              </a:rPr>
              <a:t>　</a:t>
            </a:r>
            <a:endParaRPr lang="en-US" altLang="ja-JP" sz="2400" u="none" dirty="0">
              <a:latin typeface="メイリオ" panose="020B0604030504040204" pitchFamily="50" charset="-128"/>
              <a:ea typeface="メイリオ" panose="020B0604030504040204" pitchFamily="50" charset="-128"/>
            </a:endParaRPr>
          </a:p>
          <a:p>
            <a:endParaRPr lang="en-US" altLang="ja-JP" sz="2400" u="none" dirty="0">
              <a:latin typeface="メイリオ" panose="020B0604030504040204" pitchFamily="50" charset="-128"/>
              <a:ea typeface="メイリオ" panose="020B0604030504040204" pitchFamily="50" charset="-128"/>
            </a:endParaRPr>
          </a:p>
          <a:p>
            <a:r>
              <a:rPr lang="ja-JP" altLang="en-US" sz="2400" u="none" dirty="0">
                <a:latin typeface="メイリオ" panose="020B0604030504040204" pitchFamily="50" charset="-128"/>
                <a:ea typeface="メイリオ" panose="020B0604030504040204" pitchFamily="50" charset="-128"/>
              </a:rPr>
              <a:t>電話番号　</a:t>
            </a:r>
            <a:r>
              <a:rPr lang="en-US" altLang="ja-JP" sz="2400" u="none" dirty="0">
                <a:latin typeface="メイリオ" panose="020B0604030504040204" pitchFamily="50" charset="-128"/>
                <a:ea typeface="メイリオ" panose="020B0604030504040204" pitchFamily="50" charset="-128"/>
              </a:rPr>
              <a:t>0920-53-6111</a:t>
            </a:r>
            <a:endParaRPr lang="en-US" altLang="ja-JP" sz="2400" b="1" dirty="0">
              <a:latin typeface="メイリオ" panose="020B0604030504040204" pitchFamily="50" charset="-128"/>
              <a:ea typeface="メイリオ" panose="020B0604030504040204" pitchFamily="50" charset="-128"/>
            </a:endParaRPr>
          </a:p>
          <a:p>
            <a:endParaRPr lang="en-US" altLang="ja-JP" sz="2400" b="1" u="none" dirty="0">
              <a:latin typeface="メイリオ" panose="020B0604030504040204" pitchFamily="50" charset="-128"/>
              <a:ea typeface="メイリオ" panose="020B0604030504040204" pitchFamily="50" charset="-128"/>
            </a:endParaRPr>
          </a:p>
          <a:p>
            <a:r>
              <a:rPr lang="ja-JP" altLang="en-US" sz="2400" b="1" u="none" dirty="0">
                <a:latin typeface="メイリオ" panose="020B0604030504040204" pitchFamily="50" charset="-128"/>
                <a:ea typeface="メイリオ" panose="020B0604030504040204" pitchFamily="50" charset="-128"/>
              </a:rPr>
              <a:t>受付時間：　９時００分～</a:t>
            </a:r>
            <a:r>
              <a:rPr lang="ja-JP" altLang="en-US" sz="2400" b="1" u="none" dirty="0" smtClean="0">
                <a:latin typeface="メイリオ" panose="020B0604030504040204" pitchFamily="50" charset="-128"/>
                <a:ea typeface="メイリオ" panose="020B0604030504040204" pitchFamily="50" charset="-128"/>
              </a:rPr>
              <a:t>１７時００分</a:t>
            </a:r>
            <a:r>
              <a:rPr lang="ja-JP" altLang="en-US" sz="2400" b="1" u="none" dirty="0">
                <a:latin typeface="メイリオ" panose="020B0604030504040204" pitchFamily="50" charset="-128"/>
                <a:ea typeface="メイリオ" panose="020B0604030504040204" pitchFamily="50" charset="-128"/>
              </a:rPr>
              <a:t>　　※土、日、祝日を除く。</a:t>
            </a:r>
            <a:endParaRPr lang="en-US" altLang="ja-JP" sz="2400" b="1" u="none" dirty="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（申請書類の提出は、書類の確認を行うため持参又は郵送とします。）</a:t>
            </a:r>
            <a:endParaRPr lang="ja-JP" altLang="en-US" sz="2400" b="1" u="none" dirty="0">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34663" y="518946"/>
            <a:ext cx="3019670" cy="3019670"/>
          </a:xfrm>
          <a:prstGeom prst="rect">
            <a:avLst/>
          </a:prstGeom>
        </p:spPr>
      </p:pic>
    </p:spTree>
    <p:extLst>
      <p:ext uri="{BB962C8B-B14F-4D97-AF65-F5344CB8AC3E}">
        <p14:creationId xmlns:p14="http://schemas.microsoft.com/office/powerpoint/2010/main" val="3448612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0" name="四角形 134"/>
          <p:cNvSpPr/>
          <p:nvPr/>
        </p:nvSpPr>
        <p:spPr>
          <a:xfrm>
            <a:off x="582087" y="494919"/>
            <a:ext cx="5739888" cy="714375"/>
          </a:xfrm>
          <a:prstGeom prst="flowChartPunchedTape">
            <a:avLst/>
          </a:prstGeom>
          <a:solidFill>
            <a:srgbClr val="00B0F0"/>
          </a:solidFill>
          <a:ln w="6350" cap="flat" cmpd="sng" algn="ctr">
            <a:noFill/>
            <a:prstDash val="solid"/>
            <a:miter lim="800000"/>
          </a:ln>
        </p:spPr>
        <p:style>
          <a:lnRef idx="1">
            <a:schemeClr val="accent2"/>
          </a:lnRef>
          <a:fillRef idx="2">
            <a:schemeClr val="accent2"/>
          </a:fillRef>
          <a:effectRef idx="1">
            <a:schemeClr val="accent2"/>
          </a:effectRef>
          <a:fontRef idx="minor">
            <a:schemeClr val="dk1"/>
          </a:fontRef>
        </p:style>
        <p:txBody>
          <a:bodyPr anchor="ctr"/>
          <a:lstStyle/>
          <a:p>
            <a:pPr algn="l">
              <a:defRPr lang="ja-JP" altLang="en-US"/>
            </a:pPr>
            <a:r>
              <a:rPr lang="ja-JP" altLang="en-US" sz="2800" b="1" dirty="0">
                <a:solidFill>
                  <a:schemeClr val="bg1"/>
                </a:solidFill>
                <a:latin typeface="メイリオ" panose="020B0604030504040204" pitchFamily="50" charset="-128"/>
                <a:ea typeface="メイリオ" panose="020B0604030504040204" pitchFamily="50" charset="-128"/>
              </a:rPr>
              <a:t>９　補助金の申請書について</a:t>
            </a:r>
          </a:p>
        </p:txBody>
      </p:sp>
      <p:sp>
        <p:nvSpPr>
          <p:cNvPr id="1181" name="テキスト 135"/>
          <p:cNvSpPr txBox="1"/>
          <p:nvPr/>
        </p:nvSpPr>
        <p:spPr>
          <a:xfrm>
            <a:off x="582087" y="1642236"/>
            <a:ext cx="10712166" cy="5078313"/>
          </a:xfrm>
          <a:prstGeom prst="rect">
            <a:avLst/>
          </a:prstGeom>
        </p:spPr>
        <p:txBody>
          <a:bodyPr wrap="square">
            <a:spAutoFit/>
          </a:bodyPr>
          <a:lstStyle/>
          <a:p>
            <a:r>
              <a:rPr lang="ja-JP" altLang="en-US" b="1" dirty="0">
                <a:latin typeface="メイリオ" panose="020B0604030504040204" pitchFamily="50" charset="-128"/>
                <a:ea typeface="メイリオ" panose="020B0604030504040204" pitchFamily="50" charset="-128"/>
              </a:rPr>
              <a:t>①　事業計画書の策定、提出について</a:t>
            </a:r>
            <a:endParaRPr dirty="0">
              <a:latin typeface="メイリオ" panose="020B0604030504040204" pitchFamily="50" charset="-128"/>
              <a:ea typeface="メイリオ" panose="020B0604030504040204" pitchFamily="50" charset="-128"/>
            </a:endParaRPr>
          </a:p>
          <a:p>
            <a:endParaRPr lang="ja-JP" altLang="en-US" b="1"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ア　 補助金を受けるためには事業計画を策定し</a:t>
            </a:r>
            <a:r>
              <a:rPr lang="ja-JP" altLang="en-US" dirty="0" smtClean="0">
                <a:latin typeface="メイリオ" panose="020B0604030504040204" pitchFamily="50" charset="-128"/>
                <a:ea typeface="メイリオ" panose="020B0604030504040204" pitchFamily="50" charset="-128"/>
              </a:rPr>
              <a:t>、補助</a:t>
            </a:r>
            <a:r>
              <a:rPr lang="ja-JP" altLang="en-US" dirty="0">
                <a:latin typeface="メイリオ" panose="020B0604030504040204" pitchFamily="50" charset="-128"/>
                <a:ea typeface="メイリオ" panose="020B0604030504040204" pitchFamily="50" charset="-128"/>
              </a:rPr>
              <a:t>金の交付申請書と添付書類　</a:t>
            </a:r>
          </a:p>
          <a:p>
            <a:r>
              <a:rPr lang="ja-JP" altLang="en-US" dirty="0">
                <a:latin typeface="メイリオ" panose="020B0604030504040204" pitchFamily="50" charset="-128"/>
                <a:ea typeface="メイリオ" panose="020B0604030504040204" pitchFamily="50" charset="-128"/>
              </a:rPr>
              <a:t>　　　（</a:t>
            </a:r>
            <a:r>
              <a:rPr lang="en-US" altLang="ja-JP" dirty="0" smtClean="0">
                <a:latin typeface="メイリオ" panose="020B0604030504040204" pitchFamily="50" charset="-128"/>
                <a:ea typeface="メイリオ" panose="020B0604030504040204" pitchFamily="50" charset="-128"/>
              </a:rPr>
              <a:t>P.</a:t>
            </a:r>
            <a:r>
              <a:rPr lang="ja-JP" altLang="en-US" dirty="0" smtClean="0">
                <a:latin typeface="メイリオ" panose="020B0604030504040204" pitchFamily="50" charset="-128"/>
                <a:ea typeface="メイリオ" panose="020B0604030504040204" pitchFamily="50" charset="-128"/>
              </a:rPr>
              <a:t>８</a:t>
            </a:r>
            <a:r>
              <a:rPr lang="ja-JP" altLang="en-US" dirty="0">
                <a:latin typeface="メイリオ" panose="020B0604030504040204" pitchFamily="50" charset="-128"/>
                <a:ea typeface="メイリオ" panose="020B0604030504040204" pitchFamily="50" charset="-128"/>
              </a:rPr>
              <a:t>　７　補助金の申請</a:t>
            </a:r>
            <a:r>
              <a:rPr lang="ja-JP" altLang="en-US" dirty="0" smtClean="0">
                <a:latin typeface="メイリオ" panose="020B0604030504040204" pitchFamily="50" charset="-128"/>
                <a:ea typeface="メイリオ" panose="020B0604030504040204" pitchFamily="50" charset="-128"/>
              </a:rPr>
              <a:t>書類１～７）を提出</a:t>
            </a:r>
            <a:r>
              <a:rPr lang="ja-JP" altLang="en-US" dirty="0">
                <a:latin typeface="メイリオ" panose="020B0604030504040204" pitchFamily="50" charset="-128"/>
                <a:ea typeface="メイリオ" panose="020B0604030504040204" pitchFamily="50" charset="-128"/>
              </a:rPr>
              <a:t>していただく必要があります。</a:t>
            </a:r>
          </a:p>
          <a:p>
            <a:endParaRPr lang="ja-JP" altLang="en-US"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イ　提出いただいた事業計画、その他関係書類をもとに</a:t>
            </a:r>
            <a:r>
              <a:rPr lang="ja-JP" altLang="en-US" dirty="0" smtClean="0">
                <a:latin typeface="メイリオ" panose="020B0604030504040204" pitchFamily="50" charset="-128"/>
                <a:ea typeface="メイリオ" panose="020B0604030504040204" pitchFamily="50" charset="-128"/>
              </a:rPr>
              <a:t>、審査</a:t>
            </a:r>
            <a:r>
              <a:rPr lang="ja-JP" altLang="en-US" dirty="0">
                <a:latin typeface="メイリオ" panose="020B0604030504040204" pitchFamily="50" charset="-128"/>
                <a:ea typeface="メイリオ" panose="020B0604030504040204" pitchFamily="50" charset="-128"/>
              </a:rPr>
              <a:t>のうえ、補助対象者及び</a:t>
            </a:r>
            <a:endParaRPr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補助金額を決定します。</a:t>
            </a:r>
            <a:r>
              <a:rPr lang="ja-JP" altLang="en-US" b="1" u="sng" dirty="0">
                <a:solidFill>
                  <a:srgbClr val="C00000"/>
                </a:solidFill>
                <a:latin typeface="メイリオ" panose="020B0604030504040204" pitchFamily="50" charset="-128"/>
                <a:ea typeface="メイリオ" panose="020B0604030504040204" pitchFamily="50" charset="-128"/>
              </a:rPr>
              <a:t>予算の範囲内で決定しますので申請いただいた方全員に補助金</a:t>
            </a:r>
            <a:endParaRPr lang="ja-JP" altLang="en-US" dirty="0">
              <a:solidFill>
                <a:srgbClr val="C00000"/>
              </a:solidFill>
              <a:latin typeface="メイリオ" panose="020B0604030504040204" pitchFamily="50" charset="-128"/>
              <a:ea typeface="メイリオ" panose="020B0604030504040204" pitchFamily="50" charset="-128"/>
            </a:endParaRPr>
          </a:p>
          <a:p>
            <a:r>
              <a:rPr lang="ja-JP" altLang="en-US" b="1" u="none" dirty="0">
                <a:solidFill>
                  <a:srgbClr val="C00000"/>
                </a:solidFill>
                <a:latin typeface="メイリオ" panose="020B0604030504040204" pitchFamily="50" charset="-128"/>
                <a:ea typeface="メイリオ" panose="020B0604030504040204" pitchFamily="50" charset="-128"/>
              </a:rPr>
              <a:t>　　　</a:t>
            </a:r>
            <a:r>
              <a:rPr lang="ja-JP" altLang="en-US" b="1" u="sng" dirty="0">
                <a:solidFill>
                  <a:srgbClr val="C00000"/>
                </a:solidFill>
                <a:latin typeface="メイリオ" panose="020B0604030504040204" pitchFamily="50" charset="-128"/>
                <a:ea typeface="メイリオ" panose="020B0604030504040204" pitchFamily="50" charset="-128"/>
              </a:rPr>
              <a:t>を交付できない場合がありますので、予めご了承ください。</a:t>
            </a:r>
          </a:p>
          <a:p>
            <a:endParaRPr lang="ja-JP" altLang="en-US"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ウ　</a:t>
            </a:r>
            <a:r>
              <a:rPr lang="ja-JP" altLang="en-US" dirty="0" smtClean="0">
                <a:latin typeface="メイリオ" panose="020B0604030504040204" pitchFamily="50" charset="-128"/>
                <a:ea typeface="メイリオ" panose="020B0604030504040204" pitchFamily="50" charset="-128"/>
              </a:rPr>
              <a:t>補助決定に</a:t>
            </a:r>
            <a:r>
              <a:rPr lang="ja-JP" altLang="en-US" dirty="0">
                <a:latin typeface="メイリオ" panose="020B0604030504040204" pitchFamily="50" charset="-128"/>
                <a:ea typeface="メイリオ" panose="020B0604030504040204" pitchFamily="50" charset="-128"/>
              </a:rPr>
              <a:t>ついては、申請者（補助対象者）に対し、交付決定通知書</a:t>
            </a:r>
            <a:r>
              <a:rPr lang="ja-JP" altLang="en-US" dirty="0" smtClean="0">
                <a:latin typeface="メイリオ" panose="020B0604030504040204" pitchFamily="50" charset="-128"/>
                <a:ea typeface="メイリオ" panose="020B0604030504040204" pitchFamily="50" charset="-128"/>
              </a:rPr>
              <a:t>を送付します</a:t>
            </a:r>
            <a:r>
              <a:rPr lang="ja-JP" altLang="en-US" dirty="0">
                <a:latin typeface="メイリオ" panose="020B0604030504040204" pitchFamily="50" charset="-128"/>
                <a:ea typeface="メイリオ" panose="020B0604030504040204" pitchFamily="50" charset="-128"/>
              </a:rPr>
              <a:t>。</a:t>
            </a:r>
          </a:p>
          <a:p>
            <a:r>
              <a:rPr lang="ja-JP" altLang="en-US" dirty="0" smtClean="0">
                <a:latin typeface="メイリオ" panose="020B0604030504040204" pitchFamily="50" charset="-128"/>
                <a:ea typeface="メイリオ" panose="020B0604030504040204" pitchFamily="50" charset="-128"/>
              </a:rPr>
              <a:t>　　　</a:t>
            </a:r>
            <a:endParaRPr lang="ja-JP" altLang="en-US"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エ  </a:t>
            </a:r>
            <a:r>
              <a:rPr lang="ja-JP" altLang="en-US" b="0" dirty="0">
                <a:latin typeface="メイリオ" panose="020B0604030504040204" pitchFamily="50" charset="-128"/>
                <a:ea typeface="メイリオ" panose="020B0604030504040204" pitchFamily="50" charset="-128"/>
              </a:rPr>
              <a:t> </a:t>
            </a:r>
            <a:r>
              <a:rPr lang="ja-JP" altLang="en-US" b="1" dirty="0">
                <a:latin typeface="メイリオ" panose="020B0604030504040204" pitchFamily="50" charset="-128"/>
                <a:ea typeface="メイリオ" panose="020B0604030504040204" pitchFamily="50" charset="-128"/>
              </a:rPr>
              <a:t>見積書の内訳については、</a:t>
            </a:r>
            <a:r>
              <a:rPr lang="ja-JP" altLang="en-US" b="1" dirty="0" smtClean="0">
                <a:latin typeface="メイリオ" panose="020B0604030504040204" pitchFamily="50" charset="-128"/>
                <a:ea typeface="メイリオ" panose="020B0604030504040204" pitchFamily="50" charset="-128"/>
              </a:rPr>
              <a:t>「○○一式</a:t>
            </a:r>
            <a:r>
              <a:rPr lang="ja-JP" altLang="en-US" b="1" dirty="0">
                <a:latin typeface="メイリオ" panose="020B0604030504040204" pitchFamily="50" charset="-128"/>
                <a:ea typeface="メイリオ" panose="020B0604030504040204" pitchFamily="50" charset="-128"/>
              </a:rPr>
              <a:t>」等の見積書では補助対象経費が確認できない場合が　　</a:t>
            </a:r>
            <a:endParaRPr lang="ja-JP" altLang="en-US" dirty="0">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ありますので、経費が特定できるよう、内訳書を添付してください。</a:t>
            </a:r>
          </a:p>
          <a:p>
            <a:endParaRPr lang="ja-JP" altLang="en-US" b="1" dirty="0">
              <a:latin typeface="メイリオ" panose="020B0604030504040204" pitchFamily="50" charset="-128"/>
              <a:ea typeface="メイリオ" panose="020B0604030504040204" pitchFamily="50" charset="-128"/>
            </a:endParaRPr>
          </a:p>
          <a:p>
            <a:r>
              <a:rPr lang="ja-JP" altLang="en-US" b="1" dirty="0">
                <a:solidFill>
                  <a:schemeClr val="tx1"/>
                </a:solidFill>
                <a:latin typeface="メイリオ" panose="020B0604030504040204" pitchFamily="50" charset="-128"/>
                <a:ea typeface="メイリオ" panose="020B0604030504040204" pitchFamily="50" charset="-128"/>
              </a:rPr>
              <a:t>②　その他　</a:t>
            </a:r>
            <a:endParaRPr b="1" dirty="0">
              <a:solidFill>
                <a:schemeClr val="tx1"/>
              </a:solidFill>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交付決定通知を受け取る前に着手した（交付決定を受け取る前に発注、契約等を行った）事業</a:t>
            </a:r>
            <a:endParaRPr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については、補助金は交付できません。</a:t>
            </a:r>
          </a:p>
          <a:p>
            <a:endParaRPr lang="ja-JP" altLang="en-US" dirty="0">
              <a:latin typeface="メイリオ" panose="020B0604030504040204" pitchFamily="50" charset="-128"/>
              <a:ea typeface="メイリオ" panose="020B0604030504040204" pitchFamily="50" charset="-128"/>
            </a:endParaRPr>
          </a:p>
        </p:txBody>
      </p:sp>
      <p:grpSp>
        <p:nvGrpSpPr>
          <p:cNvPr id="5" name="グループ化 4">
            <a:extLst>
              <a:ext uri="{FF2B5EF4-FFF2-40B4-BE49-F238E27FC236}">
                <a16:creationId xmlns:a16="http://schemas.microsoft.com/office/drawing/2014/main" id="{80F1EA55-A65B-4A6D-A2B5-469C2B15E146}"/>
              </a:ext>
            </a:extLst>
          </p:cNvPr>
          <p:cNvGrpSpPr/>
          <p:nvPr/>
        </p:nvGrpSpPr>
        <p:grpSpPr>
          <a:xfrm>
            <a:off x="582087" y="7153491"/>
            <a:ext cx="11183223" cy="6332620"/>
            <a:chOff x="504388" y="6509573"/>
            <a:chExt cx="11183223" cy="6332620"/>
          </a:xfrm>
        </p:grpSpPr>
        <p:grpSp>
          <p:nvGrpSpPr>
            <p:cNvPr id="4" name="グループ化 3">
              <a:extLst>
                <a:ext uri="{FF2B5EF4-FFF2-40B4-BE49-F238E27FC236}">
                  <a16:creationId xmlns:a16="http://schemas.microsoft.com/office/drawing/2014/main" id="{7CC1095D-FDD4-4042-ADC8-ED83D14D2951}"/>
                </a:ext>
              </a:extLst>
            </p:cNvPr>
            <p:cNvGrpSpPr/>
            <p:nvPr/>
          </p:nvGrpSpPr>
          <p:grpSpPr>
            <a:xfrm>
              <a:off x="504388" y="6509573"/>
              <a:ext cx="11183223" cy="6332620"/>
              <a:chOff x="504388" y="6509573"/>
              <a:chExt cx="11183223" cy="6332620"/>
            </a:xfrm>
          </p:grpSpPr>
          <p:sp>
            <p:nvSpPr>
              <p:cNvPr id="1176" name="四角形 171"/>
              <p:cNvSpPr/>
              <p:nvPr/>
            </p:nvSpPr>
            <p:spPr>
              <a:xfrm>
                <a:off x="504388" y="6509573"/>
                <a:ext cx="11183223" cy="633262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lang="ja-JP" altLang="en-US"/>
                </a:pPr>
                <a:endParaRPr lang="ja-JP" altLang="en-US">
                  <a:latin typeface="メイリオ" panose="020B0604030504040204" pitchFamily="50" charset="-128"/>
                  <a:ea typeface="メイリオ" panose="020B0604030504040204" pitchFamily="50" charset="-128"/>
                </a:endParaRPr>
              </a:p>
            </p:txBody>
          </p:sp>
          <p:sp>
            <p:nvSpPr>
              <p:cNvPr id="87" name="四角形 139">
                <a:extLst>
                  <a:ext uri="{FF2B5EF4-FFF2-40B4-BE49-F238E27FC236}">
                    <a16:creationId xmlns:a16="http://schemas.microsoft.com/office/drawing/2014/main" id="{F6105457-729F-4398-86DB-435B483D8645}"/>
                  </a:ext>
                </a:extLst>
              </p:cNvPr>
              <p:cNvSpPr/>
              <p:nvPr/>
            </p:nvSpPr>
            <p:spPr>
              <a:xfrm>
                <a:off x="9142669" y="7872730"/>
                <a:ext cx="2190750" cy="55245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lang="ja-JP" altLang="en-US"/>
                </a:pPr>
                <a:r>
                  <a:rPr lang="ja-JP" altLang="en-US" dirty="0">
                    <a:latin typeface="メイリオ" panose="020B0604030504040204" pitchFamily="50" charset="-128"/>
                    <a:ea typeface="メイリオ" panose="020B0604030504040204" pitchFamily="50" charset="-128"/>
                  </a:rPr>
                  <a:t>営業許可証</a:t>
                </a:r>
                <a:r>
                  <a:rPr kumimoji="1" lang="ja-JP" altLang="en-US" dirty="0">
                    <a:latin typeface="メイリオ" panose="020B0604030504040204" pitchFamily="50" charset="-128"/>
                    <a:ea typeface="メイリオ" panose="020B0604030504040204" pitchFamily="50" charset="-128"/>
                  </a:rPr>
                  <a:t>の写し</a:t>
                </a:r>
                <a:endParaRPr lang="ja-JP" altLang="en-US" dirty="0">
                  <a:latin typeface="メイリオ" panose="020B0604030504040204" pitchFamily="50" charset="-128"/>
                  <a:ea typeface="メイリオ" panose="020B0604030504040204" pitchFamily="50" charset="-128"/>
                </a:endParaRPr>
              </a:p>
            </p:txBody>
          </p:sp>
          <p:sp>
            <p:nvSpPr>
              <p:cNvPr id="88" name="四角形 140">
                <a:extLst>
                  <a:ext uri="{FF2B5EF4-FFF2-40B4-BE49-F238E27FC236}">
                    <a16:creationId xmlns:a16="http://schemas.microsoft.com/office/drawing/2014/main" id="{35FA9EB7-5AFB-46D5-8A82-4D52B523FCD6}"/>
                  </a:ext>
                </a:extLst>
              </p:cNvPr>
              <p:cNvSpPr/>
              <p:nvPr/>
            </p:nvSpPr>
            <p:spPr>
              <a:xfrm>
                <a:off x="9142669" y="8425180"/>
                <a:ext cx="2190750" cy="1752600"/>
              </a:xfrm>
              <a:prstGeom prst="rect">
                <a:avLst/>
              </a:prstGeom>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a:latin typeface="メイリオ" panose="020B0604030504040204" pitchFamily="50" charset="-128"/>
                  <a:ea typeface="メイリオ" panose="020B0604030504040204" pitchFamily="50" charset="-128"/>
                </a:endParaRPr>
              </a:p>
            </p:txBody>
          </p:sp>
        </p:grpSp>
        <p:grpSp>
          <p:nvGrpSpPr>
            <p:cNvPr id="2" name="グループ化 1">
              <a:extLst>
                <a:ext uri="{FF2B5EF4-FFF2-40B4-BE49-F238E27FC236}">
                  <a16:creationId xmlns:a16="http://schemas.microsoft.com/office/drawing/2014/main" id="{A797FE29-E526-4F9C-B6E2-BA83E44F0538}"/>
                </a:ext>
              </a:extLst>
            </p:cNvPr>
            <p:cNvGrpSpPr/>
            <p:nvPr/>
          </p:nvGrpSpPr>
          <p:grpSpPr>
            <a:xfrm>
              <a:off x="878775" y="6669964"/>
              <a:ext cx="9282275" cy="6020514"/>
              <a:chOff x="811239" y="9469624"/>
              <a:chExt cx="9282275" cy="6020514"/>
            </a:xfrm>
          </p:grpSpPr>
          <p:sp>
            <p:nvSpPr>
              <p:cNvPr id="1182" name="テキスト 143"/>
              <p:cNvSpPr txBox="1"/>
              <p:nvPr/>
            </p:nvSpPr>
            <p:spPr>
              <a:xfrm>
                <a:off x="811239" y="9469624"/>
                <a:ext cx="6105956" cy="954107"/>
              </a:xfrm>
              <a:prstGeom prst="rect">
                <a:avLst/>
              </a:prstGeom>
              <a:solidFill>
                <a:srgbClr val="FFFF00"/>
              </a:solidFill>
              <a:ln>
                <a:solidFill>
                  <a:schemeClr val="tx1"/>
                </a:solidFill>
              </a:ln>
            </p:spPr>
            <p:style>
              <a:lnRef idx="1">
                <a:schemeClr val="accent1"/>
              </a:lnRef>
              <a:fillRef idx="2">
                <a:schemeClr val="accent1"/>
              </a:fillRef>
              <a:effectRef idx="1">
                <a:schemeClr val="accent1"/>
              </a:effectRef>
              <a:fontRef idx="minor">
                <a:schemeClr val="dk1"/>
              </a:fontRef>
            </p:style>
            <p:txBody>
              <a:bodyPr wrap="square">
                <a:spAutoFit/>
              </a:bodyPr>
              <a:lstStyle/>
              <a:p>
                <a:pPr algn="l"/>
                <a:r>
                  <a:rPr lang="ja-JP" altLang="en-US" sz="3200" dirty="0">
                    <a:latin typeface="メイリオ" panose="020B0604030504040204" pitchFamily="50" charset="-128"/>
                    <a:ea typeface="メイリオ" panose="020B0604030504040204" pitchFamily="50" charset="-128"/>
                  </a:rPr>
                  <a:t>～書類の添付順序～</a:t>
                </a:r>
                <a:endParaRPr sz="3200" dirty="0">
                  <a:latin typeface="メイリオ" panose="020B0604030504040204" pitchFamily="50" charset="-128"/>
                  <a:ea typeface="メイリオ" panose="020B0604030504040204" pitchFamily="50" charset="-128"/>
                </a:endParaRPr>
              </a:p>
              <a:p>
                <a:pPr algn="l"/>
                <a:r>
                  <a:rPr lang="ja-JP" altLang="en-US" sz="2400" dirty="0">
                    <a:latin typeface="メイリオ" panose="020B0604030504040204" pitchFamily="50" charset="-128"/>
                    <a:ea typeface="メイリオ" panose="020B0604030504040204" pitchFamily="50" charset="-128"/>
                  </a:rPr>
                  <a:t>提出の際は次の順に並べて提出下さい。</a:t>
                </a:r>
                <a:endParaRPr lang="ja-JP" altLang="en-US" sz="3200" dirty="0">
                  <a:latin typeface="メイリオ" panose="020B0604030504040204" pitchFamily="50" charset="-128"/>
                  <a:ea typeface="メイリオ" panose="020B0604030504040204" pitchFamily="50" charset="-128"/>
                </a:endParaRPr>
              </a:p>
            </p:txBody>
          </p:sp>
          <p:grpSp>
            <p:nvGrpSpPr>
              <p:cNvPr id="1192" name="グループ 153"/>
              <p:cNvGrpSpPr/>
              <p:nvPr/>
            </p:nvGrpSpPr>
            <p:grpSpPr>
              <a:xfrm>
                <a:off x="7902764" y="11132965"/>
                <a:ext cx="2190750" cy="2305050"/>
                <a:chOff x="1428750" y="12782550"/>
                <a:chExt cx="3181350" cy="2305050"/>
              </a:xfrm>
            </p:grpSpPr>
            <p:sp>
              <p:nvSpPr>
                <p:cNvPr id="1193" name="四角形 139"/>
                <p:cNvSpPr/>
                <p:nvPr/>
              </p:nvSpPr>
              <p:spPr>
                <a:xfrm>
                  <a:off x="1428750" y="12782550"/>
                  <a:ext cx="3181350" cy="55245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lang="ja-JP" altLang="en-US"/>
                  </a:pPr>
                  <a:r>
                    <a:rPr kumimoji="1" lang="ja-JP" altLang="en-US" dirty="0">
                      <a:latin typeface="メイリオ" panose="020B0604030504040204" pitchFamily="50" charset="-128"/>
                      <a:ea typeface="メイリオ" panose="020B0604030504040204" pitchFamily="50" charset="-128"/>
                    </a:rPr>
                    <a:t>見積書の写し</a:t>
                  </a:r>
                  <a:endParaRPr lang="ja-JP" altLang="en-US" dirty="0">
                    <a:latin typeface="メイリオ" panose="020B0604030504040204" pitchFamily="50" charset="-128"/>
                    <a:ea typeface="メイリオ" panose="020B0604030504040204" pitchFamily="50" charset="-128"/>
                  </a:endParaRPr>
                </a:p>
              </p:txBody>
            </p:sp>
            <p:sp>
              <p:nvSpPr>
                <p:cNvPr id="1194" name="四角形 140"/>
                <p:cNvSpPr/>
                <p:nvPr/>
              </p:nvSpPr>
              <p:spPr>
                <a:xfrm>
                  <a:off x="1428750" y="13335000"/>
                  <a:ext cx="3181350" cy="1752600"/>
                </a:xfrm>
                <a:prstGeom prst="rect">
                  <a:avLst/>
                </a:prstGeom>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a:latin typeface="メイリオ" panose="020B0604030504040204" pitchFamily="50" charset="-128"/>
                    <a:ea typeface="メイリオ" panose="020B0604030504040204" pitchFamily="50" charset="-128"/>
                  </a:endParaRPr>
                </a:p>
              </p:txBody>
            </p:sp>
          </p:grpSp>
          <p:grpSp>
            <p:nvGrpSpPr>
              <p:cNvPr id="1198" name="グループ 159"/>
              <p:cNvGrpSpPr/>
              <p:nvPr/>
            </p:nvGrpSpPr>
            <p:grpSpPr>
              <a:xfrm>
                <a:off x="6308667" y="11608921"/>
                <a:ext cx="2190750" cy="2305050"/>
                <a:chOff x="1428750" y="12782550"/>
                <a:chExt cx="3181350" cy="2305050"/>
              </a:xfrm>
            </p:grpSpPr>
            <p:sp>
              <p:nvSpPr>
                <p:cNvPr id="1199" name="四角形 139"/>
                <p:cNvSpPr/>
                <p:nvPr/>
              </p:nvSpPr>
              <p:spPr>
                <a:xfrm>
                  <a:off x="1428750" y="12782550"/>
                  <a:ext cx="3181350" cy="55245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lang="ja-JP" altLang="en-US"/>
                  </a:pPr>
                  <a:r>
                    <a:rPr lang="ja-JP" altLang="en-US" sz="1400" dirty="0" smtClean="0">
                      <a:latin typeface="メイリオ" panose="020B0604030504040204" pitchFamily="50" charset="-128"/>
                      <a:ea typeface="メイリオ" panose="020B0604030504040204" pitchFamily="50" charset="-128"/>
                    </a:rPr>
                    <a:t>市税に未納</a:t>
                  </a:r>
                  <a:r>
                    <a:rPr lang="ja-JP" altLang="en-US" sz="1400" dirty="0">
                      <a:latin typeface="メイリオ" panose="020B0604030504040204" pitchFamily="50" charset="-128"/>
                      <a:ea typeface="メイリオ" panose="020B0604030504040204" pitchFamily="50" charset="-128"/>
                    </a:rPr>
                    <a:t>が</a:t>
                  </a:r>
                  <a:r>
                    <a:rPr kumimoji="1" lang="ja-JP" altLang="en-US" sz="1400" dirty="0" smtClean="0">
                      <a:latin typeface="メイリオ" panose="020B0604030504040204" pitchFamily="50" charset="-128"/>
                      <a:ea typeface="メイリオ" panose="020B0604030504040204" pitchFamily="50" charset="-128"/>
                    </a:rPr>
                    <a:t>ない</a:t>
                  </a:r>
                  <a:r>
                    <a:rPr kumimoji="1" lang="ja-JP" altLang="en-US" sz="1400" dirty="0">
                      <a:latin typeface="メイリオ" panose="020B0604030504040204" pitchFamily="50" charset="-128"/>
                      <a:ea typeface="メイリオ" panose="020B0604030504040204" pitchFamily="50" charset="-128"/>
                    </a:rPr>
                    <a:t>証明</a:t>
                  </a:r>
                  <a:endParaRPr lang="ja-JP" altLang="en-US" sz="1600" dirty="0">
                    <a:latin typeface="メイリオ" panose="020B0604030504040204" pitchFamily="50" charset="-128"/>
                    <a:ea typeface="メイリオ" panose="020B0604030504040204" pitchFamily="50" charset="-128"/>
                  </a:endParaRPr>
                </a:p>
              </p:txBody>
            </p:sp>
            <p:sp>
              <p:nvSpPr>
                <p:cNvPr id="1200" name="四角形 140"/>
                <p:cNvSpPr/>
                <p:nvPr/>
              </p:nvSpPr>
              <p:spPr>
                <a:xfrm>
                  <a:off x="1428750" y="13335000"/>
                  <a:ext cx="3181350" cy="1752600"/>
                </a:xfrm>
                <a:prstGeom prst="rect">
                  <a:avLst/>
                </a:prstGeom>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a:latin typeface="メイリオ" panose="020B0604030504040204" pitchFamily="50" charset="-128"/>
                    <a:ea typeface="メイリオ" panose="020B0604030504040204" pitchFamily="50" charset="-128"/>
                  </a:endParaRPr>
                </a:p>
              </p:txBody>
            </p:sp>
          </p:grpSp>
          <p:grpSp>
            <p:nvGrpSpPr>
              <p:cNvPr id="1201" name="グループ 141"/>
              <p:cNvGrpSpPr/>
              <p:nvPr/>
            </p:nvGrpSpPr>
            <p:grpSpPr>
              <a:xfrm>
                <a:off x="5134535" y="12085710"/>
                <a:ext cx="2190750" cy="2305050"/>
                <a:chOff x="1428750" y="12782550"/>
                <a:chExt cx="3181350" cy="2305050"/>
              </a:xfrm>
            </p:grpSpPr>
            <p:sp>
              <p:nvSpPr>
                <p:cNvPr id="1202" name="四角形 139"/>
                <p:cNvSpPr/>
                <p:nvPr/>
              </p:nvSpPr>
              <p:spPr>
                <a:xfrm>
                  <a:off x="1428750" y="12782550"/>
                  <a:ext cx="3181350" cy="838200"/>
                </a:xfrm>
                <a:prstGeom prst="rect">
                  <a:avLst/>
                </a:prstGeom>
              </p:spPr>
              <p:style>
                <a:lnRef idx="2">
                  <a:schemeClr val="dk1"/>
                </a:lnRef>
                <a:fillRef idx="1">
                  <a:schemeClr val="lt1"/>
                </a:fillRef>
                <a:effectRef idx="0">
                  <a:schemeClr val="dk1"/>
                </a:effectRef>
                <a:fontRef idx="minor">
                  <a:schemeClr val="dk1"/>
                </a:fontRef>
              </p:style>
              <p:txBody>
                <a:bodyPr anchor="t" anchorCtr="0"/>
                <a:lstStyle/>
                <a:p>
                  <a:pPr algn="ctr">
                    <a:defRPr lang="ja-JP" altLang="en-US"/>
                  </a:pPr>
                  <a:r>
                    <a:rPr lang="ja-JP" altLang="en-US" dirty="0">
                      <a:latin typeface="メイリオ" panose="020B0604030504040204" pitchFamily="50" charset="-128"/>
                      <a:ea typeface="メイリオ" panose="020B0604030504040204" pitchFamily="50" charset="-128"/>
                    </a:rPr>
                    <a:t>誓約書兼同意書</a:t>
                  </a:r>
                </a:p>
              </p:txBody>
            </p:sp>
            <p:sp>
              <p:nvSpPr>
                <p:cNvPr id="1203" name="四角形 140"/>
                <p:cNvSpPr/>
                <p:nvPr/>
              </p:nvSpPr>
              <p:spPr>
                <a:xfrm>
                  <a:off x="1428750" y="13335000"/>
                  <a:ext cx="3181350" cy="1752600"/>
                </a:xfrm>
                <a:prstGeom prst="rect">
                  <a:avLst/>
                </a:prstGeom>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a:latin typeface="メイリオ" panose="020B0604030504040204" pitchFamily="50" charset="-128"/>
                    <a:ea typeface="メイリオ" panose="020B0604030504040204" pitchFamily="50" charset="-128"/>
                  </a:endParaRPr>
                </a:p>
              </p:txBody>
            </p:sp>
          </p:grpSp>
          <p:grpSp>
            <p:nvGrpSpPr>
              <p:cNvPr id="1204" name="グループ 162"/>
              <p:cNvGrpSpPr/>
              <p:nvPr/>
            </p:nvGrpSpPr>
            <p:grpSpPr>
              <a:xfrm>
                <a:off x="3879888" y="12435201"/>
                <a:ext cx="2204841" cy="2305050"/>
                <a:chOff x="1428750" y="12782550"/>
                <a:chExt cx="3181350" cy="2305050"/>
              </a:xfrm>
            </p:grpSpPr>
            <p:sp>
              <p:nvSpPr>
                <p:cNvPr id="1205" name="四角形 139"/>
                <p:cNvSpPr/>
                <p:nvPr/>
              </p:nvSpPr>
              <p:spPr>
                <a:xfrm>
                  <a:off x="1428750" y="12782550"/>
                  <a:ext cx="3181350" cy="55245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lang="ja-JP" altLang="en-US"/>
                  </a:pPr>
                  <a:r>
                    <a:rPr kumimoji="1" lang="ja-JP" altLang="en-US" dirty="0">
                      <a:latin typeface="メイリオ" panose="020B0604030504040204" pitchFamily="50" charset="-128"/>
                      <a:ea typeface="メイリオ" panose="020B0604030504040204" pitchFamily="50" charset="-128"/>
                    </a:rPr>
                    <a:t>収支予算書</a:t>
                  </a:r>
                  <a:endParaRPr lang="ja-JP" altLang="en-US" dirty="0">
                    <a:latin typeface="メイリオ" panose="020B0604030504040204" pitchFamily="50" charset="-128"/>
                    <a:ea typeface="メイリオ" panose="020B0604030504040204" pitchFamily="50" charset="-128"/>
                  </a:endParaRPr>
                </a:p>
              </p:txBody>
            </p:sp>
            <p:sp>
              <p:nvSpPr>
                <p:cNvPr id="1206" name="四角形 140"/>
                <p:cNvSpPr/>
                <p:nvPr/>
              </p:nvSpPr>
              <p:spPr>
                <a:xfrm>
                  <a:off x="1428750" y="13335000"/>
                  <a:ext cx="3181350" cy="1752600"/>
                </a:xfrm>
                <a:prstGeom prst="rect">
                  <a:avLst/>
                </a:prstGeom>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a:latin typeface="メイリオ" panose="020B0604030504040204" pitchFamily="50" charset="-128"/>
                    <a:ea typeface="メイリオ" panose="020B0604030504040204" pitchFamily="50" charset="-128"/>
                  </a:endParaRPr>
                </a:p>
              </p:txBody>
            </p:sp>
          </p:grpSp>
          <p:grpSp>
            <p:nvGrpSpPr>
              <p:cNvPr id="1207" name="グループ 165"/>
              <p:cNvGrpSpPr/>
              <p:nvPr/>
            </p:nvGrpSpPr>
            <p:grpSpPr>
              <a:xfrm>
                <a:off x="2558017" y="12866365"/>
                <a:ext cx="2154196" cy="2237646"/>
                <a:chOff x="1428750" y="12849954"/>
                <a:chExt cx="3181350" cy="2237646"/>
              </a:xfrm>
            </p:grpSpPr>
            <p:sp>
              <p:nvSpPr>
                <p:cNvPr id="1208" name="四角形 139"/>
                <p:cNvSpPr/>
                <p:nvPr/>
              </p:nvSpPr>
              <p:spPr>
                <a:xfrm>
                  <a:off x="1428750" y="12849954"/>
                  <a:ext cx="3181350" cy="485046"/>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lang="ja-JP" altLang="en-US"/>
                  </a:pPr>
                  <a:r>
                    <a:rPr lang="ja-JP" altLang="en-US" dirty="0">
                      <a:latin typeface="メイリオ" panose="020B0604030504040204" pitchFamily="50" charset="-128"/>
                      <a:ea typeface="メイリオ" panose="020B0604030504040204" pitchFamily="50" charset="-128"/>
                    </a:rPr>
                    <a:t>事業計画書</a:t>
                  </a:r>
                </a:p>
              </p:txBody>
            </p:sp>
            <p:sp>
              <p:nvSpPr>
                <p:cNvPr id="1209" name="四角形 140"/>
                <p:cNvSpPr/>
                <p:nvPr/>
              </p:nvSpPr>
              <p:spPr>
                <a:xfrm>
                  <a:off x="1428750" y="13335000"/>
                  <a:ext cx="3181350" cy="1752600"/>
                </a:xfrm>
                <a:prstGeom prst="rect">
                  <a:avLst/>
                </a:prstGeom>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a:latin typeface="メイリオ" panose="020B0604030504040204" pitchFamily="50" charset="-128"/>
                    <a:ea typeface="メイリオ" panose="020B0604030504040204" pitchFamily="50" charset="-128"/>
                  </a:endParaRPr>
                </a:p>
              </p:txBody>
            </p:sp>
          </p:grpSp>
          <p:grpSp>
            <p:nvGrpSpPr>
              <p:cNvPr id="1210" name="グループ 168"/>
              <p:cNvGrpSpPr/>
              <p:nvPr/>
            </p:nvGrpSpPr>
            <p:grpSpPr>
              <a:xfrm>
                <a:off x="1115387" y="13280338"/>
                <a:ext cx="2190750" cy="2209800"/>
                <a:chOff x="1428750" y="12782550"/>
                <a:chExt cx="3181350" cy="2305050"/>
              </a:xfrm>
            </p:grpSpPr>
            <p:sp>
              <p:nvSpPr>
                <p:cNvPr id="1211" name="四角形 139"/>
                <p:cNvSpPr/>
                <p:nvPr/>
              </p:nvSpPr>
              <p:spPr>
                <a:xfrm>
                  <a:off x="1428750" y="12782550"/>
                  <a:ext cx="3181350" cy="55245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lang="ja-JP" altLang="en-US"/>
                  </a:pPr>
                  <a:r>
                    <a:rPr kumimoji="1" lang="ja-JP" altLang="en-US" dirty="0">
                      <a:latin typeface="メイリオ" panose="020B0604030504040204" pitchFamily="50" charset="-128"/>
                      <a:ea typeface="メイリオ" panose="020B0604030504040204" pitchFamily="50" charset="-128"/>
                    </a:rPr>
                    <a:t>交付申請書</a:t>
                  </a:r>
                  <a:endParaRPr lang="ja-JP" altLang="en-US" dirty="0">
                    <a:latin typeface="メイリオ" panose="020B0604030504040204" pitchFamily="50" charset="-128"/>
                    <a:ea typeface="メイリオ" panose="020B0604030504040204" pitchFamily="50" charset="-128"/>
                  </a:endParaRPr>
                </a:p>
              </p:txBody>
            </p:sp>
            <p:sp>
              <p:nvSpPr>
                <p:cNvPr id="1212" name="四角形 140"/>
                <p:cNvSpPr/>
                <p:nvPr/>
              </p:nvSpPr>
              <p:spPr>
                <a:xfrm>
                  <a:off x="1428750" y="13335000"/>
                  <a:ext cx="3181350" cy="1752600"/>
                </a:xfrm>
                <a:prstGeom prst="rect">
                  <a:avLst/>
                </a:prstGeom>
                <a:ln w="127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a:latin typeface="メイリオ" panose="020B0604030504040204" pitchFamily="50" charset="-128"/>
                    <a:ea typeface="メイリオ" panose="020B0604030504040204" pitchFamily="50" charset="-128"/>
                  </a:endParaRPr>
                </a:p>
              </p:txBody>
            </p:sp>
          </p:grpSp>
          <p:sp>
            <p:nvSpPr>
              <p:cNvPr id="1214" name="図形 323"/>
              <p:cNvSpPr/>
              <p:nvPr/>
            </p:nvSpPr>
            <p:spPr>
              <a:xfrm>
                <a:off x="8812847" y="12646705"/>
                <a:ext cx="315510" cy="1267266"/>
              </a:xfrm>
              <a:prstGeom prst="downArrow">
                <a:avLst/>
              </a:prstGeom>
              <a:ln w="3175" cap="flat" cmpd="sng" algn="ctr">
                <a:solidFill>
                  <a:schemeClr val="tx1"/>
                </a:solidFill>
                <a:prstDash val="sysDash"/>
                <a:miter lim="800000"/>
              </a:ln>
            </p:spPr>
            <p:style>
              <a:lnRef idx="2">
                <a:schemeClr val="dk1"/>
              </a:lnRef>
              <a:fillRef idx="1">
                <a:schemeClr val="lt1"/>
              </a:fillRef>
              <a:effectRef idx="0">
                <a:schemeClr val="dk1"/>
              </a:effectRef>
              <a:fontRef idx="minor">
                <a:schemeClr val="dk1"/>
              </a:fontRef>
            </p:style>
            <p:txBody>
              <a:bodyPr anchor="ctr"/>
              <a:lstStyle/>
              <a:p>
                <a:pPr algn="ctr">
                  <a:defRPr lang="ja-JP" altLang="en-US"/>
                </a:pPr>
                <a:endParaRPr lang="ja-JP" altLang="en-US"/>
              </a:p>
            </p:txBody>
          </p:sp>
          <p:sp>
            <p:nvSpPr>
              <p:cNvPr id="1215" name="四角形 324"/>
              <p:cNvSpPr/>
              <p:nvPr/>
            </p:nvSpPr>
            <p:spPr>
              <a:xfrm>
                <a:off x="8068900" y="14095709"/>
                <a:ext cx="1970662" cy="985078"/>
              </a:xfrm>
              <a:prstGeom prst="rect">
                <a:avLst/>
              </a:prstGeom>
              <a:ln w="12700" cap="flat" cmpd="sng" algn="ctr">
                <a:solidFill>
                  <a:schemeClr val="dk1"/>
                </a:solidFill>
                <a:prstDash val="sysDash"/>
                <a:miter lim="800000"/>
              </a:ln>
            </p:spPr>
            <p:style>
              <a:lnRef idx="2">
                <a:schemeClr val="dk1"/>
              </a:lnRef>
              <a:fillRef idx="1">
                <a:schemeClr val="lt1"/>
              </a:fillRef>
              <a:effectRef idx="0">
                <a:schemeClr val="dk1"/>
              </a:effectRef>
              <a:fontRef idx="minor">
                <a:schemeClr val="dk1"/>
              </a:fontRef>
            </p:style>
            <p:txBody>
              <a:bodyPr anchor="ctr"/>
              <a:lstStyle/>
              <a:p>
                <a:pPr algn="ctr">
                  <a:defRPr lang="ja-JP" altLang="en-US"/>
                </a:pPr>
                <a:r>
                  <a:rPr lang="ja-JP" altLang="en-US" sz="1600" dirty="0">
                    <a:latin typeface="メイリオ" panose="020B0604030504040204" pitchFamily="50" charset="-128"/>
                    <a:ea typeface="メイリオ" panose="020B0604030504040204" pitchFamily="50" charset="-128"/>
                  </a:rPr>
                  <a:t>見積書又は、経費の内訳がわかる書類を添付</a:t>
                </a:r>
                <a:endParaRPr lang="ja-JP" altLang="en-US" dirty="0">
                  <a:latin typeface="メイリオ" panose="020B0604030504040204" pitchFamily="50" charset="-128"/>
                  <a:ea typeface="メイリオ" panose="020B0604030504040204" pitchFamily="50" charset="-128"/>
                </a:endParaRPr>
              </a:p>
            </p:txBody>
          </p:sp>
          <p:sp>
            <p:nvSpPr>
              <p:cNvPr id="1216" name="四角形 180"/>
              <p:cNvSpPr/>
              <p:nvPr/>
            </p:nvSpPr>
            <p:spPr>
              <a:xfrm>
                <a:off x="2648798" y="14568974"/>
                <a:ext cx="800100" cy="571500"/>
              </a:xfrm>
              <a:prstGeom prst="rect">
                <a:avLst/>
              </a:prstGeom>
              <a:noFill/>
              <a:ln w="12700" cap="flat" cmpd="sng" algn="ctr">
                <a:noFill/>
                <a:prstDash val="solid"/>
                <a:miter lim="800000"/>
              </a:ln>
            </p:spPr>
            <p:style>
              <a:lnRef idx="2">
                <a:schemeClr val="accent2"/>
              </a:lnRef>
              <a:fillRef idx="1">
                <a:schemeClr val="lt1"/>
              </a:fillRef>
              <a:effectRef idx="0">
                <a:schemeClr val="accent2"/>
              </a:effectRef>
              <a:fontRef idx="minor">
                <a:schemeClr val="dk1"/>
              </a:fontRef>
            </p:style>
            <p:txBody>
              <a:bodyPr anchor="ctr"/>
              <a:lstStyle/>
              <a:p>
                <a:pPr algn="ctr">
                  <a:defRPr lang="ja-JP" altLang="en-US"/>
                </a:pPr>
                <a:r>
                  <a:rPr lang="ja-JP" altLang="en-US" dirty="0">
                    <a:latin typeface="HG丸ｺﾞｼｯｸM-PRO" panose="020F0600000000000000" pitchFamily="50" charset="-128"/>
                    <a:ea typeface="HG丸ｺﾞｼｯｸM-PRO" panose="020F0600000000000000" pitchFamily="50" charset="-128"/>
                  </a:rPr>
                  <a:t>１</a:t>
                </a:r>
              </a:p>
            </p:txBody>
          </p:sp>
          <p:sp>
            <p:nvSpPr>
              <p:cNvPr id="1217" name="四角形 181"/>
              <p:cNvSpPr/>
              <p:nvPr/>
            </p:nvSpPr>
            <p:spPr>
              <a:xfrm>
                <a:off x="4104475" y="14227711"/>
                <a:ext cx="800100" cy="571500"/>
              </a:xfrm>
              <a:prstGeom prst="rect">
                <a:avLst/>
              </a:prstGeom>
              <a:noFill/>
              <a:ln w="12700" cap="flat" cmpd="sng" algn="ctr">
                <a:noFill/>
                <a:prstDash val="solid"/>
                <a:miter lim="800000"/>
              </a:ln>
            </p:spPr>
            <p:style>
              <a:lnRef idx="2">
                <a:schemeClr val="accent2"/>
              </a:lnRef>
              <a:fillRef idx="1">
                <a:schemeClr val="lt1"/>
              </a:fillRef>
              <a:effectRef idx="0">
                <a:schemeClr val="accent2"/>
              </a:effectRef>
              <a:fontRef idx="minor">
                <a:schemeClr val="dk1"/>
              </a:fontRef>
            </p:style>
            <p:txBody>
              <a:bodyPr anchor="ctr"/>
              <a:lstStyle/>
              <a:p>
                <a:pPr algn="ctr">
                  <a:defRPr lang="ja-JP" altLang="en-US"/>
                </a:pPr>
                <a:r>
                  <a:rPr lang="ja-JP" altLang="en-US" dirty="0">
                    <a:latin typeface="HG丸ｺﾞｼｯｸM-PRO" panose="020F0600000000000000" pitchFamily="50" charset="-128"/>
                    <a:ea typeface="HG丸ｺﾞｼｯｸM-PRO" panose="020F0600000000000000" pitchFamily="50" charset="-128"/>
                  </a:rPr>
                  <a:t>２</a:t>
                </a:r>
              </a:p>
            </p:txBody>
          </p:sp>
          <p:sp>
            <p:nvSpPr>
              <p:cNvPr id="1218" name="四角形 182"/>
              <p:cNvSpPr/>
              <p:nvPr/>
            </p:nvSpPr>
            <p:spPr>
              <a:xfrm>
                <a:off x="5446642" y="13809959"/>
                <a:ext cx="800100" cy="571500"/>
              </a:xfrm>
              <a:prstGeom prst="rect">
                <a:avLst/>
              </a:prstGeom>
              <a:noFill/>
              <a:ln w="12700" cap="flat" cmpd="sng" algn="ctr">
                <a:noFill/>
                <a:prstDash val="solid"/>
                <a:miter lim="800000"/>
              </a:ln>
            </p:spPr>
            <p:style>
              <a:lnRef idx="2">
                <a:schemeClr val="accent2"/>
              </a:lnRef>
              <a:fillRef idx="1">
                <a:schemeClr val="lt1"/>
              </a:fillRef>
              <a:effectRef idx="0">
                <a:schemeClr val="accent2"/>
              </a:effectRef>
              <a:fontRef idx="minor">
                <a:schemeClr val="dk1"/>
              </a:fontRef>
            </p:style>
            <p:txBody>
              <a:bodyPr anchor="ctr"/>
              <a:lstStyle/>
              <a:p>
                <a:pPr algn="ctr">
                  <a:defRPr lang="ja-JP" altLang="en-US"/>
                </a:pPr>
                <a:r>
                  <a:rPr lang="ja-JP" altLang="en-US" dirty="0">
                    <a:latin typeface="HG丸ｺﾞｼｯｸM-PRO" panose="020F0600000000000000" pitchFamily="50" charset="-128"/>
                    <a:ea typeface="HG丸ｺﾞｼｯｸM-PRO" panose="020F0600000000000000" pitchFamily="50" charset="-128"/>
                  </a:rPr>
                  <a:t>３</a:t>
                </a:r>
              </a:p>
            </p:txBody>
          </p:sp>
          <p:sp>
            <p:nvSpPr>
              <p:cNvPr id="1219" name="四角形 183"/>
              <p:cNvSpPr/>
              <p:nvPr/>
            </p:nvSpPr>
            <p:spPr>
              <a:xfrm>
                <a:off x="6635328" y="13305969"/>
                <a:ext cx="800100" cy="571500"/>
              </a:xfrm>
              <a:prstGeom prst="rect">
                <a:avLst/>
              </a:prstGeom>
              <a:noFill/>
              <a:ln w="12700" cap="flat" cmpd="sng" algn="ctr">
                <a:noFill/>
                <a:prstDash val="solid"/>
                <a:miter lim="800000"/>
              </a:ln>
            </p:spPr>
            <p:style>
              <a:lnRef idx="2">
                <a:schemeClr val="accent2"/>
              </a:lnRef>
              <a:fillRef idx="1">
                <a:schemeClr val="lt1"/>
              </a:fillRef>
              <a:effectRef idx="0">
                <a:schemeClr val="accent2"/>
              </a:effectRef>
              <a:fontRef idx="minor">
                <a:schemeClr val="dk1"/>
              </a:fontRef>
            </p:style>
            <p:txBody>
              <a:bodyPr anchor="ctr"/>
              <a:lstStyle/>
              <a:p>
                <a:pPr algn="ctr">
                  <a:defRPr lang="ja-JP" altLang="en-US"/>
                </a:pPr>
                <a:r>
                  <a:rPr lang="ja-JP" altLang="en-US" dirty="0">
                    <a:latin typeface="HG丸ｺﾞｼｯｸM-PRO" panose="020F0600000000000000" pitchFamily="50" charset="-128"/>
                    <a:ea typeface="HG丸ｺﾞｼｯｸM-PRO" panose="020F0600000000000000" pitchFamily="50" charset="-128"/>
                  </a:rPr>
                  <a:t>４</a:t>
                </a:r>
              </a:p>
            </p:txBody>
          </p:sp>
          <p:sp>
            <p:nvSpPr>
              <p:cNvPr id="1220" name="四角形 184"/>
              <p:cNvSpPr/>
              <p:nvPr/>
            </p:nvSpPr>
            <p:spPr>
              <a:xfrm>
                <a:off x="7668850" y="12823138"/>
                <a:ext cx="800100" cy="571500"/>
              </a:xfrm>
              <a:prstGeom prst="rect">
                <a:avLst/>
              </a:prstGeom>
              <a:noFill/>
              <a:ln w="12700" cap="flat" cmpd="sng" algn="ctr">
                <a:noFill/>
                <a:prstDash val="solid"/>
                <a:miter lim="800000"/>
              </a:ln>
            </p:spPr>
            <p:style>
              <a:lnRef idx="2">
                <a:schemeClr val="accent2"/>
              </a:lnRef>
              <a:fillRef idx="1">
                <a:schemeClr val="lt1"/>
              </a:fillRef>
              <a:effectRef idx="0">
                <a:schemeClr val="accent2"/>
              </a:effectRef>
              <a:fontRef idx="minor">
                <a:schemeClr val="dk1"/>
              </a:fontRef>
            </p:style>
            <p:txBody>
              <a:bodyPr anchor="ctr"/>
              <a:lstStyle/>
              <a:p>
                <a:pPr algn="ctr">
                  <a:defRPr lang="ja-JP" altLang="en-US"/>
                </a:pPr>
                <a:r>
                  <a:rPr lang="ja-JP" altLang="en-US" dirty="0">
                    <a:latin typeface="HG丸ｺﾞｼｯｸM-PRO" panose="020F0600000000000000" pitchFamily="50" charset="-128"/>
                    <a:ea typeface="HG丸ｺﾞｼｯｸM-PRO" panose="020F0600000000000000" pitchFamily="50" charset="-128"/>
                  </a:rPr>
                  <a:t>５</a:t>
                </a:r>
              </a:p>
            </p:txBody>
          </p:sp>
          <p:sp>
            <p:nvSpPr>
              <p:cNvPr id="1223" name="四角形 188"/>
              <p:cNvSpPr/>
              <p:nvPr/>
            </p:nvSpPr>
            <p:spPr>
              <a:xfrm>
                <a:off x="9259951" y="12251638"/>
                <a:ext cx="800100" cy="571500"/>
              </a:xfrm>
              <a:prstGeom prst="rect">
                <a:avLst/>
              </a:prstGeom>
              <a:noFill/>
              <a:ln w="12700" cap="flat" cmpd="sng" algn="ctr">
                <a:noFill/>
                <a:prstDash val="solid"/>
                <a:miter lim="800000"/>
              </a:ln>
            </p:spPr>
            <p:style>
              <a:lnRef idx="2">
                <a:schemeClr val="accent2"/>
              </a:lnRef>
              <a:fillRef idx="1">
                <a:schemeClr val="lt1"/>
              </a:fillRef>
              <a:effectRef idx="0">
                <a:schemeClr val="accent2"/>
              </a:effectRef>
              <a:fontRef idx="minor">
                <a:schemeClr val="dk1"/>
              </a:fontRef>
            </p:style>
            <p:txBody>
              <a:bodyPr anchor="ctr"/>
              <a:lstStyle/>
              <a:p>
                <a:pPr algn="ctr">
                  <a:defRPr lang="ja-JP" altLang="en-US"/>
                </a:pPr>
                <a:r>
                  <a:rPr lang="ja-JP" altLang="en-US" dirty="0">
                    <a:latin typeface="HG丸ｺﾞｼｯｸM-PRO" panose="020F0600000000000000" pitchFamily="50" charset="-128"/>
                    <a:ea typeface="HG丸ｺﾞｼｯｸM-PRO" panose="020F0600000000000000" pitchFamily="50" charset="-128"/>
                  </a:rPr>
                  <a:t>６</a:t>
                </a:r>
              </a:p>
            </p:txBody>
          </p:sp>
        </p:grpSp>
      </p:grpSp>
      <p:sp>
        <p:nvSpPr>
          <p:cNvPr id="89" name="四角形 188">
            <a:extLst>
              <a:ext uri="{FF2B5EF4-FFF2-40B4-BE49-F238E27FC236}">
                <a16:creationId xmlns:a16="http://schemas.microsoft.com/office/drawing/2014/main" id="{CE593B96-F185-4BFF-8098-07F604CA5868}"/>
              </a:ext>
            </a:extLst>
          </p:cNvPr>
          <p:cNvSpPr/>
          <p:nvPr/>
        </p:nvSpPr>
        <p:spPr>
          <a:xfrm>
            <a:off x="10532507" y="9012366"/>
            <a:ext cx="800100" cy="571500"/>
          </a:xfrm>
          <a:prstGeom prst="rect">
            <a:avLst/>
          </a:prstGeom>
          <a:noFill/>
          <a:ln w="12700" cap="flat" cmpd="sng" algn="ctr">
            <a:noFill/>
            <a:prstDash val="solid"/>
            <a:miter lim="800000"/>
          </a:ln>
        </p:spPr>
        <p:style>
          <a:lnRef idx="2">
            <a:schemeClr val="accent2"/>
          </a:lnRef>
          <a:fillRef idx="1">
            <a:schemeClr val="lt1"/>
          </a:fillRef>
          <a:effectRef idx="0">
            <a:schemeClr val="accent2"/>
          </a:effectRef>
          <a:fontRef idx="minor">
            <a:schemeClr val="dk1"/>
          </a:fontRef>
        </p:style>
        <p:txBody>
          <a:bodyPr anchor="ctr"/>
          <a:lstStyle/>
          <a:p>
            <a:pPr algn="ctr">
              <a:defRPr lang="ja-JP" altLang="en-US"/>
            </a:pPr>
            <a:r>
              <a:rPr lang="ja-JP" altLang="en-US" dirty="0">
                <a:latin typeface="HG丸ｺﾞｼｯｸM-PRO" panose="020F0600000000000000" pitchFamily="50" charset="-128"/>
                <a:ea typeface="HG丸ｺﾞｼｯｸM-PRO" panose="020F0600000000000000" pitchFamily="50" charset="-128"/>
              </a:rPr>
              <a:t>７</a:t>
            </a:r>
          </a:p>
        </p:txBody>
      </p:sp>
    </p:spTree>
    <p:extLst>
      <p:ext uri="{BB962C8B-B14F-4D97-AF65-F5344CB8AC3E}">
        <p14:creationId xmlns:p14="http://schemas.microsoft.com/office/powerpoint/2010/main" val="344861287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456</TotalTime>
  <Words>3515</Words>
  <Application>Microsoft Office PowerPoint</Application>
  <PresentationFormat>ユーザー設定</PresentationFormat>
  <Paragraphs>690</Paragraphs>
  <Slides>13</Slides>
  <Notes>13</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13</vt:i4>
      </vt:variant>
    </vt:vector>
  </HeadingPairs>
  <TitlesOfParts>
    <vt:vector size="22" baseType="lpstr">
      <vt:lpstr>HG丸ｺﾞｼｯｸM-PRO</vt:lpstr>
      <vt:lpstr>ＭＳ Ｐゴシック</vt:lpstr>
      <vt:lpstr>メイリオ</vt:lpstr>
      <vt:lpstr>游ゴシック</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ts20050</dc:creator>
  <cp:lastModifiedBy>ts20050</cp:lastModifiedBy>
  <cp:revision>27</cp:revision>
  <cp:lastPrinted>2024-04-05T02:48:45Z</cp:lastPrinted>
  <dcterms:modified xsi:type="dcterms:W3CDTF">2024-12-04T00:25:45Z</dcterms:modified>
</cp:coreProperties>
</file>