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5"/>
  </p:notesMasterIdLst>
  <p:handoutMasterIdLst>
    <p:handoutMasterId r:id="rId16"/>
  </p:handoutMasterIdLst>
  <p:sldIdLst>
    <p:sldId id="256" r:id="rId2"/>
    <p:sldId id="263" r:id="rId3"/>
    <p:sldId id="257" r:id="rId4"/>
    <p:sldId id="271" r:id="rId5"/>
    <p:sldId id="270" r:id="rId6"/>
    <p:sldId id="258" r:id="rId7"/>
    <p:sldId id="265" r:id="rId8"/>
    <p:sldId id="259" r:id="rId9"/>
    <p:sldId id="260" r:id="rId10"/>
    <p:sldId id="261" r:id="rId11"/>
    <p:sldId id="266" r:id="rId12"/>
    <p:sldId id="267" r:id="rId13"/>
    <p:sldId id="268" r:id="rId14"/>
  </p:sldIdLst>
  <p:sldSz cx="12192000" cy="16776700"/>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56" autoAdjust="0"/>
    <p:restoredTop sz="86339" autoAdjust="0"/>
  </p:normalViewPr>
  <p:slideViewPr>
    <p:cSldViewPr snapToGrid="0">
      <p:cViewPr varScale="1">
        <p:scale>
          <a:sx n="25" d="100"/>
          <a:sy n="25" d="100"/>
        </p:scale>
        <p:origin x="1908" y="5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2" d="100"/>
          <a:sy n="52" d="100"/>
        </p:scale>
        <p:origin x="295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33754" cy="496644"/>
          </a:xfrm>
          <a:prstGeom prst="rect">
            <a:avLst/>
          </a:prstGeom>
        </p:spPr>
        <p:txBody>
          <a:bodyPr vert="horz" lIns="91012" tIns="45507" rIns="91012" bIns="45507"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35358" y="4"/>
            <a:ext cx="2933754" cy="496644"/>
          </a:xfrm>
          <a:prstGeom prst="rect">
            <a:avLst/>
          </a:prstGeom>
        </p:spPr>
        <p:txBody>
          <a:bodyPr vert="horz" lIns="91012" tIns="45507" rIns="91012" bIns="45507" rtlCol="0"/>
          <a:lstStyle>
            <a:lvl1pPr algn="r">
              <a:defRPr sz="1300"/>
            </a:lvl1pPr>
          </a:lstStyle>
          <a:p>
            <a:fld id="{87A1F692-1219-4D93-B490-189907A65E46}" type="datetimeFigureOut">
              <a:rPr kumimoji="1" lang="ja-JP" altLang="en-US" smtClean="0"/>
              <a:t>2025/5/31</a:t>
            </a:fld>
            <a:endParaRPr kumimoji="1" lang="ja-JP" altLang="en-US"/>
          </a:p>
        </p:txBody>
      </p:sp>
      <p:sp>
        <p:nvSpPr>
          <p:cNvPr id="4" name="フッター プレースホルダー 3"/>
          <p:cNvSpPr>
            <a:spLocks noGrp="1"/>
          </p:cNvSpPr>
          <p:nvPr>
            <p:ph type="ftr" sz="quarter" idx="2"/>
          </p:nvPr>
        </p:nvSpPr>
        <p:spPr>
          <a:xfrm>
            <a:off x="5" y="9406184"/>
            <a:ext cx="2933754" cy="496644"/>
          </a:xfrm>
          <a:prstGeom prst="rect">
            <a:avLst/>
          </a:prstGeom>
        </p:spPr>
        <p:txBody>
          <a:bodyPr vert="horz" lIns="91012" tIns="45507" rIns="91012" bIns="45507"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35358" y="9406184"/>
            <a:ext cx="2933754" cy="496644"/>
          </a:xfrm>
          <a:prstGeom prst="rect">
            <a:avLst/>
          </a:prstGeom>
        </p:spPr>
        <p:txBody>
          <a:bodyPr vert="horz" lIns="91012" tIns="45507" rIns="91012" bIns="45507" rtlCol="0" anchor="b"/>
          <a:lstStyle>
            <a:lvl1pPr algn="r">
              <a:defRPr sz="1300"/>
            </a:lvl1pPr>
          </a:lstStyle>
          <a:p>
            <a:fld id="{A26BD73E-660A-4DE5-BE68-10AE3C5D09B6}" type="slidenum">
              <a:rPr kumimoji="1" lang="ja-JP" altLang="en-US" smtClean="0"/>
              <a:t>‹#›</a:t>
            </a:fld>
            <a:endParaRPr kumimoji="1" lang="ja-JP" altLang="en-US"/>
          </a:p>
        </p:txBody>
      </p:sp>
    </p:spTree>
    <p:extLst>
      <p:ext uri="{BB962C8B-B14F-4D97-AF65-F5344CB8AC3E}">
        <p14:creationId xmlns:p14="http://schemas.microsoft.com/office/powerpoint/2010/main" val="11424186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9" y="3"/>
            <a:ext cx="2933965" cy="496861"/>
          </a:xfrm>
          <a:prstGeom prst="rect">
            <a:avLst/>
          </a:prstGeom>
        </p:spPr>
        <p:txBody>
          <a:bodyPr vert="horz" lIns="91727" tIns="45860" rIns="91727" bIns="45860" rtlCol="0"/>
          <a:lstStyle>
            <a:lvl1pPr algn="l">
              <a:defRPr sz="1300"/>
            </a:lvl1pPr>
          </a:lstStyle>
          <a:p>
            <a:endParaRPr kumimoji="1" lang="ja-JP" altLang="en-US"/>
          </a:p>
        </p:txBody>
      </p:sp>
      <p:sp>
        <p:nvSpPr>
          <p:cNvPr id="1101" name="日付プレースホルダー 2"/>
          <p:cNvSpPr>
            <a:spLocks noGrp="1"/>
          </p:cNvSpPr>
          <p:nvPr>
            <p:ph type="dt" idx="1"/>
          </p:nvPr>
        </p:nvSpPr>
        <p:spPr>
          <a:xfrm>
            <a:off x="3835164" y="3"/>
            <a:ext cx="2933965" cy="496861"/>
          </a:xfrm>
          <a:prstGeom prst="rect">
            <a:avLst/>
          </a:prstGeom>
        </p:spPr>
        <p:txBody>
          <a:bodyPr vert="horz" lIns="91727" tIns="45860" rIns="91727" bIns="45860" rtlCol="0"/>
          <a:lstStyle>
            <a:lvl1pPr algn="r">
              <a:defRPr sz="1300"/>
            </a:lvl1pPr>
          </a:lstStyle>
          <a:p>
            <a:fld id="{31A2FC84-F779-4C49-8C43-BFE6270FC42E}" type="datetimeFigureOut">
              <a:rPr kumimoji="1" lang="ja-JP" altLang="en-US" smtClean="0"/>
              <a:t>2025/5/31</a:t>
            </a:fld>
            <a:endParaRPr kumimoji="1" lang="ja-JP" altLang="en-US"/>
          </a:p>
        </p:txBody>
      </p:sp>
      <p:sp>
        <p:nvSpPr>
          <p:cNvPr id="1102" name="スライド イメージ プレースホルダー 3"/>
          <p:cNvSpPr>
            <a:spLocks noGrp="1" noRot="1" noChangeAspect="1"/>
          </p:cNvSpPr>
          <p:nvPr>
            <p:ph type="sldImg" idx="2"/>
          </p:nvPr>
        </p:nvSpPr>
        <p:spPr>
          <a:xfrm>
            <a:off x="2170113" y="1238250"/>
            <a:ext cx="2430462" cy="3343275"/>
          </a:xfrm>
          <a:prstGeom prst="rect">
            <a:avLst/>
          </a:prstGeom>
          <a:noFill/>
          <a:ln w="12700">
            <a:solidFill>
              <a:prstClr val="black"/>
            </a:solidFill>
          </a:ln>
        </p:spPr>
        <p:txBody>
          <a:bodyPr vert="horz" lIns="91727" tIns="45860" rIns="91727" bIns="45860" rtlCol="0" anchor="ctr"/>
          <a:lstStyle/>
          <a:p>
            <a:endParaRPr lang="ja-JP" altLang="en-US"/>
          </a:p>
        </p:txBody>
      </p:sp>
      <p:sp>
        <p:nvSpPr>
          <p:cNvPr id="1103" name="ノート プレースホルダー 4"/>
          <p:cNvSpPr>
            <a:spLocks noGrp="1"/>
          </p:cNvSpPr>
          <p:nvPr>
            <p:ph type="body" sz="quarter" idx="3"/>
          </p:nvPr>
        </p:nvSpPr>
        <p:spPr>
          <a:xfrm>
            <a:off x="677070" y="4765738"/>
            <a:ext cx="5416550" cy="3899238"/>
          </a:xfrm>
          <a:prstGeom prst="rect">
            <a:avLst/>
          </a:prstGeom>
        </p:spPr>
        <p:txBody>
          <a:bodyPr vert="horz" lIns="91727" tIns="45860" rIns="91727" bIns="458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9" y="9405967"/>
            <a:ext cx="2933965" cy="496860"/>
          </a:xfrm>
          <a:prstGeom prst="rect">
            <a:avLst/>
          </a:prstGeom>
        </p:spPr>
        <p:txBody>
          <a:bodyPr vert="horz" lIns="91727" tIns="45860" rIns="91727" bIns="45860" rtlCol="0" anchor="b"/>
          <a:lstStyle>
            <a:lvl1pPr algn="l">
              <a:defRPr sz="1300"/>
            </a:lvl1pPr>
          </a:lstStyle>
          <a:p>
            <a:endParaRPr kumimoji="1" lang="ja-JP" altLang="en-US"/>
          </a:p>
        </p:txBody>
      </p:sp>
      <p:sp>
        <p:nvSpPr>
          <p:cNvPr id="1105" name="スライド番号プレースホルダー 6"/>
          <p:cNvSpPr>
            <a:spLocks noGrp="1"/>
          </p:cNvSpPr>
          <p:nvPr>
            <p:ph type="sldNum" sz="quarter" idx="5"/>
          </p:nvPr>
        </p:nvSpPr>
        <p:spPr>
          <a:xfrm>
            <a:off x="3835164" y="9405967"/>
            <a:ext cx="2933965" cy="496860"/>
          </a:xfrm>
          <a:prstGeom prst="rect">
            <a:avLst/>
          </a:prstGeom>
        </p:spPr>
        <p:txBody>
          <a:bodyPr vert="horz" lIns="91727" tIns="45860" rIns="91727" bIns="45860" rtlCol="0" anchor="b"/>
          <a:lstStyle>
            <a:lvl1pPr algn="r">
              <a:defRPr sz="1300"/>
            </a:lvl1pPr>
          </a:lstStyle>
          <a:p>
            <a:fld id="{3BEDFC4E-0CCD-4640-810E-43F96B96029F}" type="slidenum">
              <a:rPr kumimoji="1" lang="ja-JP" altLang="en-US" smtClean="0"/>
              <a:t>‹#›</a:t>
            </a:fld>
            <a:endParaRPr kumimoji="1" lang="ja-JP" altLang="en-US"/>
          </a:p>
        </p:txBody>
      </p:sp>
    </p:spTree>
    <p:extLst>
      <p:ext uri="{BB962C8B-B14F-4D97-AF65-F5344CB8AC3E}">
        <p14:creationId xmlns:p14="http://schemas.microsoft.com/office/powerpoint/2010/main" val="9796648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 name="スライド イメージ プレースホルダー 1"/>
          <p:cNvSpPr>
            <a:spLocks noGrp="1" noRot="1" noChangeAspect="1"/>
          </p:cNvSpPr>
          <p:nvPr>
            <p:ph type="sldImg"/>
          </p:nvPr>
        </p:nvSpPr>
        <p:spPr>
          <a:xfrm>
            <a:off x="2170113" y="1238250"/>
            <a:ext cx="2430462" cy="3343275"/>
          </a:xfrm>
        </p:spPr>
      </p:sp>
      <p:sp>
        <p:nvSpPr>
          <p:cNvPr id="1117" name="ノート プレースホルダー 2"/>
          <p:cNvSpPr>
            <a:spLocks noGrp="1"/>
          </p:cNvSpPr>
          <p:nvPr>
            <p:ph type="body" idx="1"/>
          </p:nvPr>
        </p:nvSpPr>
        <p:spPr/>
        <p:txBody>
          <a:bodyPr/>
          <a:lstStyle/>
          <a:p>
            <a:endParaRPr kumimoji="1" lang="ja-JP" altLang="en-US"/>
          </a:p>
        </p:txBody>
      </p:sp>
      <p:sp>
        <p:nvSpPr>
          <p:cNvPr id="1118" name="スライド番号プレースホルダー 3"/>
          <p:cNvSpPr>
            <a:spLocks noGrp="1"/>
          </p:cNvSpPr>
          <p:nvPr>
            <p:ph type="sldNum" sz="quarter" idx="10"/>
          </p:nvPr>
        </p:nvSpPr>
        <p:spPr/>
        <p:txBody>
          <a:bodyPr/>
          <a:lstStyle/>
          <a:p>
            <a:fld id="{3BEDFC4E-0CCD-4640-810E-43F96B96029F}" type="slidenum">
              <a:rPr kumimoji="1" lang="ja-JP" altLang="en-US" smtClean="0"/>
              <a:t>1</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6" name="スライド イメージ プレースホルダー 1"/>
          <p:cNvSpPr>
            <a:spLocks noGrp="1" noRot="1" noChangeAspect="1"/>
          </p:cNvSpPr>
          <p:nvPr>
            <p:ph type="sldImg"/>
          </p:nvPr>
        </p:nvSpPr>
        <p:spPr>
          <a:xfrm>
            <a:off x="2170113" y="1238250"/>
            <a:ext cx="2430462" cy="3343275"/>
          </a:xfrm>
        </p:spPr>
      </p:sp>
      <p:sp>
        <p:nvSpPr>
          <p:cNvPr id="1267" name="ノート プレースホルダー 2"/>
          <p:cNvSpPr>
            <a:spLocks noGrp="1"/>
          </p:cNvSpPr>
          <p:nvPr>
            <p:ph type="body" idx="1"/>
          </p:nvPr>
        </p:nvSpPr>
        <p:spPr/>
        <p:txBody>
          <a:bodyPr/>
          <a:lstStyle/>
          <a:p>
            <a:endParaRPr kumimoji="1" lang="ja-JP" altLang="en-US"/>
          </a:p>
        </p:txBody>
      </p:sp>
      <p:sp>
        <p:nvSpPr>
          <p:cNvPr id="1268" name="スライド番号プレースホルダー 3"/>
          <p:cNvSpPr>
            <a:spLocks noGrp="1"/>
          </p:cNvSpPr>
          <p:nvPr>
            <p:ph type="sldNum" sz="quarter" idx="10"/>
          </p:nvPr>
        </p:nvSpPr>
        <p:spPr/>
        <p:txBody>
          <a:bodyPr/>
          <a:lstStyle/>
          <a:p>
            <a:fld id="{3BEDFC4E-0CCD-4640-810E-43F96B96029F}" type="slidenum">
              <a:rPr kumimoji="1" lang="ja-JP" altLang="en-US" smtClean="0"/>
              <a:t>10</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11</a:t>
            </a:fld>
            <a:endParaRPr kumimoji="1" lang="ja-JP" altLang="en-US"/>
          </a:p>
        </p:txBody>
      </p:sp>
    </p:spTree>
    <p:extLst>
      <p:ext uri="{BB962C8B-B14F-4D97-AF65-F5344CB8AC3E}">
        <p14:creationId xmlns:p14="http://schemas.microsoft.com/office/powerpoint/2010/main" val="2425443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12</a:t>
            </a:fld>
            <a:endParaRPr kumimoji="1" lang="ja-JP" altLang="en-US"/>
          </a:p>
        </p:txBody>
      </p:sp>
    </p:spTree>
    <p:extLst>
      <p:ext uri="{BB962C8B-B14F-4D97-AF65-F5344CB8AC3E}">
        <p14:creationId xmlns:p14="http://schemas.microsoft.com/office/powerpoint/2010/main" val="1069402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13</a:t>
            </a:fld>
            <a:endParaRPr kumimoji="1" lang="ja-JP" altLang="en-US"/>
          </a:p>
        </p:txBody>
      </p:sp>
    </p:spTree>
    <p:extLst>
      <p:ext uri="{BB962C8B-B14F-4D97-AF65-F5344CB8AC3E}">
        <p14:creationId xmlns:p14="http://schemas.microsoft.com/office/powerpoint/2010/main" val="350876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スライド イメージ プレースホルダー 1"/>
          <p:cNvSpPr>
            <a:spLocks noGrp="1" noRot="1" noChangeAspect="1"/>
          </p:cNvSpPr>
          <p:nvPr>
            <p:ph type="sldImg"/>
          </p:nvPr>
        </p:nvSpPr>
        <p:spPr>
          <a:xfrm>
            <a:off x="2170113" y="1238250"/>
            <a:ext cx="2430462" cy="3343275"/>
          </a:xfrm>
        </p:spPr>
      </p:sp>
      <p:sp>
        <p:nvSpPr>
          <p:cNvPr id="1125" name="ノート プレースホルダー 2"/>
          <p:cNvSpPr>
            <a:spLocks noGrp="1"/>
          </p:cNvSpPr>
          <p:nvPr>
            <p:ph type="body" idx="1"/>
          </p:nvPr>
        </p:nvSpPr>
        <p:spPr/>
        <p:txBody>
          <a:bodyPr/>
          <a:lstStyle/>
          <a:p>
            <a:endParaRPr kumimoji="1" lang="ja-JP" altLang="en-US" dirty="0"/>
          </a:p>
        </p:txBody>
      </p:sp>
      <p:sp>
        <p:nvSpPr>
          <p:cNvPr id="1126" name="スライド番号プレースホルダー 3"/>
          <p:cNvSpPr>
            <a:spLocks noGrp="1"/>
          </p:cNvSpPr>
          <p:nvPr>
            <p:ph type="sldNum" sz="quarter" idx="10"/>
          </p:nvPr>
        </p:nvSpPr>
        <p:spPr/>
        <p:txBody>
          <a:bodyPr/>
          <a:lstStyle/>
          <a:p>
            <a:fld id="{3BEDFC4E-0CCD-4640-810E-43F96B96029F}" type="slidenum">
              <a:rPr kumimoji="1" lang="ja-JP" altLang="en-US" smtClean="0"/>
              <a:t>2</a:t>
            </a:fld>
            <a:endParaRPr kumimoji="1" lang="ja-JP" altLang="en-US"/>
          </a:p>
        </p:txBody>
      </p:sp>
    </p:spTree>
    <p:extLst>
      <p:ext uri="{BB962C8B-B14F-4D97-AF65-F5344CB8AC3E}">
        <p14:creationId xmlns:p14="http://schemas.microsoft.com/office/powerpoint/2010/main" val="18607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3</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4</a:t>
            </a:fld>
            <a:endParaRPr kumimoji="1" lang="ja-JP" altLang="en-US"/>
          </a:p>
        </p:txBody>
      </p:sp>
    </p:spTree>
    <p:extLst>
      <p:ext uri="{BB962C8B-B14F-4D97-AF65-F5344CB8AC3E}">
        <p14:creationId xmlns:p14="http://schemas.microsoft.com/office/powerpoint/2010/main" val="431423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5</a:t>
            </a:fld>
            <a:endParaRPr kumimoji="1" lang="ja-JP" altLang="en-US"/>
          </a:p>
        </p:txBody>
      </p:sp>
    </p:spTree>
    <p:extLst>
      <p:ext uri="{BB962C8B-B14F-4D97-AF65-F5344CB8AC3E}">
        <p14:creationId xmlns:p14="http://schemas.microsoft.com/office/powerpoint/2010/main" val="3094207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スライド イメージ プレースホルダー 1"/>
          <p:cNvSpPr>
            <a:spLocks noGrp="1" noRot="1" noChangeAspect="1"/>
          </p:cNvSpPr>
          <p:nvPr>
            <p:ph type="sldImg"/>
          </p:nvPr>
        </p:nvSpPr>
        <p:spPr>
          <a:xfrm>
            <a:off x="2170113" y="1238250"/>
            <a:ext cx="2430462" cy="3343275"/>
          </a:xfrm>
        </p:spPr>
      </p:sp>
      <p:sp>
        <p:nvSpPr>
          <p:cNvPr id="1155" name="ノート プレースホルダー 2"/>
          <p:cNvSpPr>
            <a:spLocks noGrp="1"/>
          </p:cNvSpPr>
          <p:nvPr>
            <p:ph type="body" idx="1"/>
          </p:nvPr>
        </p:nvSpPr>
        <p:spPr/>
        <p:txBody>
          <a:bodyPr/>
          <a:lstStyle/>
          <a:p>
            <a:endParaRPr kumimoji="1" lang="ja-JP" altLang="en-US"/>
          </a:p>
        </p:txBody>
      </p:sp>
      <p:sp>
        <p:nvSpPr>
          <p:cNvPr id="1156" name="スライド番号プレースホルダー 3"/>
          <p:cNvSpPr>
            <a:spLocks noGrp="1"/>
          </p:cNvSpPr>
          <p:nvPr>
            <p:ph type="sldNum" sz="quarter" idx="10"/>
          </p:nvPr>
        </p:nvSpPr>
        <p:spPr/>
        <p:txBody>
          <a:bodyPr/>
          <a:lstStyle/>
          <a:p>
            <a:fld id="{3BEDFC4E-0CCD-4640-810E-43F96B96029F}" type="slidenum">
              <a:rPr kumimoji="1" lang="ja-JP" altLang="en-US" smtClean="0"/>
              <a:t>6</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スライド イメージ プレースホルダー 1"/>
          <p:cNvSpPr>
            <a:spLocks noGrp="1" noRot="1" noChangeAspect="1"/>
          </p:cNvSpPr>
          <p:nvPr>
            <p:ph type="sldImg"/>
          </p:nvPr>
        </p:nvSpPr>
        <p:spPr>
          <a:xfrm>
            <a:off x="2170113" y="1238250"/>
            <a:ext cx="2430462" cy="3343275"/>
          </a:xfrm>
        </p:spPr>
      </p:sp>
      <p:sp>
        <p:nvSpPr>
          <p:cNvPr id="1155" name="ノート プレースホルダー 2"/>
          <p:cNvSpPr>
            <a:spLocks noGrp="1"/>
          </p:cNvSpPr>
          <p:nvPr>
            <p:ph type="body" idx="1"/>
          </p:nvPr>
        </p:nvSpPr>
        <p:spPr/>
        <p:txBody>
          <a:bodyPr/>
          <a:lstStyle/>
          <a:p>
            <a:endParaRPr kumimoji="1" lang="ja-JP" altLang="en-US"/>
          </a:p>
        </p:txBody>
      </p:sp>
      <p:sp>
        <p:nvSpPr>
          <p:cNvPr id="1156" name="スライド番号プレースホルダー 3"/>
          <p:cNvSpPr>
            <a:spLocks noGrp="1"/>
          </p:cNvSpPr>
          <p:nvPr>
            <p:ph type="sldNum" sz="quarter" idx="10"/>
          </p:nvPr>
        </p:nvSpPr>
        <p:spPr/>
        <p:txBody>
          <a:bodyPr/>
          <a:lstStyle/>
          <a:p>
            <a:fld id="{3BEDFC4E-0CCD-4640-810E-43F96B96029F}" type="slidenum">
              <a:rPr kumimoji="1" lang="ja-JP" altLang="en-US" smtClean="0"/>
              <a:t>7</a:t>
            </a:fld>
            <a:endParaRPr kumimoji="1" lang="ja-JP" altLang="en-US"/>
          </a:p>
        </p:txBody>
      </p:sp>
    </p:spTree>
    <p:extLst>
      <p:ext uri="{BB962C8B-B14F-4D97-AF65-F5344CB8AC3E}">
        <p14:creationId xmlns:p14="http://schemas.microsoft.com/office/powerpoint/2010/main" val="1838367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 name="スライド イメージ プレースホルダー 1"/>
          <p:cNvSpPr>
            <a:spLocks noGrp="1" noRot="1" noChangeAspect="1"/>
          </p:cNvSpPr>
          <p:nvPr>
            <p:ph type="sldImg"/>
          </p:nvPr>
        </p:nvSpPr>
        <p:spPr>
          <a:xfrm>
            <a:off x="2170113" y="1238250"/>
            <a:ext cx="2430462" cy="3343275"/>
          </a:xfrm>
        </p:spPr>
      </p:sp>
      <p:sp>
        <p:nvSpPr>
          <p:cNvPr id="1173" name="ノート プレースホルダー 2"/>
          <p:cNvSpPr>
            <a:spLocks noGrp="1"/>
          </p:cNvSpPr>
          <p:nvPr>
            <p:ph type="body" idx="1"/>
          </p:nvPr>
        </p:nvSpPr>
        <p:spPr/>
        <p:txBody>
          <a:bodyPr/>
          <a:lstStyle/>
          <a:p>
            <a:endParaRPr kumimoji="1" lang="ja-JP" altLang="en-US"/>
          </a:p>
        </p:txBody>
      </p:sp>
      <p:sp>
        <p:nvSpPr>
          <p:cNvPr id="1174" name="スライド番号プレースホルダー 3"/>
          <p:cNvSpPr>
            <a:spLocks noGrp="1"/>
          </p:cNvSpPr>
          <p:nvPr>
            <p:ph type="sldNum" sz="quarter" idx="10"/>
          </p:nvPr>
        </p:nvSpPr>
        <p:spPr/>
        <p:txBody>
          <a:bodyPr/>
          <a:lstStyle/>
          <a:p>
            <a:fld id="{3BEDFC4E-0CCD-4640-810E-43F96B96029F}" type="slidenum">
              <a:rPr kumimoji="1" lang="ja-JP" altLang="en-US" smtClean="0"/>
              <a:t>8</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 name="スライド イメージ プレースホルダー 1"/>
          <p:cNvSpPr>
            <a:spLocks noGrp="1" noRot="1" noChangeAspect="1"/>
          </p:cNvSpPr>
          <p:nvPr>
            <p:ph type="sldImg"/>
          </p:nvPr>
        </p:nvSpPr>
        <p:spPr>
          <a:xfrm>
            <a:off x="2170113" y="1238250"/>
            <a:ext cx="2430462" cy="3343275"/>
          </a:xfrm>
        </p:spPr>
      </p:sp>
      <p:sp>
        <p:nvSpPr>
          <p:cNvPr id="1228" name="ノート プレースホルダー 2"/>
          <p:cNvSpPr>
            <a:spLocks noGrp="1"/>
          </p:cNvSpPr>
          <p:nvPr>
            <p:ph type="body" idx="1"/>
          </p:nvPr>
        </p:nvSpPr>
        <p:spPr/>
        <p:txBody>
          <a:bodyPr/>
          <a:lstStyle/>
          <a:p>
            <a:endParaRPr kumimoji="1" lang="ja-JP" altLang="en-US"/>
          </a:p>
        </p:txBody>
      </p:sp>
      <p:sp>
        <p:nvSpPr>
          <p:cNvPr id="1229" name="スライド番号プレースホルダー 3"/>
          <p:cNvSpPr>
            <a:spLocks noGrp="1"/>
          </p:cNvSpPr>
          <p:nvPr>
            <p:ph type="sldNum" sz="quarter" idx="10"/>
          </p:nvPr>
        </p:nvSpPr>
        <p:spPr/>
        <p:txBody>
          <a:bodyPr/>
          <a:lstStyle/>
          <a:p>
            <a:fld id="{3BEDFC4E-0CCD-4640-810E-43F96B96029F}" type="slidenum">
              <a:rPr kumimoji="1" lang="ja-JP" altLang="en-US" smtClean="0"/>
              <a:t>9</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2745632"/>
            <a:ext cx="10363200" cy="5840777"/>
          </a:xfrm>
        </p:spPr>
        <p:txBody>
          <a:bodyPr anchor="b"/>
          <a:lstStyle>
            <a:lvl1pPr algn="ctr">
              <a:defRPr sz="8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8811652"/>
            <a:ext cx="9144000" cy="4050484"/>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F713520E-CF85-4ABF-B1B1-C476E1FAACD7}" type="datetime1">
              <a:rPr kumimoji="1" lang="ja-JP" altLang="en-US" smtClean="0"/>
              <a:t>2025/5/31</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49056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F24D585A-1CD0-47B9-9E06-E7DC1BD4D05B}" type="datetime1">
              <a:rPr kumimoji="1" lang="ja-JP" altLang="en-US" smtClean="0"/>
              <a:t>2025/5/31</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240728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8724901" y="893204"/>
            <a:ext cx="2628900" cy="1421747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838201" y="893204"/>
            <a:ext cx="7734300" cy="1421747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78548E78-9A00-4A2E-87A0-0D516C335A1F}" type="datetime1">
              <a:rPr kumimoji="1" lang="ja-JP" altLang="en-US" smtClean="0"/>
              <a:t>2025/5/31</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115193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176F479-B686-4D36-B723-9995AA27F3A6}" type="datetime1">
              <a:rPr kumimoji="1" lang="ja-JP" altLang="en-US" smtClean="0"/>
              <a:t>2025/5/31</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7247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4182529"/>
            <a:ext cx="10515600" cy="6978640"/>
          </a:xfrm>
        </p:spPr>
        <p:txBody>
          <a:bodyPr anchor="b"/>
          <a:lstStyle>
            <a:lvl1pPr>
              <a:defRPr sz="8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11227190"/>
            <a:ext cx="10515600" cy="3669902"/>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F0D825B0-C328-4AC3-8172-6308AF1E252F}" type="datetime1">
              <a:rPr kumimoji="1" lang="ja-JP" altLang="en-US" smtClean="0"/>
              <a:t>2025/5/31</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100541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4466020"/>
            <a:ext cx="5181600" cy="106446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4466020"/>
            <a:ext cx="5181600" cy="106446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34021D4C-AB19-4658-AF2A-989289A4751F}" type="datetime1">
              <a:rPr kumimoji="1" lang="ja-JP" altLang="en-US" smtClean="0"/>
              <a:t>2025/5/31</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24082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893208"/>
            <a:ext cx="10515600" cy="3242720"/>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4112623"/>
            <a:ext cx="5157787" cy="201553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58" name="Content Placeholder 3"/>
          <p:cNvSpPr>
            <a:spLocks noGrp="1"/>
          </p:cNvSpPr>
          <p:nvPr>
            <p:ph sz="half" idx="2"/>
          </p:nvPr>
        </p:nvSpPr>
        <p:spPr>
          <a:xfrm>
            <a:off x="839789" y="6128156"/>
            <a:ext cx="5157787" cy="9013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4112623"/>
            <a:ext cx="5183188" cy="201553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6128156"/>
            <a:ext cx="5183188" cy="9013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53105E47-D5EC-40F1-BB5D-F116D7FC974F}" type="datetime1">
              <a:rPr kumimoji="1" lang="ja-JP" altLang="en-US" smtClean="0"/>
              <a:t>2025/5/31</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070351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E8B5F157-9BBE-4C15-A7EF-D051A7DDBF1A}" type="datetime1">
              <a:rPr kumimoji="1" lang="ja-JP" altLang="en-US" smtClean="0"/>
              <a:t>2025/5/31</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66417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31D25F24-7C2A-411C-9989-EC895FE974BA}" type="datetime1">
              <a:rPr kumimoji="1" lang="ja-JP" altLang="en-US" smtClean="0"/>
              <a:t>2025/5/31</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28030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839788" y="1118447"/>
            <a:ext cx="3932237" cy="3914563"/>
          </a:xfrm>
        </p:spPr>
        <p:txBody>
          <a:bodyPr anchor="b"/>
          <a:lstStyle>
            <a:lvl1pPr>
              <a:defRPr sz="4267"/>
            </a:lvl1pPr>
          </a:lstStyle>
          <a:p>
            <a:r>
              <a:rPr lang="ja-JP" altLang="en-US"/>
              <a:t>マスター タイトルの書式設定</a:t>
            </a:r>
            <a:endParaRPr lang="en-US" dirty="0"/>
          </a:p>
        </p:txBody>
      </p:sp>
      <p:sp>
        <p:nvSpPr>
          <p:cNvPr id="1075" name="Content Placeholder 2"/>
          <p:cNvSpPr>
            <a:spLocks noGrp="1"/>
          </p:cNvSpPr>
          <p:nvPr>
            <p:ph idx="1"/>
          </p:nvPr>
        </p:nvSpPr>
        <p:spPr>
          <a:xfrm>
            <a:off x="5183188" y="2415538"/>
            <a:ext cx="6172200" cy="1192233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839788" y="5033010"/>
            <a:ext cx="3932237" cy="932427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D287844D-B9C1-48B9-A8C9-7CD7CFC255D0}" type="datetime1">
              <a:rPr kumimoji="1" lang="ja-JP" altLang="en-US" smtClean="0"/>
              <a:t>2025/5/31</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80332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839788" y="1118447"/>
            <a:ext cx="3932237" cy="3914563"/>
          </a:xfrm>
        </p:spPr>
        <p:txBody>
          <a:bodyPr anchor="b"/>
          <a:lstStyle>
            <a:lvl1pPr>
              <a:defRPr sz="4267"/>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5183188" y="2415538"/>
            <a:ext cx="6172200" cy="11922331"/>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1083" name="Text Placeholder 3"/>
          <p:cNvSpPr>
            <a:spLocks noGrp="1"/>
          </p:cNvSpPr>
          <p:nvPr>
            <p:ph type="body" sz="half" idx="2"/>
          </p:nvPr>
        </p:nvSpPr>
        <p:spPr>
          <a:xfrm>
            <a:off x="839788" y="5033010"/>
            <a:ext cx="3932237" cy="932427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DCD352FB-AFCE-4B65-9ECA-6CA9DDA3B54F}" type="datetime1">
              <a:rPr kumimoji="1" lang="ja-JP" altLang="en-US" smtClean="0"/>
              <a:t>2025/5/31</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926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838200" y="893208"/>
            <a:ext cx="10515600" cy="32427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838200" y="4466020"/>
            <a:ext cx="10515600" cy="1064466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15549519"/>
            <a:ext cx="2743200" cy="893204"/>
          </a:xfrm>
          <a:prstGeom prst="rect">
            <a:avLst/>
          </a:prstGeom>
        </p:spPr>
        <p:txBody>
          <a:bodyPr vert="horz" lIns="91440" tIns="45720" rIns="91440" bIns="45720" rtlCol="0" anchor="ctr"/>
          <a:lstStyle>
            <a:lvl1pPr algn="l">
              <a:defRPr sz="1600">
                <a:solidFill>
                  <a:schemeClr val="tx1">
                    <a:tint val="75000"/>
                  </a:schemeClr>
                </a:solidFill>
              </a:defRPr>
            </a:lvl1pPr>
          </a:lstStyle>
          <a:p>
            <a:fld id="{754E3C9E-7F51-4936-BD3C-4F4E939A88C7}" type="datetime1">
              <a:rPr kumimoji="1" lang="ja-JP" altLang="en-US" smtClean="0"/>
              <a:t>2025/5/31</a:t>
            </a:fld>
            <a:endParaRPr kumimoji="1" lang="ja-JP" altLang="en-US"/>
          </a:p>
        </p:txBody>
      </p:sp>
      <p:sp>
        <p:nvSpPr>
          <p:cNvPr id="1028" name="Footer Placeholder 4"/>
          <p:cNvSpPr>
            <a:spLocks noGrp="1"/>
          </p:cNvSpPr>
          <p:nvPr>
            <p:ph type="ftr" sz="quarter" idx="3"/>
          </p:nvPr>
        </p:nvSpPr>
        <p:spPr>
          <a:xfrm>
            <a:off x="4038600" y="15549519"/>
            <a:ext cx="4114800" cy="893204"/>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8610600" y="15549519"/>
            <a:ext cx="2743200" cy="893204"/>
          </a:xfrm>
          <a:prstGeom prst="rect">
            <a:avLst/>
          </a:prstGeom>
        </p:spPr>
        <p:txBody>
          <a:bodyPr vert="horz" lIns="91440" tIns="45720" rIns="91440" bIns="45720" rtlCol="0" anchor="ctr"/>
          <a:lstStyle>
            <a:lvl1pPr algn="r">
              <a:defRPr sz="1600">
                <a:solidFill>
                  <a:schemeClr val="tx1">
                    <a:tint val="75000"/>
                  </a:schemeClr>
                </a:solidFill>
              </a:defRPr>
            </a:lvl1p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8527185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www.city.tsushima.nagasaki.jp/section/reiki_int/reiki_honbun/r013RG0000013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直角三角形 44"/>
          <p:cNvSpPr/>
          <p:nvPr/>
        </p:nvSpPr>
        <p:spPr>
          <a:xfrm>
            <a:off x="1911748" y="3656650"/>
            <a:ext cx="9479855" cy="2008646"/>
          </a:xfrm>
          <a:prstGeom prst="flowChartManualInpu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pPr algn="ctr"/>
            <a:endParaRPr lang="ja-JP" altLang="en-US" sz="3295"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7" name="グループ化 6"/>
          <p:cNvGrpSpPr/>
          <p:nvPr/>
        </p:nvGrpSpPr>
        <p:grpSpPr>
          <a:xfrm>
            <a:off x="983117" y="3126724"/>
            <a:ext cx="10054702" cy="2365565"/>
            <a:chOff x="983117" y="3126724"/>
            <a:chExt cx="10054702" cy="2365565"/>
          </a:xfrm>
        </p:grpSpPr>
        <p:grpSp>
          <p:nvGrpSpPr>
            <p:cNvPr id="4" name="グループ化 3"/>
            <p:cNvGrpSpPr/>
            <p:nvPr/>
          </p:nvGrpSpPr>
          <p:grpSpPr>
            <a:xfrm>
              <a:off x="983117" y="3126724"/>
              <a:ext cx="10054702" cy="2365565"/>
              <a:chOff x="983117" y="3054106"/>
              <a:chExt cx="10054702" cy="2365565"/>
            </a:xfrm>
          </p:grpSpPr>
          <p:sp>
            <p:nvSpPr>
              <p:cNvPr id="13" name="四角形 32"/>
              <p:cNvSpPr/>
              <p:nvPr/>
            </p:nvSpPr>
            <p:spPr>
              <a:xfrm>
                <a:off x="983117" y="3885422"/>
                <a:ext cx="10054702" cy="1534249"/>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endParaRPr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10" name="四角形 32"/>
              <p:cNvSpPr/>
              <p:nvPr/>
            </p:nvSpPr>
            <p:spPr>
              <a:xfrm>
                <a:off x="983117" y="3054106"/>
                <a:ext cx="10054702" cy="1534249"/>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endParaRPr lang="ja-JP" altLang="en-US" sz="2800" b="1" dirty="0">
                  <a:solidFill>
                    <a:schemeClr val="bg1"/>
                  </a:solidFill>
                  <a:latin typeface="メイリオ" panose="020B0604030504040204" pitchFamily="50" charset="-128"/>
                  <a:ea typeface="メイリオ" panose="020B0604030504040204" pitchFamily="50" charset="-128"/>
                </a:endParaRPr>
              </a:p>
            </p:txBody>
          </p:sp>
        </p:grpSp>
        <p:sp>
          <p:nvSpPr>
            <p:cNvPr id="1109" name="正方形/長方形 46"/>
            <p:cNvSpPr/>
            <p:nvPr/>
          </p:nvSpPr>
          <p:spPr>
            <a:xfrm>
              <a:off x="983117" y="3367301"/>
              <a:ext cx="10054702" cy="1745181"/>
            </a:xfrm>
            <a:prstGeom prst="rect">
              <a:avLst/>
            </a:prstGeom>
            <a:solidFill>
              <a:srgbClr val="00B0F0"/>
            </a:soli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pPr algn="ctr"/>
              <a:r>
                <a:rPr lang="ja-JP" altLang="en-US" sz="4200" b="1" dirty="0">
                  <a:ln w="0"/>
                  <a:solidFill>
                    <a:schemeClr val="bg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対馬市販路開拓支援事業補助金募集要項</a:t>
              </a:r>
            </a:p>
          </p:txBody>
        </p:sp>
      </p:grpSp>
      <p:sp>
        <p:nvSpPr>
          <p:cNvPr id="1111" name="1 つの角を切り取った四角形 10"/>
          <p:cNvSpPr/>
          <p:nvPr/>
        </p:nvSpPr>
        <p:spPr>
          <a:xfrm>
            <a:off x="2201333" y="13533278"/>
            <a:ext cx="8229600" cy="1258154"/>
          </a:xfrm>
          <a:prstGeom prst="snip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r>
              <a:rPr lang="ja-JP" altLang="en-US" sz="3200" dirty="0">
                <a:solidFill>
                  <a:schemeClr val="tx1"/>
                </a:solidFill>
                <a:latin typeface="メイリオ" panose="020B0604030504040204" pitchFamily="50" charset="-128"/>
                <a:ea typeface="メイリオ" panose="020B0604030504040204" pitchFamily="50" charset="-128"/>
              </a:rPr>
              <a:t> </a:t>
            </a:r>
            <a:r>
              <a:rPr lang="ja-JP" altLang="ja-JP" sz="3200" dirty="0">
                <a:solidFill>
                  <a:schemeClr val="tx1"/>
                </a:solidFill>
                <a:latin typeface="メイリオ" panose="020B0604030504040204" pitchFamily="50" charset="-128"/>
                <a:ea typeface="メイリオ" panose="020B0604030504040204" pitchFamily="50" charset="-128"/>
              </a:rPr>
              <a:t>対馬市</a:t>
            </a:r>
            <a:r>
              <a:rPr lang="ja-JP" altLang="en-US" sz="3200" dirty="0">
                <a:solidFill>
                  <a:schemeClr val="tx1"/>
                </a:solidFill>
                <a:latin typeface="メイリオ" panose="020B0604030504040204" pitchFamily="50" charset="-128"/>
                <a:ea typeface="メイリオ" panose="020B0604030504040204" pitchFamily="50" charset="-128"/>
              </a:rPr>
              <a:t>　</a:t>
            </a:r>
            <a:r>
              <a:rPr lang="ja-JP" altLang="ja-JP" sz="3200" dirty="0">
                <a:solidFill>
                  <a:schemeClr val="tx1"/>
                </a:solidFill>
                <a:latin typeface="メイリオ" panose="020B0604030504040204" pitchFamily="50" charset="-128"/>
                <a:ea typeface="メイリオ" panose="020B0604030504040204" pitchFamily="50" charset="-128"/>
              </a:rPr>
              <a:t>観光</a:t>
            </a:r>
            <a:r>
              <a:rPr lang="ja-JP" altLang="en-US" sz="3200" dirty="0">
                <a:solidFill>
                  <a:schemeClr val="tx1"/>
                </a:solidFill>
                <a:latin typeface="メイリオ" panose="020B0604030504040204" pitchFamily="50" charset="-128"/>
                <a:ea typeface="メイリオ" panose="020B0604030504040204" pitchFamily="50" charset="-128"/>
              </a:rPr>
              <a:t>推進</a:t>
            </a:r>
            <a:r>
              <a:rPr lang="ja-JP" altLang="ja-JP" sz="3200" dirty="0">
                <a:solidFill>
                  <a:schemeClr val="tx1"/>
                </a:solidFill>
                <a:latin typeface="メイリオ" panose="020B0604030504040204" pitchFamily="50" charset="-128"/>
                <a:ea typeface="メイリオ" panose="020B0604030504040204" pitchFamily="50" charset="-128"/>
              </a:rPr>
              <a:t>部　観光</a:t>
            </a:r>
            <a:r>
              <a:rPr lang="ja-JP" altLang="en-US" sz="3200" dirty="0">
                <a:solidFill>
                  <a:schemeClr val="tx1"/>
                </a:solidFill>
                <a:latin typeface="メイリオ" panose="020B0604030504040204" pitchFamily="50" charset="-128"/>
                <a:ea typeface="メイリオ" panose="020B0604030504040204" pitchFamily="50" charset="-128"/>
              </a:rPr>
              <a:t>交流商工</a:t>
            </a:r>
            <a:r>
              <a:rPr lang="ja-JP" altLang="ja-JP" sz="3200" dirty="0">
                <a:solidFill>
                  <a:schemeClr val="tx1"/>
                </a:solidFill>
                <a:latin typeface="メイリオ" panose="020B0604030504040204" pitchFamily="50" charset="-128"/>
                <a:ea typeface="メイリオ" panose="020B0604030504040204" pitchFamily="50" charset="-128"/>
              </a:rPr>
              <a:t>課</a:t>
            </a:r>
            <a:endParaRPr lang="ja-JP" altLang="en-US" sz="4400" dirty="0">
              <a:solidFill>
                <a:schemeClr val="tx1"/>
              </a:solidFill>
              <a:latin typeface="メイリオ" panose="020B0604030504040204" pitchFamily="50" charset="-128"/>
              <a:ea typeface="メイリオ" panose="020B0604030504040204" pitchFamily="50" charset="-128"/>
            </a:endParaRPr>
          </a:p>
        </p:txBody>
      </p:sp>
      <p:sp>
        <p:nvSpPr>
          <p:cNvPr id="1112" name="正方形/長方形 2"/>
          <p:cNvSpPr/>
          <p:nvPr/>
        </p:nvSpPr>
        <p:spPr>
          <a:xfrm>
            <a:off x="2201333" y="14610538"/>
            <a:ext cx="8229600" cy="954107"/>
          </a:xfrm>
          <a:prstGeom prst="rect">
            <a:avLst/>
          </a:prstGeom>
        </p:spPr>
        <p:txBody>
          <a:bodyPr wrap="square">
            <a:spAutoFit/>
          </a:bodyPr>
          <a:lstStyle/>
          <a:p>
            <a:r>
              <a:rPr lang="ja-JP" altLang="ja-JP" sz="2800" dirty="0">
                <a:latin typeface="メイリオ" panose="020B0604030504040204" pitchFamily="50" charset="-128"/>
                <a:ea typeface="メイリオ" panose="020B0604030504040204" pitchFamily="50" charset="-128"/>
              </a:rPr>
              <a:t>〒</a:t>
            </a:r>
            <a:r>
              <a:rPr lang="en-US" altLang="ja-JP" sz="2800" dirty="0">
                <a:latin typeface="メイリオ" panose="020B0604030504040204" pitchFamily="50" charset="-128"/>
                <a:ea typeface="メイリオ" panose="020B0604030504040204" pitchFamily="50" charset="-128"/>
              </a:rPr>
              <a:t>817-8510　</a:t>
            </a:r>
            <a:r>
              <a:rPr lang="ja-JP" altLang="ja-JP" sz="2800" dirty="0">
                <a:latin typeface="メイリオ" panose="020B0604030504040204" pitchFamily="50" charset="-128"/>
                <a:ea typeface="メイリオ" panose="020B0604030504040204" pitchFamily="50" charset="-128"/>
              </a:rPr>
              <a:t>対馬市厳原町国分１４４１番地</a:t>
            </a:r>
            <a:endParaRPr sz="2800" dirty="0">
              <a:latin typeface="メイリオ" panose="020B0604030504040204" pitchFamily="50" charset="-128"/>
              <a:ea typeface="メイリオ" panose="020B0604030504040204" pitchFamily="50" charset="-128"/>
            </a:endParaRPr>
          </a:p>
          <a:p>
            <a:pPr algn="ctr"/>
            <a:r>
              <a:rPr lang="ja-JP" altLang="en-US" sz="2800" dirty="0">
                <a:latin typeface="メイリオ" panose="020B0604030504040204" pitchFamily="50" charset="-128"/>
                <a:ea typeface="メイリオ" panose="020B0604030504040204" pitchFamily="50" charset="-128"/>
              </a:rPr>
              <a:t> 電話番号　</a:t>
            </a:r>
            <a:r>
              <a:rPr lang="en-US" altLang="ja-JP" sz="2800" dirty="0">
                <a:latin typeface="メイリオ" panose="020B0604030504040204" pitchFamily="50" charset="-128"/>
                <a:ea typeface="メイリオ" panose="020B0604030504040204" pitchFamily="50" charset="-128"/>
              </a:rPr>
              <a:t>0920-53-6111</a:t>
            </a:r>
            <a:endParaRPr lang="ja-JP" altLang="ja-JP" sz="2000" dirty="0">
              <a:latin typeface="メイリオ" panose="020B0604030504040204" pitchFamily="50" charset="-128"/>
              <a:ea typeface="メイリオ" panose="020B0604030504040204" pitchFamily="50" charset="-128"/>
            </a:endParaRPr>
          </a:p>
        </p:txBody>
      </p:sp>
      <p:sp>
        <p:nvSpPr>
          <p:cNvPr id="1113" name="四角形 209"/>
          <p:cNvSpPr/>
          <p:nvPr/>
        </p:nvSpPr>
        <p:spPr>
          <a:xfrm flipV="1">
            <a:off x="1214360" y="4832552"/>
            <a:ext cx="9606039" cy="279929"/>
          </a:xfrm>
          <a:prstGeom prst="rtTriangle">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Tree>
    <p:extLst>
      <p:ext uri="{BB962C8B-B14F-4D97-AF65-F5344CB8AC3E}">
        <p14:creationId xmlns:p14="http://schemas.microsoft.com/office/powerpoint/2010/main" val="3448612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1" name="四角形 134"/>
          <p:cNvSpPr/>
          <p:nvPr/>
        </p:nvSpPr>
        <p:spPr>
          <a:xfrm>
            <a:off x="437665" y="343511"/>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１０　交付申請の取下げについて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2" name="テキスト 135"/>
          <p:cNvSpPr txBox="1"/>
          <p:nvPr/>
        </p:nvSpPr>
        <p:spPr>
          <a:xfrm>
            <a:off x="582447" y="2753336"/>
            <a:ext cx="10750782" cy="3139321"/>
          </a:xfrm>
          <a:prstGeom prst="rect">
            <a:avLst/>
          </a:prstGeom>
        </p:spPr>
        <p:txBody>
          <a:bodyPr wrap="square">
            <a:spAutoFit/>
          </a:bodyPr>
          <a:lstStyle/>
          <a:p>
            <a:r>
              <a:rPr lang="ja-JP" altLang="en-US" b="1" dirty="0">
                <a:latin typeface="HG丸ｺﾞｼｯｸM-PRO" panose="020F0600000000000000" pitchFamily="50" charset="-128"/>
                <a:ea typeface="HG丸ｺﾞｼｯｸM-PRO" panose="020F0600000000000000" pitchFamily="50" charset="-128"/>
              </a:rPr>
              <a:t>①　軽微な変更</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当初交付決定額に変更が生じない事業内容の変更で、かつ当初の事業目的及び内容等の</a:t>
            </a:r>
            <a:r>
              <a:rPr lang="ja-JP" altLang="en-US" dirty="0" err="1">
                <a:latin typeface="HG丸ｺﾞｼｯｸM-PRO" panose="020F0600000000000000" pitchFamily="50" charset="-128"/>
                <a:ea typeface="HG丸ｺﾞｼｯｸM-PRO" panose="020F0600000000000000" pitchFamily="50" charset="-128"/>
              </a:rPr>
              <a:t>う</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ち、事業の基本的部分に係わらない変更の場合は、変更申請を行う必要はありません。</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②　変更申請が必要な場合</a:t>
            </a:r>
            <a:r>
              <a:rPr lang="ja-JP" altLang="en-US" dirty="0">
                <a:latin typeface="HG丸ｺﾞｼｯｸM-PRO" panose="020F0600000000000000" pitchFamily="50" charset="-128"/>
                <a:ea typeface="HG丸ｺﾞｼｯｸM-PRO" panose="020F0600000000000000" pitchFamily="50" charset="-128"/>
              </a:rPr>
              <a:t>　</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b="1" dirty="0">
                <a:solidFill>
                  <a:srgbClr val="FF0000"/>
                </a:solidFill>
                <a:latin typeface="HG丸ｺﾞｼｯｸM-PRO" panose="020F0600000000000000" pitchFamily="50" charset="-128"/>
                <a:ea typeface="HG丸ｺﾞｼｯｸM-PRO" panose="020F0600000000000000" pitchFamily="50" charset="-128"/>
              </a:rPr>
              <a:t>当初交付決定額に変更が生じる場合</a:t>
            </a:r>
            <a:r>
              <a:rPr lang="ja-JP" altLang="en-US" dirty="0">
                <a:latin typeface="HG丸ｺﾞｼｯｸM-PRO" panose="020F0600000000000000" pitchFamily="50" charset="-128"/>
                <a:ea typeface="HG丸ｺﾞｼｯｸM-PRO" panose="020F0600000000000000" pitchFamily="50" charset="-128"/>
              </a:rPr>
              <a:t>は、市長に事業変更承認申請書（</a:t>
            </a:r>
            <a:r>
              <a:rPr lang="en-US" altLang="ja-JP" dirty="0">
                <a:latin typeface="HG丸ｺﾞｼｯｸM-PRO" panose="020F0600000000000000" pitchFamily="50" charset="-128"/>
                <a:ea typeface="HG丸ｺﾞｼｯｸM-PRO" panose="020F0600000000000000" pitchFamily="50" charset="-128"/>
              </a:rPr>
              <a:t>P</a:t>
            </a:r>
            <a:r>
              <a:rPr lang="ja-JP" altLang="en-US" dirty="0">
                <a:latin typeface="HG丸ｺﾞｼｯｸM-PRO" panose="020F0600000000000000" pitchFamily="50" charset="-128"/>
                <a:ea typeface="HG丸ｺﾞｼｯｸM-PRO" panose="020F0600000000000000" pitchFamily="50" charset="-128"/>
              </a:rPr>
              <a:t>２８参照）の提出をお願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いします。</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③　事業を中止・廃止した場合</a:t>
            </a:r>
            <a:endParaRPr b="1"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事業を中止又は廃止した場合は、市長に中止（廃止）承認申請書（</a:t>
            </a:r>
            <a:r>
              <a:rPr lang="en-US" altLang="ja-JP" dirty="0">
                <a:latin typeface="HG丸ｺﾞｼｯｸM-PRO" panose="020F0600000000000000" pitchFamily="50" charset="-128"/>
                <a:ea typeface="HG丸ｺﾞｼｯｸM-PRO" panose="020F0600000000000000" pitchFamily="50" charset="-128"/>
              </a:rPr>
              <a:t>P</a:t>
            </a:r>
            <a:r>
              <a:rPr lang="ja-JP" altLang="en-US" dirty="0">
                <a:latin typeface="HG丸ｺﾞｼｯｸM-PRO" panose="020F0600000000000000" pitchFamily="50" charset="-128"/>
                <a:ea typeface="HG丸ｺﾞｼｯｸM-PRO" panose="020F0600000000000000" pitchFamily="50" charset="-128"/>
              </a:rPr>
              <a:t>２９参照）を</a:t>
            </a:r>
          </a:p>
          <a:p>
            <a:r>
              <a:rPr lang="ja-JP" altLang="en-US" dirty="0">
                <a:latin typeface="HG丸ｺﾞｼｯｸM-PRO" panose="020F0600000000000000" pitchFamily="50" charset="-128"/>
                <a:ea typeface="HG丸ｺﾞｼｯｸM-PRO" panose="020F0600000000000000" pitchFamily="50" charset="-128"/>
              </a:rPr>
              <a:t>　　　提出してください。</a:t>
            </a:r>
          </a:p>
        </p:txBody>
      </p:sp>
      <p:grpSp>
        <p:nvGrpSpPr>
          <p:cNvPr id="4" name="グループ化 3">
            <a:extLst>
              <a:ext uri="{FF2B5EF4-FFF2-40B4-BE49-F238E27FC236}">
                <a16:creationId xmlns:a16="http://schemas.microsoft.com/office/drawing/2014/main" id="{EAD326C2-70B9-4BE7-BF7A-B77492C1EF03}"/>
              </a:ext>
            </a:extLst>
          </p:cNvPr>
          <p:cNvGrpSpPr/>
          <p:nvPr/>
        </p:nvGrpSpPr>
        <p:grpSpPr>
          <a:xfrm>
            <a:off x="437664" y="11974571"/>
            <a:ext cx="11165280" cy="4104095"/>
            <a:chOff x="582447" y="11909174"/>
            <a:chExt cx="11165280" cy="4104095"/>
          </a:xfrm>
        </p:grpSpPr>
        <p:sp>
          <p:nvSpPr>
            <p:cNvPr id="1231" name="四角形 171"/>
            <p:cNvSpPr/>
            <p:nvPr/>
          </p:nvSpPr>
          <p:spPr>
            <a:xfrm>
              <a:off x="582447" y="11909174"/>
              <a:ext cx="11165280" cy="410409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1243" name="テキスト 143"/>
            <p:cNvSpPr txBox="1"/>
            <p:nvPr/>
          </p:nvSpPr>
          <p:spPr>
            <a:xfrm>
              <a:off x="689288" y="12040553"/>
              <a:ext cx="5753288" cy="953214"/>
            </a:xfrm>
            <a:prstGeom prst="rect">
              <a:avLst/>
            </a:prstGeom>
            <a:solidFill>
              <a:srgbClr val="FFFF00"/>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ja-JP" altLang="en-US" sz="2400" dirty="0">
                  <a:latin typeface="HG丸ｺﾞｼｯｸM-PRO" panose="020F0600000000000000" pitchFamily="50" charset="-128"/>
                  <a:ea typeface="HG丸ｺﾞｼｯｸM-PRO" panose="020F0600000000000000" pitchFamily="50" charset="-128"/>
                </a:rPr>
                <a:t>～書類の添付順序～</a:t>
              </a:r>
              <a:endParaRPr sz="2400" dirty="0">
                <a:latin typeface="HG丸ｺﾞｼｯｸM-PRO" panose="020F0600000000000000" pitchFamily="50" charset="-128"/>
                <a:ea typeface="HG丸ｺﾞｼｯｸM-PRO" panose="020F0600000000000000" pitchFamily="50" charset="-128"/>
              </a:endParaRPr>
            </a:p>
            <a:p>
              <a:pPr algn="l"/>
              <a:r>
                <a:rPr lang="ja-JP" altLang="en-US" sz="2400" dirty="0">
                  <a:latin typeface="HG丸ｺﾞｼｯｸM-PRO" panose="020F0600000000000000" pitchFamily="50" charset="-128"/>
                  <a:ea typeface="HG丸ｺﾞｼｯｸM-PRO" panose="020F0600000000000000" pitchFamily="50" charset="-128"/>
                </a:rPr>
                <a:t>提出の際は次の順に並べてお願いします</a:t>
              </a:r>
              <a:r>
                <a:rPr lang="ja-JP" altLang="en-US" sz="3200" dirty="0">
                  <a:latin typeface="HG丸ｺﾞｼｯｸM-PRO" panose="020F0600000000000000" pitchFamily="50" charset="-128"/>
                  <a:ea typeface="HG丸ｺﾞｼｯｸM-PRO" panose="020F0600000000000000" pitchFamily="50" charset="-128"/>
                </a:rPr>
                <a:t>。</a:t>
              </a:r>
            </a:p>
          </p:txBody>
        </p:sp>
      </p:grpSp>
      <p:sp>
        <p:nvSpPr>
          <p:cNvPr id="1244" name="テキスト 212"/>
          <p:cNvSpPr txBox="1"/>
          <p:nvPr/>
        </p:nvSpPr>
        <p:spPr>
          <a:xfrm>
            <a:off x="656078" y="1241114"/>
            <a:ext cx="11121453" cy="706993"/>
          </a:xfrm>
          <a:prstGeom prst="rect">
            <a:avLst/>
          </a:prstGeom>
        </p:spPr>
        <p:txBody>
          <a:bodyPr wrap="square">
            <a:spAutoFit/>
          </a:bodyPr>
          <a:lstStyle/>
          <a:p>
            <a:r>
              <a:rPr lang="ja-JP" altLang="en-US" sz="2000" dirty="0">
                <a:latin typeface="HG丸ｺﾞｼｯｸM-PRO" panose="020F0600000000000000" pitchFamily="50" charset="-128"/>
                <a:ea typeface="HG丸ｺﾞｼｯｸM-PRO" panose="020F0600000000000000" pitchFamily="50" charset="-128"/>
              </a:rPr>
              <a:t>補助金の交付の申請を取り下げようとするときは、交付決定の通知を受けた日から起算して１０日以内に、交付申請取下承認申請書（</a:t>
            </a:r>
            <a:r>
              <a:rPr lang="en-US" altLang="ja-JP" sz="2000" dirty="0">
                <a:latin typeface="HG丸ｺﾞｼｯｸM-PRO" panose="020F0600000000000000" pitchFamily="50" charset="-128"/>
                <a:ea typeface="HG丸ｺﾞｼｯｸM-PRO" panose="020F0600000000000000" pitchFamily="50" charset="-128"/>
              </a:rPr>
              <a:t>P</a:t>
            </a:r>
            <a:r>
              <a:rPr lang="ja-JP" altLang="en-US" sz="2000" dirty="0">
                <a:latin typeface="HG丸ｺﾞｼｯｸM-PRO" panose="020F0600000000000000" pitchFamily="50" charset="-128"/>
                <a:ea typeface="HG丸ｺﾞｼｯｸM-PRO" panose="020F0600000000000000" pitchFamily="50" charset="-128"/>
              </a:rPr>
              <a:t>２６参照）を市長に提出してください。</a:t>
            </a:r>
          </a:p>
        </p:txBody>
      </p:sp>
      <p:sp>
        <p:nvSpPr>
          <p:cNvPr id="1245" name="四角形 213"/>
          <p:cNvSpPr/>
          <p:nvPr/>
        </p:nvSpPr>
        <p:spPr>
          <a:xfrm>
            <a:off x="437665" y="1948107"/>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１１　事業内容の変更について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6" name="四角形 214"/>
          <p:cNvSpPr/>
          <p:nvPr/>
        </p:nvSpPr>
        <p:spPr>
          <a:xfrm>
            <a:off x="437665" y="5905150"/>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１２　事業が終了した場合について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7" name="テキスト 215"/>
          <p:cNvSpPr txBox="1"/>
          <p:nvPr/>
        </p:nvSpPr>
        <p:spPr>
          <a:xfrm>
            <a:off x="656078" y="6712776"/>
            <a:ext cx="10757530" cy="1200329"/>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①　 補助事業の完了後、３０日以内、もしくは翌年度の４月２０日のいずれか早い日までに実績報告</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書を提出してください。</a:t>
            </a:r>
          </a:p>
          <a:p>
            <a:r>
              <a:rPr lang="ja-JP" altLang="en-US" dirty="0">
                <a:latin typeface="HG丸ｺﾞｼｯｸM-PRO" panose="020F0600000000000000" pitchFamily="50" charset="-128"/>
                <a:ea typeface="HG丸ｺﾞｼｯｸM-PRO" panose="020F0600000000000000" pitchFamily="50" charset="-128"/>
              </a:rPr>
              <a:t>②　 提出にあたっては、補助事業の内容や経費の実績を記載の上、その実績等が確認できる書類　　</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（契約書や領収書等の写し）を添付書類として提出してください。</a:t>
            </a:r>
          </a:p>
        </p:txBody>
      </p:sp>
      <p:graphicFrame>
        <p:nvGraphicFramePr>
          <p:cNvPr id="1248" name="四角形 216"/>
          <p:cNvGraphicFramePr>
            <a:graphicFrameLocks noGrp="1"/>
          </p:cNvGraphicFramePr>
          <p:nvPr>
            <p:extLst>
              <p:ext uri="{D42A27DB-BD31-4B8C-83A1-F6EECF244321}">
                <p14:modId xmlns:p14="http://schemas.microsoft.com/office/powerpoint/2010/main" val="1659714105"/>
              </p:ext>
            </p:extLst>
          </p:nvPr>
        </p:nvGraphicFramePr>
        <p:xfrm>
          <a:off x="437664" y="7904693"/>
          <a:ext cx="11165280" cy="3688080"/>
        </p:xfrm>
        <a:graphic>
          <a:graphicData uri="http://schemas.openxmlformats.org/drawingml/2006/table">
            <a:tbl>
              <a:tblPr firstRow="1" bandRow="1">
                <a:tableStyleId>{5C22544A-7EE6-4342-B048-85BDC9FD1C3A}</a:tableStyleId>
              </a:tblPr>
              <a:tblGrid>
                <a:gridCol w="650225">
                  <a:extLst>
                    <a:ext uri="{9D8B030D-6E8A-4147-A177-3AD203B41FA5}">
                      <a16:colId xmlns:a16="http://schemas.microsoft.com/office/drawing/2014/main" val="20000"/>
                    </a:ext>
                  </a:extLst>
                </a:gridCol>
                <a:gridCol w="5122411">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763744">
                  <a:extLst>
                    <a:ext uri="{9D8B030D-6E8A-4147-A177-3AD203B41FA5}">
                      <a16:colId xmlns:a16="http://schemas.microsoft.com/office/drawing/2014/main" val="20003"/>
                    </a:ext>
                  </a:extLst>
                </a:gridCol>
              </a:tblGrid>
              <a:tr h="365598">
                <a:tc>
                  <a:txBody>
                    <a:bodyPr/>
                    <a:lstStyle/>
                    <a:p>
                      <a:pPr algn="ctr"/>
                      <a:r>
                        <a:rPr kumimoji="1" lang="en-US" altLang="ja-JP" sz="2000" dirty="0">
                          <a:latin typeface="HG丸ｺﾞｼｯｸM-PRO" panose="020F0600000000000000" pitchFamily="50" charset="-128"/>
                          <a:ea typeface="HG丸ｺﾞｼｯｸM-PRO" panose="020F0600000000000000" pitchFamily="50" charset="-128"/>
                        </a:rPr>
                        <a:t>No.</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報告書類</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様式</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提出要件</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0"/>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実績報告書（</a:t>
                      </a:r>
                      <a:r>
                        <a:rPr kumimoji="1" lang="en-US" altLang="ja-JP" sz="2000" dirty="0">
                          <a:latin typeface="HG丸ｺﾞｼｯｸM-PRO" panose="020F0600000000000000" pitchFamily="50" charset="-128"/>
                          <a:ea typeface="HG丸ｺﾞｼｯｸM-PRO" panose="020F0600000000000000" pitchFamily="50" charset="-128"/>
                        </a:rPr>
                        <a:t>P</a:t>
                      </a:r>
                      <a:r>
                        <a:rPr kumimoji="1" lang="ja-JP" altLang="en-US" sz="2000" dirty="0">
                          <a:latin typeface="HG丸ｺﾞｼｯｸM-PRO" panose="020F0600000000000000" pitchFamily="50" charset="-128"/>
                          <a:ea typeface="HG丸ｺﾞｼｯｸM-PRO" panose="020F0600000000000000" pitchFamily="50" charset="-128"/>
                        </a:rPr>
                        <a:t>３２参照）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規則様式第３号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1"/>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２</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事業実績書（</a:t>
                      </a:r>
                      <a:r>
                        <a:rPr kumimoji="1" lang="en-US" altLang="ja-JP" sz="2000" dirty="0">
                          <a:latin typeface="HG丸ｺﾞｼｯｸM-PRO" panose="020F0600000000000000" pitchFamily="50" charset="-128"/>
                          <a:ea typeface="HG丸ｺﾞｼｯｸM-PRO" panose="020F0600000000000000" pitchFamily="50" charset="-128"/>
                        </a:rPr>
                        <a:t>P</a:t>
                      </a:r>
                      <a:r>
                        <a:rPr kumimoji="1" lang="ja-JP" altLang="en-US" sz="2000" dirty="0">
                          <a:latin typeface="HG丸ｺﾞｼｯｸM-PRO" panose="020F0600000000000000" pitchFamily="50" charset="-128"/>
                          <a:ea typeface="HG丸ｺﾞｼｯｸM-PRO" panose="020F0600000000000000" pitchFamily="50" charset="-128"/>
                        </a:rPr>
                        <a:t>２２参照）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要綱様式第１号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2"/>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３</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収支精算書（</a:t>
                      </a:r>
                      <a:r>
                        <a:rPr kumimoji="1" lang="en-US" altLang="ja-JP" sz="2000" dirty="0">
                          <a:latin typeface="HG丸ｺﾞｼｯｸM-PRO" panose="020F0600000000000000" pitchFamily="50" charset="-128"/>
                          <a:ea typeface="HG丸ｺﾞｼｯｸM-PRO" panose="020F0600000000000000" pitchFamily="50" charset="-128"/>
                        </a:rPr>
                        <a:t>P</a:t>
                      </a:r>
                      <a:r>
                        <a:rPr kumimoji="1" lang="ja-JP" altLang="en-US" sz="2000" dirty="0">
                          <a:latin typeface="HG丸ｺﾞｼｯｸM-PRO" panose="020F0600000000000000" pitchFamily="50" charset="-128"/>
                          <a:ea typeface="HG丸ｺﾞｼｯｸM-PRO" panose="020F0600000000000000" pitchFamily="50" charset="-128"/>
                        </a:rPr>
                        <a:t>２４参照）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要綱様式第２号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3"/>
                  </a:ext>
                </a:extLst>
              </a:tr>
              <a:tr h="381181">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４</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契約書、領収書等支出を明らかにする書類</a:t>
                      </a:r>
                      <a:endParaRPr kumimoji="1" lang="en-US" altLang="ja-JP" sz="2000" dirty="0">
                        <a:latin typeface="HG丸ｺﾞｼｯｸM-PRO" panose="020F0600000000000000" pitchFamily="50" charset="-128"/>
                        <a:ea typeface="HG丸ｺﾞｼｯｸM-PRO" panose="020F0600000000000000" pitchFamily="50" charset="-128"/>
                      </a:endParaRPr>
                    </a:p>
                    <a:p>
                      <a:r>
                        <a:rPr kumimoji="1" lang="ja-JP" altLang="en-US" sz="2000" dirty="0">
                          <a:latin typeface="HG丸ｺﾞｼｯｸM-PRO" panose="020F0600000000000000" pitchFamily="50" charset="-128"/>
                          <a:ea typeface="HG丸ｺﾞｼｯｸM-PRO" panose="020F0600000000000000" pitchFamily="50" charset="-128"/>
                        </a:rPr>
                        <a:t>（</a:t>
                      </a:r>
                      <a:r>
                        <a:rPr kumimoji="1" lang="en-US" altLang="ja-JP" sz="2000" dirty="0">
                          <a:latin typeface="HG丸ｺﾞｼｯｸM-PRO" panose="020F0600000000000000" pitchFamily="50" charset="-128"/>
                          <a:ea typeface="HG丸ｺﾞｼｯｸM-PRO" panose="020F0600000000000000" pitchFamily="50" charset="-128"/>
                        </a:rPr>
                        <a:t>P.1</a:t>
                      </a:r>
                      <a:r>
                        <a:rPr kumimoji="1" lang="ja-JP" altLang="en-US" sz="2000" dirty="0">
                          <a:latin typeface="HG丸ｺﾞｼｯｸM-PRO" panose="020F0600000000000000" pitchFamily="50" charset="-128"/>
                          <a:ea typeface="HG丸ｺﾞｼｯｸM-PRO" panose="020F0600000000000000" pitchFamily="50" charset="-128"/>
                        </a:rPr>
                        <a:t>２　その他（補助対象経費に係る申請確認表）をご覧ください。）</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4"/>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５</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事業を実施したことが分かる写真</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任意（Ａ４サイズ）</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5"/>
                  </a:ext>
                </a:extLst>
              </a:tr>
              <a:tr h="646827">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６</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印刷物等の成果品</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（成果品が伴う場合）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6"/>
                  </a:ext>
                </a:extLst>
              </a:tr>
            </a:tbl>
          </a:graphicData>
        </a:graphic>
      </p:graphicFrame>
      <p:grpSp>
        <p:nvGrpSpPr>
          <p:cNvPr id="2" name="グループ化 1">
            <a:extLst>
              <a:ext uri="{FF2B5EF4-FFF2-40B4-BE49-F238E27FC236}">
                <a16:creationId xmlns:a16="http://schemas.microsoft.com/office/drawing/2014/main" id="{D72A5D4B-991E-48D9-A57B-AB42284D9435}"/>
              </a:ext>
            </a:extLst>
          </p:cNvPr>
          <p:cNvGrpSpPr/>
          <p:nvPr/>
        </p:nvGrpSpPr>
        <p:grpSpPr>
          <a:xfrm>
            <a:off x="864672" y="12451780"/>
            <a:ext cx="10311264" cy="3457575"/>
            <a:chOff x="900558" y="12420022"/>
            <a:chExt cx="10311264" cy="3457575"/>
          </a:xfrm>
        </p:grpSpPr>
        <p:grpSp>
          <p:nvGrpSpPr>
            <p:cNvPr id="1232" name="グループ 153"/>
            <p:cNvGrpSpPr/>
            <p:nvPr/>
          </p:nvGrpSpPr>
          <p:grpSpPr>
            <a:xfrm>
              <a:off x="8919630" y="12420022"/>
              <a:ext cx="2190750" cy="2305050"/>
              <a:chOff x="1428750" y="12782550"/>
              <a:chExt cx="3181350" cy="2305050"/>
            </a:xfrm>
          </p:grpSpPr>
          <p:sp>
            <p:nvSpPr>
              <p:cNvPr id="123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印刷物等成果品</a:t>
                </a:r>
              </a:p>
            </p:txBody>
          </p:sp>
          <p:sp>
            <p:nvSpPr>
              <p:cNvPr id="123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35" name="グループ 159"/>
            <p:cNvGrpSpPr/>
            <p:nvPr/>
          </p:nvGrpSpPr>
          <p:grpSpPr>
            <a:xfrm>
              <a:off x="7206791" y="12824893"/>
              <a:ext cx="2190750" cy="2305050"/>
              <a:chOff x="1428750" y="12782550"/>
              <a:chExt cx="3181350" cy="2305050"/>
            </a:xfrm>
          </p:grpSpPr>
          <p:sp>
            <p:nvSpPr>
              <p:cNvPr id="1236"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実績写真</a:t>
                </a:r>
              </a:p>
              <a:p>
                <a:pPr algn="ctr">
                  <a:defRPr lang="ja-JP" altLang="en-US"/>
                </a:pPr>
                <a:endParaRPr lang="ja-JP" altLang="en-US" dirty="0">
                  <a:latin typeface="HG丸ｺﾞｼｯｸM-PRO" panose="020F0600000000000000" pitchFamily="50" charset="-128"/>
                  <a:ea typeface="HG丸ｺﾞｼｯｸM-PRO" panose="020F0600000000000000" pitchFamily="50" charset="-128"/>
                </a:endParaRPr>
              </a:p>
            </p:txBody>
          </p:sp>
          <p:sp>
            <p:nvSpPr>
              <p:cNvPr id="1237"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38" name="グループ 156"/>
            <p:cNvGrpSpPr/>
            <p:nvPr/>
          </p:nvGrpSpPr>
          <p:grpSpPr>
            <a:xfrm>
              <a:off x="5844051" y="13104447"/>
              <a:ext cx="2190750" cy="2305050"/>
              <a:chOff x="1428750" y="12782550"/>
              <a:chExt cx="3181350" cy="2305050"/>
            </a:xfrm>
          </p:grpSpPr>
          <p:sp>
            <p:nvSpPr>
              <p:cNvPr id="1239"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領収書等</a:t>
                </a:r>
              </a:p>
            </p:txBody>
          </p:sp>
          <p:sp>
            <p:nvSpPr>
              <p:cNvPr id="1240"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49" name="グループ 162"/>
            <p:cNvGrpSpPr/>
            <p:nvPr/>
          </p:nvGrpSpPr>
          <p:grpSpPr>
            <a:xfrm>
              <a:off x="4282081" y="13221913"/>
              <a:ext cx="2163622" cy="2305050"/>
              <a:chOff x="1428750" y="12782550"/>
              <a:chExt cx="3181350" cy="2305050"/>
            </a:xfrm>
          </p:grpSpPr>
          <p:sp>
            <p:nvSpPr>
              <p:cNvPr id="1250"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HG丸ｺﾞｼｯｸM-PRO" panose="020F0600000000000000" pitchFamily="50" charset="-128"/>
                    <a:ea typeface="HG丸ｺﾞｼｯｸM-PRO" panose="020F0600000000000000" pitchFamily="50" charset="-128"/>
                  </a:rPr>
                  <a:t>収支精算書</a:t>
                </a:r>
                <a:endParaRPr lang="ja-JP" altLang="en-US">
                  <a:latin typeface="HG丸ｺﾞｼｯｸM-PRO" panose="020F0600000000000000" pitchFamily="50" charset="-128"/>
                  <a:ea typeface="HG丸ｺﾞｼｯｸM-PRO" panose="020F0600000000000000" pitchFamily="50" charset="-128"/>
                </a:endParaRPr>
              </a:p>
            </p:txBody>
          </p:sp>
          <p:sp>
            <p:nvSpPr>
              <p:cNvPr id="1251"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52" name="グループ 165"/>
            <p:cNvGrpSpPr/>
            <p:nvPr/>
          </p:nvGrpSpPr>
          <p:grpSpPr>
            <a:xfrm>
              <a:off x="2578636" y="13384933"/>
              <a:ext cx="2190750" cy="2305050"/>
              <a:chOff x="1428750" y="12782550"/>
              <a:chExt cx="3181350" cy="2305050"/>
            </a:xfrm>
          </p:grpSpPr>
          <p:sp>
            <p:nvSpPr>
              <p:cNvPr id="125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事業実績書</a:t>
                </a:r>
              </a:p>
            </p:txBody>
          </p:sp>
          <p:sp>
            <p:nvSpPr>
              <p:cNvPr id="125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55" name="グループ 168"/>
            <p:cNvGrpSpPr/>
            <p:nvPr/>
          </p:nvGrpSpPr>
          <p:grpSpPr>
            <a:xfrm>
              <a:off x="900558" y="13572547"/>
              <a:ext cx="2190750" cy="2305050"/>
              <a:chOff x="1428750" y="12782550"/>
              <a:chExt cx="3181350" cy="2305050"/>
            </a:xfrm>
          </p:grpSpPr>
          <p:sp>
            <p:nvSpPr>
              <p:cNvPr id="1256"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実績報告書</a:t>
                </a:r>
              </a:p>
            </p:txBody>
          </p:sp>
          <p:sp>
            <p:nvSpPr>
              <p:cNvPr id="1257"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sp>
          <p:nvSpPr>
            <p:cNvPr id="1258" name="四角形 326"/>
            <p:cNvSpPr/>
            <p:nvPr/>
          </p:nvSpPr>
          <p:spPr>
            <a:xfrm>
              <a:off x="6506357" y="13878674"/>
              <a:ext cx="1184394" cy="1428750"/>
            </a:xfrm>
            <a:prstGeom prst="rect">
              <a:avLst/>
            </a:prstGeom>
            <a:ln w="12700" cap="flat" cmpd="sng" algn="ctr">
              <a:solidFill>
                <a:schemeClr val="dk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HG丸ｺﾞｼｯｸM-PRO" panose="020F0600000000000000" pitchFamily="50" charset="-128"/>
                  <a:ea typeface="HG丸ｺﾞｼｯｸM-PRO" panose="020F0600000000000000" pitchFamily="50" charset="-128"/>
                </a:rPr>
                <a:t>領収書、契約書等支出を明らかにする書類</a:t>
              </a:r>
              <a:endParaRPr lang="ja-JP" altLang="en-US" dirty="0">
                <a:latin typeface="HG丸ｺﾞｼｯｸM-PRO" panose="020F0600000000000000" pitchFamily="50" charset="-128"/>
                <a:ea typeface="HG丸ｺﾞｼｯｸM-PRO" panose="020F0600000000000000" pitchFamily="50" charset="-128"/>
              </a:endParaRPr>
            </a:p>
          </p:txBody>
        </p:sp>
        <p:sp>
          <p:nvSpPr>
            <p:cNvPr id="1259" name="四角形 192"/>
            <p:cNvSpPr/>
            <p:nvPr/>
          </p:nvSpPr>
          <p:spPr>
            <a:xfrm>
              <a:off x="2457529" y="15001297"/>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１</a:t>
              </a:r>
            </a:p>
          </p:txBody>
        </p:sp>
        <p:sp>
          <p:nvSpPr>
            <p:cNvPr id="1260" name="四角形 194"/>
            <p:cNvSpPr/>
            <p:nvPr/>
          </p:nvSpPr>
          <p:spPr>
            <a:xfrm>
              <a:off x="4109177" y="14750776"/>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２</a:t>
              </a:r>
            </a:p>
          </p:txBody>
        </p:sp>
        <p:sp>
          <p:nvSpPr>
            <p:cNvPr id="1261" name="四角形 195"/>
            <p:cNvSpPr/>
            <p:nvPr/>
          </p:nvSpPr>
          <p:spPr>
            <a:xfrm>
              <a:off x="5817334" y="1448501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３</a:t>
              </a:r>
            </a:p>
          </p:txBody>
        </p:sp>
        <p:sp>
          <p:nvSpPr>
            <p:cNvPr id="1262" name="四角形 196"/>
            <p:cNvSpPr/>
            <p:nvPr/>
          </p:nvSpPr>
          <p:spPr>
            <a:xfrm>
              <a:off x="7438581" y="14209347"/>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４</a:t>
              </a:r>
            </a:p>
          </p:txBody>
        </p:sp>
        <p:sp>
          <p:nvSpPr>
            <p:cNvPr id="1263" name="四角形 197"/>
            <p:cNvSpPr/>
            <p:nvPr/>
          </p:nvSpPr>
          <p:spPr>
            <a:xfrm>
              <a:off x="8726793" y="13967893"/>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５</a:t>
              </a:r>
            </a:p>
          </p:txBody>
        </p:sp>
        <p:sp>
          <p:nvSpPr>
            <p:cNvPr id="1264" name="四角形 198"/>
            <p:cNvSpPr/>
            <p:nvPr/>
          </p:nvSpPr>
          <p:spPr>
            <a:xfrm>
              <a:off x="10411722" y="1363136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６</a:t>
              </a:r>
            </a:p>
          </p:txBody>
        </p:sp>
      </p:grpSp>
    </p:spTree>
    <p:extLst>
      <p:ext uri="{BB962C8B-B14F-4D97-AF65-F5344CB8AC3E}">
        <p14:creationId xmlns:p14="http://schemas.microsoft.com/office/powerpoint/2010/main" val="344861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四角形 134"/>
          <p:cNvSpPr/>
          <p:nvPr/>
        </p:nvSpPr>
        <p:spPr>
          <a:xfrm>
            <a:off x="401383" y="262276"/>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１３　補助金の請求、交付について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74" name="テキスト 212"/>
          <p:cNvSpPr txBox="1"/>
          <p:nvPr/>
        </p:nvSpPr>
        <p:spPr>
          <a:xfrm>
            <a:off x="613405" y="1156909"/>
            <a:ext cx="11293330" cy="2369880"/>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ア　補助対象者から実績報告書の提出を受け、市において、提出書類の審査を行った後、適正な事業執行が確認できた場</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合、補助金交付額確定通知を送付します。</a:t>
            </a:r>
          </a:p>
          <a:p>
            <a:endParaRPr lang="ja-JP" altLang="en-US"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イ　市からの補助金額の確定通知を受領した補助対象者については、補助金交付請求書（</a:t>
            </a:r>
            <a:r>
              <a:rPr lang="en-US" altLang="ja-JP" sz="1600" dirty="0">
                <a:latin typeface="HG丸ｺﾞｼｯｸM-PRO" panose="020F0600000000000000" pitchFamily="50" charset="-128"/>
                <a:ea typeface="HG丸ｺﾞｼｯｸM-PRO" panose="020F0600000000000000" pitchFamily="50" charset="-128"/>
              </a:rPr>
              <a:t>P</a:t>
            </a:r>
            <a:r>
              <a:rPr lang="ja-JP" altLang="en-US" sz="1600" dirty="0">
                <a:latin typeface="HG丸ｺﾞｼｯｸM-PRO" panose="020F0600000000000000" pitchFamily="50" charset="-128"/>
                <a:ea typeface="HG丸ｺﾞｼｯｸM-PRO" panose="020F0600000000000000" pitchFamily="50" charset="-128"/>
              </a:rPr>
              <a:t>３０参照）</a:t>
            </a:r>
            <a:r>
              <a:rPr lang="ja-JP" altLang="en-US" sz="1600" u="none" dirty="0">
                <a:latin typeface="HG丸ｺﾞｼｯｸM-PRO" panose="020F0600000000000000" pitchFamily="50" charset="-128"/>
                <a:ea typeface="HG丸ｺﾞｼｯｸM-PRO" panose="020F0600000000000000" pitchFamily="50" charset="-128"/>
              </a:rPr>
              <a:t>により、市へ補助</a:t>
            </a:r>
            <a:endParaRPr lang="en-US" altLang="ja-JP" sz="1600" u="none"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u="none" dirty="0">
                <a:latin typeface="HG丸ｺﾞｼｯｸM-PRO" panose="020F0600000000000000" pitchFamily="50" charset="-128"/>
                <a:ea typeface="HG丸ｺﾞｼｯｸM-PRO" panose="020F0600000000000000" pitchFamily="50" charset="-128"/>
              </a:rPr>
              <a:t>金の請求を行ってください。</a:t>
            </a:r>
            <a:r>
              <a:rPr lang="ja-JP" altLang="en-US" sz="1600" dirty="0">
                <a:latin typeface="HG丸ｺﾞｼｯｸM-PRO" panose="020F0600000000000000" pitchFamily="50" charset="-128"/>
                <a:ea typeface="HG丸ｺﾞｼｯｸM-PRO" panose="020F0600000000000000" pitchFamily="50" charset="-128"/>
              </a:rPr>
              <a:t>　なお、請求書の他に口座登録依頼書（</a:t>
            </a:r>
            <a:r>
              <a:rPr lang="en-US" altLang="ja-JP" sz="1600" dirty="0">
                <a:latin typeface="HG丸ｺﾞｼｯｸM-PRO" panose="020F0600000000000000" pitchFamily="50" charset="-128"/>
                <a:ea typeface="HG丸ｺﾞｼｯｸM-PRO" panose="020F0600000000000000" pitchFamily="50" charset="-128"/>
              </a:rPr>
              <a:t>P</a:t>
            </a:r>
            <a:r>
              <a:rPr lang="ja-JP" altLang="en-US" sz="1600" dirty="0">
                <a:latin typeface="HG丸ｺﾞｼｯｸM-PRO" panose="020F0600000000000000" pitchFamily="50" charset="-128"/>
                <a:ea typeface="HG丸ｺﾞｼｯｸM-PRO" panose="020F0600000000000000" pitchFamily="50" charset="-128"/>
              </a:rPr>
              <a:t>３３参照）と振込口座の通帳番号が記載され</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err="1">
                <a:latin typeface="HG丸ｺﾞｼｯｸM-PRO" panose="020F0600000000000000" pitchFamily="50" charset="-128"/>
                <a:ea typeface="HG丸ｺﾞｼｯｸM-PRO" panose="020F0600000000000000" pitchFamily="50" charset="-128"/>
              </a:rPr>
              <a:t>た</a:t>
            </a:r>
            <a:r>
              <a:rPr lang="ja-JP" altLang="en-US" sz="1600" dirty="0">
                <a:latin typeface="HG丸ｺﾞｼｯｸM-PRO" panose="020F0600000000000000" pitchFamily="50" charset="-128"/>
                <a:ea typeface="HG丸ｺﾞｼｯｸM-PRO" panose="020F0600000000000000" pitchFamily="50" charset="-128"/>
              </a:rPr>
              <a:t>写しを添付していただきます。（様式は</a:t>
            </a:r>
            <a:r>
              <a:rPr lang="ja-JP" altLang="en-US" sz="1600" u="none" dirty="0">
                <a:latin typeface="HG丸ｺﾞｼｯｸM-PRO" panose="020F0600000000000000" pitchFamily="50" charset="-128"/>
                <a:ea typeface="HG丸ｺﾞｼｯｸM-PRO" panose="020F0600000000000000" pitchFamily="50" charset="-128"/>
              </a:rPr>
              <a:t>対馬市オフィシャルホームページでダウンロードできます。）</a:t>
            </a:r>
          </a:p>
          <a:p>
            <a:endParaRPr lang="ja-JP" altLang="en-US"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ウ　その後、請求書に基づき、市から補助金を交付します。</a:t>
            </a:r>
            <a:r>
              <a:rPr lang="ja-JP" altLang="en-US" sz="1600" b="1" dirty="0">
                <a:solidFill>
                  <a:srgbClr val="C00000"/>
                </a:solidFill>
                <a:latin typeface="HG丸ｺﾞｼｯｸM-PRO" panose="020F0600000000000000" pitchFamily="50" charset="-128"/>
                <a:ea typeface="HG丸ｺﾞｼｯｸM-PRO" panose="020F0600000000000000" pitchFamily="50" charset="-128"/>
              </a:rPr>
              <a:t>（補助金は事業が完了した後、支払われます。）</a:t>
            </a:r>
          </a:p>
          <a:p>
            <a:endParaRPr lang="ja-JP" altLang="en-US" sz="2000" b="1" dirty="0">
              <a:solidFill>
                <a:srgbClr val="FF0000"/>
              </a:solidFill>
            </a:endParaRPr>
          </a:p>
        </p:txBody>
      </p:sp>
      <p:sp>
        <p:nvSpPr>
          <p:cNvPr id="50" name="四角形 134"/>
          <p:cNvSpPr/>
          <p:nvPr/>
        </p:nvSpPr>
        <p:spPr>
          <a:xfrm>
            <a:off x="515291" y="4533236"/>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800" b="1" dirty="0">
                <a:solidFill>
                  <a:schemeClr val="bg1"/>
                </a:solidFill>
              </a:rPr>
              <a:t>１４　補助事業の流れ  （フロー図）</a:t>
            </a:r>
            <a:endParaRPr lang="ja-JP" altLang="en-US" b="1" dirty="0">
              <a:solidFill>
                <a:schemeClr val="bg1"/>
              </a:solidFill>
            </a:endParaRPr>
          </a:p>
        </p:txBody>
      </p:sp>
      <p:sp>
        <p:nvSpPr>
          <p:cNvPr id="51" name="四角形 317"/>
          <p:cNvSpPr/>
          <p:nvPr/>
        </p:nvSpPr>
        <p:spPr>
          <a:xfrm>
            <a:off x="220298" y="4217202"/>
            <a:ext cx="11468585" cy="11864078"/>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dirty="0">
              <a:latin typeface="メイリオ" panose="020B0604030504040204" pitchFamily="50" charset="-128"/>
              <a:ea typeface="メイリオ" panose="020B0604030504040204" pitchFamily="50" charset="-128"/>
            </a:endParaRPr>
          </a:p>
        </p:txBody>
      </p:sp>
      <p:sp>
        <p:nvSpPr>
          <p:cNvPr id="52" name="四角形 247"/>
          <p:cNvSpPr/>
          <p:nvPr/>
        </p:nvSpPr>
        <p:spPr>
          <a:xfrm>
            <a:off x="1655004" y="4596010"/>
            <a:ext cx="3785574" cy="1125812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sp>
        <p:nvSpPr>
          <p:cNvPr id="53" name="四角形 248"/>
          <p:cNvSpPr/>
          <p:nvPr/>
        </p:nvSpPr>
        <p:spPr>
          <a:xfrm>
            <a:off x="7347929" y="4603710"/>
            <a:ext cx="3808517" cy="11299968"/>
          </a:xfrm>
          <a:prstGeom prst="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54" name="四角形 251"/>
          <p:cNvSpPr/>
          <p:nvPr/>
        </p:nvSpPr>
        <p:spPr>
          <a:xfrm>
            <a:off x="1949462" y="6180824"/>
            <a:ext cx="3239770" cy="654331"/>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dirty="0">
                <a:latin typeface="メイリオ" panose="020B0604030504040204" pitchFamily="50" charset="-128"/>
                <a:ea typeface="メイリオ" panose="020B0604030504040204" pitchFamily="50" charset="-128"/>
              </a:rPr>
              <a:t>①交付申請書の提出</a:t>
            </a:r>
          </a:p>
        </p:txBody>
      </p:sp>
      <p:sp>
        <p:nvSpPr>
          <p:cNvPr id="55" name="四角形 255"/>
          <p:cNvSpPr/>
          <p:nvPr/>
        </p:nvSpPr>
        <p:spPr>
          <a:xfrm>
            <a:off x="7692549" y="6180824"/>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②交付申請書の受理</a:t>
            </a:r>
            <a:endParaRPr lang="ja-JP" altLang="en-US" b="0">
              <a:latin typeface="メイリオ" panose="020B0604030504040204" pitchFamily="50" charset="-128"/>
              <a:ea typeface="メイリオ" panose="020B0604030504040204" pitchFamily="50" charset="-128"/>
            </a:endParaRPr>
          </a:p>
        </p:txBody>
      </p:sp>
      <p:sp>
        <p:nvSpPr>
          <p:cNvPr id="56" name="図形 256"/>
          <p:cNvSpPr/>
          <p:nvPr/>
        </p:nvSpPr>
        <p:spPr>
          <a:xfrm>
            <a:off x="8891684" y="6740806"/>
            <a:ext cx="952500" cy="791989"/>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審査</a:t>
            </a:r>
          </a:p>
        </p:txBody>
      </p:sp>
      <p:sp>
        <p:nvSpPr>
          <p:cNvPr id="57" name="四角形 259"/>
          <p:cNvSpPr/>
          <p:nvPr/>
        </p:nvSpPr>
        <p:spPr>
          <a:xfrm>
            <a:off x="1957541" y="7491518"/>
            <a:ext cx="3239770" cy="720090"/>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a:latin typeface="メイリオ" panose="020B0604030504040204" pitchFamily="50" charset="-128"/>
                <a:ea typeface="メイリオ" panose="020B0604030504040204" pitchFamily="50" charset="-128"/>
              </a:rPr>
              <a:t>④事業着手</a:t>
            </a:r>
          </a:p>
        </p:txBody>
      </p:sp>
      <p:sp>
        <p:nvSpPr>
          <p:cNvPr id="58" name="四角形 261"/>
          <p:cNvSpPr/>
          <p:nvPr/>
        </p:nvSpPr>
        <p:spPr>
          <a:xfrm>
            <a:off x="735002" y="8480629"/>
            <a:ext cx="747217" cy="2697855"/>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変更申請</a:t>
            </a:r>
          </a:p>
        </p:txBody>
      </p:sp>
      <p:sp>
        <p:nvSpPr>
          <p:cNvPr id="60" name="四角形 271"/>
          <p:cNvSpPr/>
          <p:nvPr/>
        </p:nvSpPr>
        <p:spPr>
          <a:xfrm>
            <a:off x="7755710" y="7492649"/>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③交付決定通知</a:t>
            </a:r>
            <a:endParaRPr lang="ja-JP" altLang="en-US" b="0">
              <a:latin typeface="メイリオ" panose="020B0604030504040204" pitchFamily="50" charset="-128"/>
              <a:ea typeface="メイリオ" panose="020B0604030504040204" pitchFamily="50" charset="-128"/>
            </a:endParaRPr>
          </a:p>
        </p:txBody>
      </p:sp>
      <p:sp>
        <p:nvSpPr>
          <p:cNvPr id="61" name="四角形 277"/>
          <p:cNvSpPr/>
          <p:nvPr/>
        </p:nvSpPr>
        <p:spPr>
          <a:xfrm>
            <a:off x="1918471" y="12919449"/>
            <a:ext cx="3270761" cy="845393"/>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⑨補助金額確定通知の受理</a:t>
            </a:r>
          </a:p>
        </p:txBody>
      </p:sp>
      <p:sp>
        <p:nvSpPr>
          <p:cNvPr id="62" name="四角形 281"/>
          <p:cNvSpPr/>
          <p:nvPr/>
        </p:nvSpPr>
        <p:spPr>
          <a:xfrm>
            <a:off x="1905336" y="15036970"/>
            <a:ext cx="3249037"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⑬補助金受理</a:t>
            </a:r>
          </a:p>
        </p:txBody>
      </p:sp>
      <p:sp>
        <p:nvSpPr>
          <p:cNvPr id="63" name="四角形 282"/>
          <p:cNvSpPr/>
          <p:nvPr/>
        </p:nvSpPr>
        <p:spPr>
          <a:xfrm>
            <a:off x="1655004" y="4309622"/>
            <a:ext cx="3785574" cy="570681"/>
          </a:xfrm>
          <a:prstGeom prst="rect">
            <a:avLst/>
          </a:prstGeom>
          <a:solidFill>
            <a:schemeClr val="accent2"/>
          </a:solidFill>
          <a:ln w="12700" cap="flat" cmpd="sng" algn="ctr">
            <a:solidFill>
              <a:schemeClr val="accent2">
                <a:lumMod val="40000"/>
                <a:lumOff val="6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3200" b="1" dirty="0">
                <a:solidFill>
                  <a:schemeClr val="bg1"/>
                </a:solidFill>
                <a:latin typeface="メイリオ" panose="020B0604030504040204" pitchFamily="50" charset="-128"/>
                <a:ea typeface="メイリオ" panose="020B0604030504040204" pitchFamily="50" charset="-128"/>
              </a:rPr>
              <a:t>補助対象者</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65" name="四角形 284"/>
          <p:cNvSpPr/>
          <p:nvPr/>
        </p:nvSpPr>
        <p:spPr>
          <a:xfrm>
            <a:off x="7347929" y="4309621"/>
            <a:ext cx="3816381" cy="570681"/>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a:defRPr lang="ja-JP" altLang="en-US"/>
            </a:pPr>
            <a:r>
              <a:rPr lang="ja-JP" altLang="en-US" sz="3200" b="1" dirty="0">
                <a:solidFill>
                  <a:schemeClr val="bg1"/>
                </a:solidFill>
                <a:latin typeface="メイリオ" panose="020B0604030504040204" pitchFamily="50" charset="-128"/>
                <a:ea typeface="メイリオ" panose="020B0604030504040204" pitchFamily="50" charset="-128"/>
              </a:rPr>
              <a:t>対馬市</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66" name="図形 285"/>
          <p:cNvSpPr/>
          <p:nvPr/>
        </p:nvSpPr>
        <p:spPr>
          <a:xfrm>
            <a:off x="5217182" y="6136356"/>
            <a:ext cx="2130747"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67" name="図形 286"/>
          <p:cNvSpPr/>
          <p:nvPr/>
        </p:nvSpPr>
        <p:spPr>
          <a:xfrm rot="10800000">
            <a:off x="5474434" y="7489869"/>
            <a:ext cx="2245302"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68" name="四角形 287"/>
          <p:cNvSpPr/>
          <p:nvPr/>
        </p:nvSpPr>
        <p:spPr>
          <a:xfrm>
            <a:off x="7700446" y="8924145"/>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②－１変更申請書の受理</a:t>
            </a:r>
            <a:endParaRPr lang="ja-JP" altLang="en-US" b="0">
              <a:latin typeface="メイリオ" panose="020B0604030504040204" pitchFamily="50" charset="-128"/>
              <a:ea typeface="メイリオ" panose="020B0604030504040204" pitchFamily="50" charset="-128"/>
            </a:endParaRPr>
          </a:p>
        </p:txBody>
      </p:sp>
      <p:sp>
        <p:nvSpPr>
          <p:cNvPr id="69" name="図形 288"/>
          <p:cNvSpPr/>
          <p:nvPr/>
        </p:nvSpPr>
        <p:spPr>
          <a:xfrm>
            <a:off x="8899581" y="9484127"/>
            <a:ext cx="952500" cy="751843"/>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審査</a:t>
            </a:r>
          </a:p>
        </p:txBody>
      </p:sp>
      <p:sp>
        <p:nvSpPr>
          <p:cNvPr id="70" name="四角形 289"/>
          <p:cNvSpPr/>
          <p:nvPr/>
        </p:nvSpPr>
        <p:spPr>
          <a:xfrm>
            <a:off x="7763607" y="10235970"/>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③－１変更承認通知</a:t>
            </a:r>
            <a:endParaRPr lang="ja-JP" altLang="en-US" b="0" dirty="0">
              <a:latin typeface="メイリオ" panose="020B0604030504040204" pitchFamily="50" charset="-128"/>
              <a:ea typeface="メイリオ" panose="020B0604030504040204" pitchFamily="50" charset="-128"/>
            </a:endParaRPr>
          </a:p>
        </p:txBody>
      </p:sp>
      <p:sp>
        <p:nvSpPr>
          <p:cNvPr id="71" name="図形 290"/>
          <p:cNvSpPr/>
          <p:nvPr/>
        </p:nvSpPr>
        <p:spPr>
          <a:xfrm>
            <a:off x="5255963" y="8958881"/>
            <a:ext cx="2084102"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2" name="図形 291"/>
          <p:cNvSpPr/>
          <p:nvPr/>
        </p:nvSpPr>
        <p:spPr>
          <a:xfrm rot="10800000">
            <a:off x="5474432" y="10233191"/>
            <a:ext cx="2248309"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3" name="四角形 297"/>
          <p:cNvSpPr/>
          <p:nvPr/>
        </p:nvSpPr>
        <p:spPr>
          <a:xfrm>
            <a:off x="7734279" y="11710060"/>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⑦実績報告書の受理</a:t>
            </a:r>
            <a:endParaRPr lang="ja-JP" altLang="en-US" b="0">
              <a:latin typeface="メイリオ" panose="020B0604030504040204" pitchFamily="50" charset="-128"/>
              <a:ea typeface="メイリオ" panose="020B0604030504040204" pitchFamily="50" charset="-128"/>
            </a:endParaRPr>
          </a:p>
        </p:txBody>
      </p:sp>
      <p:sp>
        <p:nvSpPr>
          <p:cNvPr id="74" name="図形 298"/>
          <p:cNvSpPr/>
          <p:nvPr/>
        </p:nvSpPr>
        <p:spPr>
          <a:xfrm>
            <a:off x="8908531" y="12259424"/>
            <a:ext cx="952500" cy="751843"/>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審査</a:t>
            </a:r>
          </a:p>
        </p:txBody>
      </p:sp>
      <p:sp>
        <p:nvSpPr>
          <p:cNvPr id="75" name="四角形 299"/>
          <p:cNvSpPr/>
          <p:nvPr/>
        </p:nvSpPr>
        <p:spPr>
          <a:xfrm>
            <a:off x="7763557" y="12965777"/>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⑧補助金確定通知書</a:t>
            </a:r>
            <a:endParaRPr lang="ja-JP" altLang="en-US" b="0">
              <a:latin typeface="メイリオ" panose="020B0604030504040204" pitchFamily="50" charset="-128"/>
              <a:ea typeface="メイリオ" panose="020B0604030504040204" pitchFamily="50" charset="-128"/>
            </a:endParaRPr>
          </a:p>
        </p:txBody>
      </p:sp>
      <p:sp>
        <p:nvSpPr>
          <p:cNvPr id="76" name="図形 300"/>
          <p:cNvSpPr/>
          <p:nvPr/>
        </p:nvSpPr>
        <p:spPr>
          <a:xfrm>
            <a:off x="5237182" y="11744796"/>
            <a:ext cx="2102883"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7" name="図形 301"/>
          <p:cNvSpPr/>
          <p:nvPr/>
        </p:nvSpPr>
        <p:spPr>
          <a:xfrm rot="10800000">
            <a:off x="5448442" y="12962997"/>
            <a:ext cx="2259738"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8" name="四角形 302"/>
          <p:cNvSpPr/>
          <p:nvPr/>
        </p:nvSpPr>
        <p:spPr>
          <a:xfrm>
            <a:off x="735002" y="11624344"/>
            <a:ext cx="747217" cy="2697855"/>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事業実績</a:t>
            </a:r>
          </a:p>
        </p:txBody>
      </p:sp>
      <p:sp>
        <p:nvSpPr>
          <p:cNvPr id="79" name="四角形 303"/>
          <p:cNvSpPr/>
          <p:nvPr/>
        </p:nvSpPr>
        <p:spPr>
          <a:xfrm>
            <a:off x="1966951" y="14082607"/>
            <a:ext cx="3239770" cy="720090"/>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a:latin typeface="メイリオ" panose="020B0604030504040204" pitchFamily="50" charset="-128"/>
                <a:ea typeface="メイリオ" panose="020B0604030504040204" pitchFamily="50" charset="-128"/>
              </a:rPr>
              <a:t>⑩補助金請求書の提出</a:t>
            </a:r>
          </a:p>
        </p:txBody>
      </p:sp>
      <p:sp>
        <p:nvSpPr>
          <p:cNvPr id="80" name="四角形 304"/>
          <p:cNvSpPr/>
          <p:nvPr/>
        </p:nvSpPr>
        <p:spPr>
          <a:xfrm>
            <a:off x="7710038" y="14082607"/>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⑪請求書の受理</a:t>
            </a:r>
            <a:endParaRPr lang="ja-JP" altLang="en-US" b="0" dirty="0">
              <a:latin typeface="メイリオ" panose="020B0604030504040204" pitchFamily="50" charset="-128"/>
              <a:ea typeface="メイリオ" panose="020B0604030504040204" pitchFamily="50" charset="-128"/>
            </a:endParaRPr>
          </a:p>
        </p:txBody>
      </p:sp>
      <p:sp>
        <p:nvSpPr>
          <p:cNvPr id="81" name="図形 305"/>
          <p:cNvSpPr/>
          <p:nvPr/>
        </p:nvSpPr>
        <p:spPr>
          <a:xfrm>
            <a:off x="5256483" y="14117343"/>
            <a:ext cx="2102883"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82" name="四角形 310"/>
          <p:cNvSpPr/>
          <p:nvPr/>
        </p:nvSpPr>
        <p:spPr>
          <a:xfrm>
            <a:off x="7726103" y="15106631"/>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⑫補助金の交付</a:t>
            </a:r>
            <a:endParaRPr lang="ja-JP" altLang="en-US" b="0" dirty="0">
              <a:latin typeface="メイリオ" panose="020B0604030504040204" pitchFamily="50" charset="-128"/>
              <a:ea typeface="メイリオ" panose="020B0604030504040204" pitchFamily="50" charset="-128"/>
            </a:endParaRPr>
          </a:p>
        </p:txBody>
      </p:sp>
      <p:sp>
        <p:nvSpPr>
          <p:cNvPr id="83" name="図形 311"/>
          <p:cNvSpPr/>
          <p:nvPr/>
        </p:nvSpPr>
        <p:spPr>
          <a:xfrm rot="10800000">
            <a:off x="5448441" y="15131116"/>
            <a:ext cx="2234341"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84" name="図形 309"/>
          <p:cNvSpPr/>
          <p:nvPr/>
        </p:nvSpPr>
        <p:spPr>
          <a:xfrm>
            <a:off x="8574462" y="14594592"/>
            <a:ext cx="1543050" cy="742612"/>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支払手続</a:t>
            </a:r>
          </a:p>
        </p:txBody>
      </p:sp>
      <p:sp>
        <p:nvSpPr>
          <p:cNvPr id="85" name="四角形 312"/>
          <p:cNvSpPr/>
          <p:nvPr/>
        </p:nvSpPr>
        <p:spPr>
          <a:xfrm>
            <a:off x="736616" y="14594592"/>
            <a:ext cx="747217" cy="1232738"/>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支払</a:t>
            </a:r>
          </a:p>
        </p:txBody>
      </p:sp>
      <p:sp>
        <p:nvSpPr>
          <p:cNvPr id="86" name="図形 313"/>
          <p:cNvSpPr/>
          <p:nvPr/>
        </p:nvSpPr>
        <p:spPr>
          <a:xfrm>
            <a:off x="2673997" y="13531023"/>
            <a:ext cx="1790700" cy="757770"/>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請求書作成</a:t>
            </a:r>
          </a:p>
        </p:txBody>
      </p:sp>
      <p:sp>
        <p:nvSpPr>
          <p:cNvPr id="87" name="四角形 314"/>
          <p:cNvSpPr/>
          <p:nvPr/>
        </p:nvSpPr>
        <p:spPr>
          <a:xfrm>
            <a:off x="244386" y="6848539"/>
            <a:ext cx="1750156" cy="542043"/>
          </a:xfrm>
          <a:prstGeom prst="rect">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400" b="1" dirty="0">
                <a:solidFill>
                  <a:schemeClr val="bg1"/>
                </a:solidFill>
                <a:latin typeface="メイリオ" panose="020B0604030504040204" pitchFamily="50" charset="-128"/>
                <a:ea typeface="メイリオ" panose="020B0604030504040204" pitchFamily="50" charset="-128"/>
              </a:rPr>
              <a:t>１２月２６日まで</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88" name="図形 253"/>
          <p:cNvSpPr/>
          <p:nvPr/>
        </p:nvSpPr>
        <p:spPr>
          <a:xfrm>
            <a:off x="650947" y="4875215"/>
            <a:ext cx="915325" cy="1896962"/>
          </a:xfrm>
          <a:prstGeom prst="downArrow">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dirty="0">
                <a:solidFill>
                  <a:schemeClr val="tx1"/>
                </a:solidFill>
                <a:latin typeface="メイリオ" panose="020B0604030504040204" pitchFamily="50" charset="-128"/>
                <a:ea typeface="メイリオ" panose="020B0604030504040204" pitchFamily="50" charset="-128"/>
              </a:rPr>
              <a:t>応募期間</a:t>
            </a:r>
          </a:p>
        </p:txBody>
      </p:sp>
      <p:sp>
        <p:nvSpPr>
          <p:cNvPr id="89" name="図形 296"/>
          <p:cNvSpPr/>
          <p:nvPr/>
        </p:nvSpPr>
        <p:spPr>
          <a:xfrm>
            <a:off x="2961447" y="8231936"/>
            <a:ext cx="1123950" cy="3478124"/>
          </a:xfrm>
          <a:prstGeom prst="downArrow">
            <a:avLst/>
          </a:prstGeom>
          <a:gradFill flip="none" rotWithShape="1">
            <a:gsLst>
              <a:gs pos="0">
                <a:srgbClr val="C00000"/>
              </a:gs>
              <a:gs pos="50000">
                <a:srgbClr val="C00000">
                  <a:tint val="44500"/>
                  <a:satMod val="160000"/>
                </a:srgbClr>
              </a:gs>
              <a:gs pos="100000">
                <a:srgbClr val="C0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90" name="四角形 295"/>
          <p:cNvSpPr/>
          <p:nvPr/>
        </p:nvSpPr>
        <p:spPr>
          <a:xfrm>
            <a:off x="735003" y="8458107"/>
            <a:ext cx="10429307" cy="357100"/>
          </a:xfrm>
          <a:prstGeom prst="rect">
            <a:avLst/>
          </a:prstGeom>
          <a:solidFill>
            <a:srgbClr val="FFFF0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000" b="1" u="sng" dirty="0">
                <a:solidFill>
                  <a:srgbClr val="C00000"/>
                </a:solidFill>
                <a:latin typeface="メイリオ" panose="020B0604030504040204" pitchFamily="50" charset="-128"/>
                <a:ea typeface="メイリオ" panose="020B0604030504040204" pitchFamily="50" charset="-128"/>
              </a:rPr>
              <a:t>※事業の内容等に変更があった場合のみ</a:t>
            </a:r>
            <a:endParaRPr lang="ja-JP" altLang="en-US" sz="2000" dirty="0">
              <a:solidFill>
                <a:srgbClr val="C00000"/>
              </a:solidFill>
              <a:latin typeface="メイリオ" panose="020B0604030504040204" pitchFamily="50" charset="-128"/>
              <a:ea typeface="メイリオ" panose="020B0604030504040204" pitchFamily="50" charset="-128"/>
            </a:endParaRPr>
          </a:p>
        </p:txBody>
      </p:sp>
      <p:sp>
        <p:nvSpPr>
          <p:cNvPr id="91" name="四角形 263"/>
          <p:cNvSpPr/>
          <p:nvPr/>
        </p:nvSpPr>
        <p:spPr>
          <a:xfrm>
            <a:off x="1976359" y="8958881"/>
            <a:ext cx="3220952"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①－１変更承認申請書</a:t>
            </a:r>
          </a:p>
          <a:p>
            <a:pPr algn="ctr"/>
            <a:r>
              <a:rPr lang="ja-JP" altLang="en-US" sz="2000" b="0" dirty="0" err="1">
                <a:latin typeface="メイリオ" panose="020B0604030504040204" pitchFamily="50" charset="-128"/>
                <a:ea typeface="メイリオ" panose="020B0604030504040204" pitchFamily="50" charset="-128"/>
              </a:rPr>
              <a:t>の提</a:t>
            </a:r>
            <a:r>
              <a:rPr lang="ja-JP" altLang="en-US" sz="2000" b="0" dirty="0">
                <a:latin typeface="メイリオ" panose="020B0604030504040204" pitchFamily="50" charset="-128"/>
                <a:ea typeface="メイリオ" panose="020B0604030504040204" pitchFamily="50" charset="-128"/>
              </a:rPr>
              <a:t>出</a:t>
            </a:r>
          </a:p>
        </p:txBody>
      </p:sp>
      <p:sp>
        <p:nvSpPr>
          <p:cNvPr id="92" name="四角形 272"/>
          <p:cNvSpPr/>
          <p:nvPr/>
        </p:nvSpPr>
        <p:spPr>
          <a:xfrm>
            <a:off x="1937476" y="10148958"/>
            <a:ext cx="3226990"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b="0" dirty="0">
                <a:latin typeface="メイリオ" panose="020B0604030504040204" pitchFamily="50" charset="-128"/>
                <a:ea typeface="メイリオ" panose="020B0604030504040204" pitchFamily="50" charset="-128"/>
              </a:rPr>
              <a:t>④－１変更した事業に着手</a:t>
            </a:r>
          </a:p>
        </p:txBody>
      </p:sp>
      <p:sp>
        <p:nvSpPr>
          <p:cNvPr id="93" name="四角形 273"/>
          <p:cNvSpPr/>
          <p:nvPr/>
        </p:nvSpPr>
        <p:spPr>
          <a:xfrm>
            <a:off x="2003705" y="11744796"/>
            <a:ext cx="3203017"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⑤事業完了</a:t>
            </a:r>
            <a:endParaRPr sz="2000" b="0" dirty="0">
              <a:latin typeface="メイリオ" panose="020B0604030504040204" pitchFamily="50" charset="-128"/>
              <a:ea typeface="メイリオ" panose="020B0604030504040204" pitchFamily="50" charset="-128"/>
            </a:endParaRPr>
          </a:p>
          <a:p>
            <a:pPr algn="ctr"/>
            <a:r>
              <a:rPr lang="ja-JP" altLang="en-US" sz="2000" b="0" dirty="0">
                <a:latin typeface="メイリオ" panose="020B0604030504040204" pitchFamily="50" charset="-128"/>
                <a:ea typeface="メイリオ" panose="020B0604030504040204" pitchFamily="50" charset="-128"/>
              </a:rPr>
              <a:t>⑥実績報告書の提出</a:t>
            </a:r>
          </a:p>
        </p:txBody>
      </p:sp>
      <p:sp>
        <p:nvSpPr>
          <p:cNvPr id="94" name="四角形 294"/>
          <p:cNvSpPr/>
          <p:nvPr/>
        </p:nvSpPr>
        <p:spPr>
          <a:xfrm>
            <a:off x="574823" y="8375875"/>
            <a:ext cx="10759536" cy="2944535"/>
          </a:xfrm>
          <a:prstGeom prst="rect">
            <a:avLst/>
          </a:prstGeom>
          <a:noFill/>
          <a:ln w="28575" cap="flat" cmpd="sng" algn="ctr">
            <a:solidFill>
              <a:srgbClr val="C0000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95" name="四角形 315"/>
          <p:cNvSpPr/>
          <p:nvPr/>
        </p:nvSpPr>
        <p:spPr>
          <a:xfrm>
            <a:off x="735002" y="7487374"/>
            <a:ext cx="747217" cy="732216"/>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dirty="0">
                <a:solidFill>
                  <a:schemeClr val="tx1"/>
                </a:solidFill>
                <a:latin typeface="メイリオ" panose="020B0604030504040204" pitchFamily="50" charset="-128"/>
                <a:ea typeface="メイリオ" panose="020B0604030504040204" pitchFamily="50" charset="-128"/>
              </a:rPr>
              <a:t>着手</a:t>
            </a:r>
          </a:p>
        </p:txBody>
      </p:sp>
      <p:sp>
        <p:nvSpPr>
          <p:cNvPr id="96" name="四角形 134"/>
          <p:cNvSpPr/>
          <p:nvPr/>
        </p:nvSpPr>
        <p:spPr>
          <a:xfrm>
            <a:off x="401383" y="3407577"/>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１４　補助事業の流れ（フロー図）</a:t>
            </a:r>
            <a:endParaRPr lang="en-US" altLang="ja-JP" sz="2400" b="1" dirty="0">
              <a:solidFill>
                <a:schemeClr val="bg1"/>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tretch>
            <a:fillRect/>
          </a:stretch>
        </p:blipFill>
        <p:spPr>
          <a:xfrm>
            <a:off x="8754782" y="4932933"/>
            <a:ext cx="1150281" cy="1160425"/>
          </a:xfrm>
          <a:prstGeom prst="rect">
            <a:avLst/>
          </a:prstGeom>
        </p:spPr>
      </p:pic>
      <p:pic>
        <p:nvPicPr>
          <p:cNvPr id="3" name="図 2"/>
          <p:cNvPicPr>
            <a:picLocks noChangeAspect="1"/>
          </p:cNvPicPr>
          <p:nvPr/>
        </p:nvPicPr>
        <p:blipFill>
          <a:blip r:embed="rId4" cstate="print">
            <a:clrChange>
              <a:clrFrom>
                <a:srgbClr val="E3E3E3"/>
              </a:clrFrom>
              <a:clrTo>
                <a:srgbClr val="E3E3E3">
                  <a:alpha val="0"/>
                </a:srgbClr>
              </a:clrTo>
            </a:clrChange>
            <a:extLst>
              <a:ext uri="{28A0092B-C50C-407E-A947-70E740481C1C}">
                <a14:useLocalDpi xmlns:a14="http://schemas.microsoft.com/office/drawing/2010/main" val="0"/>
              </a:ext>
            </a:extLst>
          </a:blip>
          <a:stretch>
            <a:fillRect/>
          </a:stretch>
        </p:blipFill>
        <p:spPr>
          <a:xfrm>
            <a:off x="3027548" y="4927658"/>
            <a:ext cx="1040485" cy="1153676"/>
          </a:xfrm>
          <a:prstGeom prst="rect">
            <a:avLst/>
          </a:prstGeom>
        </p:spPr>
      </p:pic>
    </p:spTree>
    <p:extLst>
      <p:ext uri="{BB962C8B-B14F-4D97-AF65-F5344CB8AC3E}">
        <p14:creationId xmlns:p14="http://schemas.microsoft.com/office/powerpoint/2010/main" val="158861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08821787"/>
              </p:ext>
            </p:extLst>
          </p:nvPr>
        </p:nvGraphicFramePr>
        <p:xfrm>
          <a:off x="311818" y="947502"/>
          <a:ext cx="11546034" cy="10607208"/>
        </p:xfrm>
        <a:graphic>
          <a:graphicData uri="http://schemas.openxmlformats.org/drawingml/2006/table">
            <a:tbl>
              <a:tblPr firstRow="1" bandRow="1">
                <a:tableStyleId>{5C22544A-7EE6-4342-B048-85BDC9FD1C3A}</a:tableStyleId>
              </a:tblPr>
              <a:tblGrid>
                <a:gridCol w="548640">
                  <a:extLst>
                    <a:ext uri="{9D8B030D-6E8A-4147-A177-3AD203B41FA5}">
                      <a16:colId xmlns:a16="http://schemas.microsoft.com/office/drawing/2014/main" val="2232442758"/>
                    </a:ext>
                  </a:extLst>
                </a:gridCol>
                <a:gridCol w="441960">
                  <a:extLst>
                    <a:ext uri="{9D8B030D-6E8A-4147-A177-3AD203B41FA5}">
                      <a16:colId xmlns:a16="http://schemas.microsoft.com/office/drawing/2014/main" val="257367172"/>
                    </a:ext>
                  </a:extLst>
                </a:gridCol>
                <a:gridCol w="441960">
                  <a:extLst>
                    <a:ext uri="{9D8B030D-6E8A-4147-A177-3AD203B41FA5}">
                      <a16:colId xmlns:a16="http://schemas.microsoft.com/office/drawing/2014/main" val="1730009339"/>
                    </a:ext>
                  </a:extLst>
                </a:gridCol>
                <a:gridCol w="1322672">
                  <a:extLst>
                    <a:ext uri="{9D8B030D-6E8A-4147-A177-3AD203B41FA5}">
                      <a16:colId xmlns:a16="http://schemas.microsoft.com/office/drawing/2014/main" val="1511063282"/>
                    </a:ext>
                  </a:extLst>
                </a:gridCol>
                <a:gridCol w="2987842">
                  <a:extLst>
                    <a:ext uri="{9D8B030D-6E8A-4147-A177-3AD203B41FA5}">
                      <a16:colId xmlns:a16="http://schemas.microsoft.com/office/drawing/2014/main" val="3982137212"/>
                    </a:ext>
                  </a:extLst>
                </a:gridCol>
                <a:gridCol w="2901329">
                  <a:extLst>
                    <a:ext uri="{9D8B030D-6E8A-4147-A177-3AD203B41FA5}">
                      <a16:colId xmlns:a16="http://schemas.microsoft.com/office/drawing/2014/main" val="167988381"/>
                    </a:ext>
                  </a:extLst>
                </a:gridCol>
                <a:gridCol w="2901631">
                  <a:extLst>
                    <a:ext uri="{9D8B030D-6E8A-4147-A177-3AD203B41FA5}">
                      <a16:colId xmlns:a16="http://schemas.microsoft.com/office/drawing/2014/main" val="303477359"/>
                    </a:ext>
                  </a:extLst>
                </a:gridCol>
              </a:tblGrid>
              <a:tr h="376955">
                <a:tc rowSpan="2" gridSpan="3">
                  <a:txBody>
                    <a:bodyPr/>
                    <a:lstStyle/>
                    <a:p>
                      <a:pPr algn="ctr"/>
                      <a:r>
                        <a:rPr kumimoji="1" lang="ja-JP" altLang="en-US" dirty="0">
                          <a:latin typeface="メイリオ" panose="020B0604030504040204" pitchFamily="50" charset="-128"/>
                          <a:ea typeface="メイリオ" panose="020B0604030504040204" pitchFamily="50" charset="-128"/>
                        </a:rPr>
                        <a:t>区分</a:t>
                      </a:r>
                    </a:p>
                  </a:txBody>
                  <a:tcPr anchor="ctr"/>
                </a:tc>
                <a:tc rowSpan="2" hMerge="1">
                  <a:txBody>
                    <a:bodyPr/>
                    <a:lstStyle/>
                    <a:p>
                      <a:endParaRPr kumimoji="1" lang="ja-JP" altLang="en-US" dirty="0"/>
                    </a:p>
                  </a:txBody>
                  <a:tcPr/>
                </a:tc>
                <a:tc rowSpan="2" hMerge="1">
                  <a:txBody>
                    <a:bodyPr/>
                    <a:lstStyle/>
                    <a:p>
                      <a:endParaRPr kumimoji="1" lang="ja-JP" altLang="en-US" dirty="0"/>
                    </a:p>
                  </a:txBody>
                  <a:tcPr/>
                </a:tc>
                <a:tc rowSpan="2">
                  <a:txBody>
                    <a:bodyPr/>
                    <a:lstStyle/>
                    <a:p>
                      <a:pPr algn="ctr"/>
                      <a:r>
                        <a:rPr kumimoji="1" lang="ja-JP" altLang="en-US" dirty="0">
                          <a:latin typeface="メイリオ" panose="020B0604030504040204" pitchFamily="50" charset="-128"/>
                          <a:ea typeface="メイリオ" panose="020B0604030504040204" pitchFamily="50" charset="-128"/>
                        </a:rPr>
                        <a:t>経費</a:t>
                      </a:r>
                    </a:p>
                  </a:txBody>
                  <a:tcPr anchor="ctr"/>
                </a:tc>
                <a:tc gridSpan="2">
                  <a:txBody>
                    <a:bodyPr/>
                    <a:lstStyle/>
                    <a:p>
                      <a:pPr algn="ctr"/>
                      <a:r>
                        <a:rPr kumimoji="1" lang="ja-JP" altLang="en-US" dirty="0">
                          <a:latin typeface="メイリオ" panose="020B0604030504040204" pitchFamily="50" charset="-128"/>
                          <a:ea typeface="メイリオ" panose="020B0604030504040204" pitchFamily="50" charset="-128"/>
                        </a:rPr>
                        <a:t>提出</a:t>
                      </a:r>
                    </a:p>
                  </a:txBody>
                  <a:tcPr anchor="ctr"/>
                </a:tc>
                <a:tc hMerge="1">
                  <a:txBody>
                    <a:bodyPr/>
                    <a:lstStyle/>
                    <a:p>
                      <a:endParaRPr kumimoji="1" lang="ja-JP" altLang="en-US" dirty="0"/>
                    </a:p>
                  </a:txBody>
                  <a:tcPr/>
                </a:tc>
                <a:tc rowSpan="2">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462255204"/>
                  </a:ext>
                </a:extLst>
              </a:tr>
              <a:tr h="374689">
                <a:tc gridSpan="3"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rPr>
                        <a:t>申請時</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rPr>
                        <a:t>実績報告時</a:t>
                      </a: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5324239"/>
                  </a:ext>
                </a:extLst>
              </a:tr>
              <a:tr h="254916">
                <a:tc rowSpan="19">
                  <a:txBody>
                    <a:bodyPr/>
                    <a:lstStyle/>
                    <a:p>
                      <a:pPr algn="ctr"/>
                      <a:r>
                        <a:rPr kumimoji="1" lang="ja-JP" altLang="en-US" sz="2400" b="1" dirty="0">
                          <a:latin typeface="メイリオ" panose="020B0604030504040204" pitchFamily="50" charset="-128"/>
                          <a:ea typeface="メイリオ" panose="020B0604030504040204" pitchFamily="50" charset="-128"/>
                        </a:rPr>
                        <a:t>展示会等参加型</a:t>
                      </a:r>
                    </a:p>
                  </a:txBody>
                  <a:tcPr vert="eaVert" anchor="ctr"/>
                </a:tc>
                <a:tc rowSpan="8">
                  <a:txBody>
                    <a:bodyPr/>
                    <a:lstStyle/>
                    <a:p>
                      <a:pPr algn="ctr">
                        <a:spcAft>
                          <a:spcPts val="0"/>
                        </a:spcAft>
                      </a:pPr>
                      <a:r>
                        <a:rPr lang="ja-JP" sz="2000" b="1"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endParaRPr 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rowSpan="4">
                  <a:txBody>
                    <a:bodyPr/>
                    <a:lstStyle/>
                    <a:p>
                      <a:pPr algn="ctr">
                        <a:spcAft>
                          <a:spcPts val="0"/>
                        </a:spcAft>
                      </a:pPr>
                      <a:r>
                        <a:rPr lang="ja-JP" sz="2000" b="1"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国内</a:t>
                      </a:r>
                      <a:endParaRPr 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見積書、航空運賃計算表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航空チケット半券、領収書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rowSpan="4">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出張者：</a:t>
                      </a: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展示会等従事者（</a:t>
                      </a:r>
                      <a:r>
                        <a:rPr lang="en-US"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※2</a:t>
                      </a: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名まで）</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宿泊：展示会前</a:t>
                      </a:r>
                      <a:r>
                        <a:rPr 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2</a:t>
                      </a: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泊、後１</a:t>
                      </a:r>
                      <a:endParaRPr lang="en-US"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泊</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a:t>
                      </a: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に</a:t>
                      </a:r>
                      <a:endParaRPr lang="en-US"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関する</a:t>
                      </a: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条例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664450"/>
                  </a:ext>
                </a:extLst>
              </a:tr>
              <a:tr h="325727">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16416387"/>
                  </a:ext>
                </a:extLst>
              </a:tr>
              <a:tr h="254916">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64964583"/>
                  </a:ext>
                </a:extLst>
              </a:tr>
              <a:tr h="513320">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見積書、宿泊料金計算表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582146109"/>
                  </a:ext>
                </a:extLst>
              </a:tr>
              <a:tr h="270618">
                <a:tc vMerge="1">
                  <a:txBody>
                    <a:bodyPr/>
                    <a:lstStyle/>
                    <a:p>
                      <a:endParaRPr kumimoji="1" lang="ja-JP" altLang="en-US"/>
                    </a:p>
                  </a:txBody>
                  <a:tcPr/>
                </a:tc>
                <a:tc vMerge="1">
                  <a:txBody>
                    <a:bodyPr/>
                    <a:lstStyle/>
                    <a:p>
                      <a:endParaRPr kumimoji="1" lang="ja-JP" altLang="en-US"/>
                    </a:p>
                  </a:txBody>
                  <a:tcPr/>
                </a:tc>
                <a:tc rowSpan="4">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ja-JP" altLang="en-US" sz="2000" b="1" kern="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海外</a:t>
                      </a:r>
                      <a:endParaRPr lang="ja-JP" alt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見積書、航空運賃計算表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航空チケット半券、領収書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rowSpan="4">
                  <a:txBody>
                    <a:bodyPr/>
                    <a:lstStyle/>
                    <a:p>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rPr>
                        <a:t>出張者：</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mn-cs"/>
                        </a:rPr>
                        <a:t>展示会等従事者（</a:t>
                      </a:r>
                      <a:r>
                        <a:rPr kumimoji="1" lang="en-US" altLang="ja-JP" sz="180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mn-cs"/>
                        </a:rPr>
                        <a:t>２名まで）</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endParaRPr>
                    </a:p>
                    <a:p>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rPr>
                        <a:t>宿泊：展示会前</a:t>
                      </a:r>
                      <a:r>
                        <a:rPr kumimoji="1" lang="en-US" altLang="ja-JP" sz="1800" kern="1200" dirty="0">
                          <a:solidFill>
                            <a:schemeClr val="dk1"/>
                          </a:solidFill>
                          <a:effectLst/>
                          <a:latin typeface="メイリオ" panose="020B0604030504040204" pitchFamily="50" charset="-128"/>
                          <a:ea typeface="メイリオ" panose="020B0604030504040204" pitchFamily="50" charset="-128"/>
                          <a:cs typeface="+mn-cs"/>
                        </a:rPr>
                        <a:t>3</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rPr>
                        <a:t>泊、後</a:t>
                      </a:r>
                      <a:r>
                        <a:rPr kumimoji="1" lang="en-US" altLang="ja-JP" sz="1800" kern="1200" dirty="0">
                          <a:solidFill>
                            <a:schemeClr val="dk1"/>
                          </a:solidFill>
                          <a:effectLst/>
                          <a:latin typeface="メイリオ" panose="020B0604030504040204" pitchFamily="50" charset="-128"/>
                          <a:ea typeface="メイリオ" panose="020B0604030504040204" pitchFamily="50" charset="-128"/>
                          <a:cs typeface="+mn-cs"/>
                        </a:rPr>
                        <a:t>2</a:t>
                      </a:r>
                    </a:p>
                    <a:p>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rPr>
                        <a:t>泊</a:t>
                      </a:r>
                    </a:p>
                    <a:p>
                      <a:pPr algn="l">
                        <a:spcAft>
                          <a:spcPts val="0"/>
                        </a:spcAft>
                      </a:pP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mn-cs"/>
                        </a:rPr>
                        <a:t>上限：</a:t>
                      </a:r>
                      <a:r>
                        <a:rPr lang="ja-JP"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対馬市</a:t>
                      </a: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endParaRPr lang="en-US"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に関する</a:t>
                      </a:r>
                      <a:r>
                        <a:rPr lang="ja-JP" alt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条例</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nchor="ctr"/>
                </a:tc>
                <a:extLst>
                  <a:ext uri="{0D108BD9-81ED-4DB2-BD59-A6C34878D82A}">
                    <a16:rowId xmlns:a16="http://schemas.microsoft.com/office/drawing/2014/main" val="223214227"/>
                  </a:ext>
                </a:extLst>
              </a:tr>
              <a:tr h="375522">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01797248"/>
                  </a:ext>
                </a:extLst>
              </a:tr>
              <a:tr h="270618">
                <a:tc vMerge="1">
                  <a:txBody>
                    <a:bodyPr/>
                    <a:lstStyle/>
                    <a:p>
                      <a:endParaRPr kumimoji="1" lang="ja-JP" altLang="en-US"/>
                    </a:p>
                  </a:txBody>
                  <a:tcPr/>
                </a:tc>
                <a:tc vMerge="1">
                  <a:txBody>
                    <a:bodyPr/>
                    <a:lstStyle/>
                    <a:p>
                      <a:endParaRPr kumimoji="1" lang="ja-JP" altLang="en-US"/>
                    </a:p>
                  </a:txBody>
                  <a:tcPr/>
                </a:tc>
                <a:tc vMerge="1">
                  <a:txBody>
                    <a:bodyPr/>
                    <a:lstStyle/>
                    <a:p>
                      <a:pPr algn="l">
                        <a:spcAft>
                          <a:spcPts val="0"/>
                        </a:spcAft>
                      </a:pPr>
                      <a:endParaRPr lang="ja-JP" sz="1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768380521"/>
                  </a:ext>
                </a:extLst>
              </a:tr>
              <a:tr h="507058">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見積書、宿泊料金計算表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250004643"/>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11">
                  <a:txBody>
                    <a:bodyPr/>
                    <a:lstStyle/>
                    <a:p>
                      <a:pPr algn="ctr"/>
                      <a:r>
                        <a:rPr kumimoji="1" lang="ja-JP" altLang="en-US" sz="2000" b="1" dirty="0">
                          <a:latin typeface="メイリオ" panose="020B0604030504040204" pitchFamily="50" charset="-128"/>
                          <a:ea typeface="メイリオ" panose="020B0604030504040204" pitchFamily="50" charset="-128"/>
                        </a:rPr>
                        <a:t>事務費</a:t>
                      </a:r>
                    </a:p>
                  </a:txBody>
                  <a:tcPr marL="68580" marR="68580" marT="0" marB="0" vert="eaVert" anchor="ctr"/>
                </a:tc>
                <a:tc rowSpan="11">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b="1" dirty="0">
                          <a:latin typeface="メイリオ" panose="020B0604030504040204" pitchFamily="50" charset="-128"/>
                          <a:ea typeface="メイリオ" panose="020B0604030504040204" pitchFamily="50" charset="-128"/>
                        </a:rPr>
                        <a:t>国内外共通</a:t>
                      </a:r>
                    </a:p>
                  </a:txBody>
                  <a:tcPr marL="68580" marR="68580" marT="0" marB="0" vert="eaVert"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出展案内等金額がわかるもの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kumimoji="1" lang="en-US" altLang="ja-JP" sz="1800" dirty="0">
                          <a:latin typeface="メイリオ" panose="020B0604030504040204" pitchFamily="50" charset="-128"/>
                          <a:ea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0392822"/>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会場借料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貸館案内等会場借上料の金額がわかるもの</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382447030"/>
                  </a:ext>
                </a:extLst>
              </a:tr>
              <a:tr h="4115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会場整備料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397118076"/>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出展代行費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見積書、代行内容がわかるもの</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領収書、代行業者からの報告書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477489843"/>
                  </a:ext>
                </a:extLst>
              </a:tr>
              <a:tr h="4115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通信運搬費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486883930"/>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通訳料・翻訳料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事務費相当経費に限る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78741929"/>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広告宣伝費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領収書、広告宣伝に使用したチラシ等</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kumimoji="1" lang="en-US" altLang="ja-JP" sz="1800" dirty="0">
                          <a:latin typeface="メイリオ" panose="020B0604030504040204" pitchFamily="50" charset="-128"/>
                          <a:ea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endParaRPr>
                    </a:p>
                  </a:txBody>
                  <a:tcPr marL="68580" marR="68580" marT="0" marB="0" anchor="ctr"/>
                </a:tc>
                <a:extLst>
                  <a:ext uri="{0D108BD9-81ED-4DB2-BD59-A6C34878D82A}">
                    <a16:rowId xmlns:a16="http://schemas.microsoft.com/office/drawing/2014/main" val="515657866"/>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雑役務費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領収書、契約書等（雇用したことが確認できる書類）</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出展した展示会等に係る広告宣伝費に限る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1540610"/>
                  </a:ext>
                </a:extLst>
              </a:tr>
              <a:tr h="81185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委託料</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領収書、契約書、契約の履行が確認できるもの（業務完了届等）</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開催期間のみ臨時的に雇用する説明員及び販売員に係る人件費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05030372"/>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報償費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謝金規定等金額がわかるもの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事務費相当経費に限る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62519502"/>
                  </a:ext>
                </a:extLst>
              </a:tr>
              <a:tr h="81185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共通</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展示会等の開催概要がわかるもの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成果物（出展した展示会等のパンフレット、自社ブースの写真）</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専門家に係る報償費（謝金）</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641254"/>
                  </a:ext>
                </a:extLst>
              </a:tr>
            </a:tbl>
          </a:graphicData>
        </a:graphic>
      </p:graphicFrame>
      <p:sp>
        <p:nvSpPr>
          <p:cNvPr id="97" name="四角形 134"/>
          <p:cNvSpPr/>
          <p:nvPr/>
        </p:nvSpPr>
        <p:spPr>
          <a:xfrm>
            <a:off x="700320" y="98407"/>
            <a:ext cx="785313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１５　その他（補助対象経費に係る申請書類等確認表）</a:t>
            </a:r>
            <a:endParaRPr lang="en-US" altLang="ja-JP" sz="2400" b="1" dirty="0">
              <a:solidFill>
                <a:schemeClr val="bg1"/>
              </a:solidFill>
              <a:latin typeface="メイリオ" panose="020B0604030504040204" pitchFamily="50" charset="-128"/>
              <a:ea typeface="メイリオ" panose="020B0604030504040204" pitchFamily="50" charset="-128"/>
            </a:endParaRPr>
          </a:p>
        </p:txBody>
      </p:sp>
      <p:sp>
        <p:nvSpPr>
          <p:cNvPr id="4" name="1 つの角を切り取った四角形 3"/>
          <p:cNvSpPr/>
          <p:nvPr/>
        </p:nvSpPr>
        <p:spPr>
          <a:xfrm>
            <a:off x="310244" y="11696700"/>
            <a:ext cx="11547608" cy="2476498"/>
          </a:xfrm>
          <a:prstGeom prst="snip1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b="1" dirty="0">
                <a:solidFill>
                  <a:schemeClr val="tx1"/>
                </a:solidFill>
                <a:latin typeface="メイリオ" panose="020B0604030504040204" pitchFamily="50" charset="-128"/>
                <a:ea typeface="メイリオ" panose="020B0604030504040204" pitchFamily="50" charset="-128"/>
              </a:rPr>
              <a:t>【</a:t>
            </a:r>
            <a:r>
              <a:rPr lang="ja-JP" altLang="en-US" sz="2400" b="1" dirty="0">
                <a:solidFill>
                  <a:schemeClr val="tx1"/>
                </a:solidFill>
                <a:latin typeface="メイリオ" panose="020B0604030504040204" pitchFamily="50" charset="-128"/>
                <a:ea typeface="メイリオ" panose="020B0604030504040204" pitchFamily="50" charset="-128"/>
              </a:rPr>
              <a:t>補助対象経費に係る申請書類等確認表に関する注意事項</a:t>
            </a:r>
            <a:r>
              <a:rPr lang="en-US" altLang="ja-JP" sz="2400" b="1" dirty="0">
                <a:solidFill>
                  <a:schemeClr val="tx1"/>
                </a:solidFill>
                <a:latin typeface="メイリオ" panose="020B0604030504040204" pitchFamily="50" charset="-128"/>
                <a:ea typeface="メイリオ" panose="020B0604030504040204" pitchFamily="50" charset="-128"/>
              </a:rPr>
              <a:t>】</a:t>
            </a:r>
            <a:endParaRPr lang="en-US" altLang="ja-JP" sz="2000" dirty="0">
              <a:solidFill>
                <a:schemeClr val="tx1"/>
              </a:solidFill>
              <a:latin typeface="メイリオ" panose="020B0604030504040204" pitchFamily="50" charset="-128"/>
              <a:ea typeface="メイリオ" panose="020B0604030504040204" pitchFamily="50" charset="-128"/>
            </a:endParaRPr>
          </a:p>
          <a:p>
            <a:r>
              <a:rPr lang="ja-JP" altLang="ja-JP" sz="2000" dirty="0">
                <a:solidFill>
                  <a:schemeClr val="tx1"/>
                </a:solidFill>
                <a:latin typeface="メイリオ" panose="020B0604030504040204" pitchFamily="50" charset="-128"/>
                <a:ea typeface="メイリオ" panose="020B0604030504040204" pitchFamily="50" charset="-128"/>
              </a:rPr>
              <a:t>・海外出展においては、金額が日本円以外で記載されている場合は為替レートの確認書類を添付すること。</a:t>
            </a:r>
          </a:p>
          <a:p>
            <a:r>
              <a:rPr lang="ja-JP" altLang="ja-JP" sz="2000" dirty="0">
                <a:solidFill>
                  <a:schemeClr val="tx1"/>
                </a:solidFill>
                <a:latin typeface="メイリオ" panose="020B0604030504040204" pitchFamily="50" charset="-128"/>
                <a:ea typeface="メイリオ" panose="020B0604030504040204" pitchFamily="50" charset="-128"/>
              </a:rPr>
              <a:t>・証拠書類が外国語で表記されている場合には、その内容がわかるよう日本語訳を添付すること。</a:t>
            </a:r>
            <a:endParaRPr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・旅費に関する補助上限額は、</a:t>
            </a:r>
            <a:r>
              <a:rPr lang="ja-JP" altLang="ja-JP"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対馬市</a:t>
            </a:r>
            <a:r>
              <a:rPr lang="ja-JP" altLang="en-US"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altLang="ja-JP"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旅費</a:t>
            </a:r>
            <a:r>
              <a:rPr lang="ja-JP" altLang="en-US"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に関する</a:t>
            </a:r>
            <a:r>
              <a:rPr lang="ja-JP" altLang="ja-JP"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条例</a:t>
            </a:r>
            <a:r>
              <a:rPr lang="en-US" altLang="ja-JP" sz="2000" b="1" u="sng" kern="0" dirty="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※1</a:t>
            </a:r>
            <a:r>
              <a:rPr lang="ja-JP" altLang="en-US" sz="2000" kern="0" dirty="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で定める額を上限とする。</a:t>
            </a:r>
            <a:endParaRPr lang="en-US" altLang="ja-JP" sz="2000" kern="0" dirty="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2000" kern="0" dirty="0">
                <a:solidFill>
                  <a:srgbClr val="000000"/>
                </a:solidFill>
                <a:latin typeface="メイリオ" panose="020B0604030504040204" pitchFamily="50" charset="-128"/>
                <a:ea typeface="メイリオ" panose="020B0604030504040204" pitchFamily="50" charset="-128"/>
              </a:rPr>
              <a:t>　なお、日当及び島内旅費については、補助の対象としない。</a:t>
            </a:r>
            <a:endParaRPr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・旅費における各種計算表については任意様式にて提出すること。</a:t>
            </a:r>
            <a:endParaRPr lang="en-US" altLang="ja-JP" sz="2000" dirty="0">
              <a:solidFill>
                <a:schemeClr val="tx1"/>
              </a:solidFill>
              <a:latin typeface="メイリオ" panose="020B0604030504040204" pitchFamily="50" charset="-128"/>
              <a:ea typeface="メイリオ" panose="020B0604030504040204" pitchFamily="50" charset="-128"/>
            </a:endParaRPr>
          </a:p>
        </p:txBody>
      </p:sp>
      <p:sp>
        <p:nvSpPr>
          <p:cNvPr id="7" name="四角形 98"/>
          <p:cNvSpPr/>
          <p:nvPr/>
        </p:nvSpPr>
        <p:spPr>
          <a:xfrm>
            <a:off x="310244" y="14371552"/>
            <a:ext cx="8948056" cy="811298"/>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b="1" dirty="0">
                <a:solidFill>
                  <a:srgbClr val="C00000"/>
                </a:solidFill>
                <a:latin typeface="メイリオ" panose="020B0604030504040204" pitchFamily="50" charset="-128"/>
                <a:ea typeface="メイリオ" panose="020B0604030504040204" pitchFamily="50" charset="-128"/>
              </a:rPr>
              <a:t>※</a:t>
            </a:r>
            <a:r>
              <a:rPr lang="ja-JP" altLang="en-US" sz="2000" b="1" dirty="0">
                <a:solidFill>
                  <a:srgbClr val="C00000"/>
                </a:solidFill>
                <a:latin typeface="メイリオ" panose="020B0604030504040204" pitchFamily="50" charset="-128"/>
                <a:ea typeface="メイリオ" panose="020B0604030504040204" pitchFamily="50" charset="-128"/>
              </a:rPr>
              <a:t>１　対馬市職員の旅費に関する条例</a:t>
            </a:r>
            <a:r>
              <a:rPr lang="ja-JP" altLang="en-US" sz="2000" dirty="0">
                <a:solidFill>
                  <a:schemeClr val="tx1"/>
                </a:solidFill>
                <a:latin typeface="メイリオ" panose="020B0604030504040204" pitchFamily="50" charset="-128"/>
                <a:ea typeface="メイリオ" panose="020B0604030504040204" pitchFamily="50" charset="-128"/>
              </a:rPr>
              <a:t>の内容については、下記</a:t>
            </a:r>
            <a:r>
              <a:rPr lang="en-US" altLang="ja-JP" sz="2000" dirty="0">
                <a:solidFill>
                  <a:schemeClr val="tx1"/>
                </a:solidFill>
                <a:latin typeface="メイリオ" panose="020B0604030504040204" pitchFamily="50" charset="-128"/>
                <a:ea typeface="メイリオ" panose="020B0604030504040204" pitchFamily="50" charset="-128"/>
              </a:rPr>
              <a:t>URL</a:t>
            </a:r>
            <a:r>
              <a:rPr lang="ja-JP" altLang="en-US" sz="2000" dirty="0">
                <a:solidFill>
                  <a:schemeClr val="tx1"/>
                </a:solidFill>
                <a:latin typeface="メイリオ" panose="020B0604030504040204" pitchFamily="50" charset="-128"/>
                <a:ea typeface="メイリオ" panose="020B0604030504040204" pitchFamily="50" charset="-128"/>
              </a:rPr>
              <a:t>をご確認になるか、右記</a:t>
            </a:r>
            <a:r>
              <a:rPr lang="en-US" altLang="ja-JP" sz="2000" dirty="0">
                <a:solidFill>
                  <a:schemeClr val="tx1"/>
                </a:solidFill>
                <a:latin typeface="メイリオ" panose="020B0604030504040204" pitchFamily="50" charset="-128"/>
                <a:ea typeface="メイリオ" panose="020B0604030504040204" pitchFamily="50" charset="-128"/>
              </a:rPr>
              <a:t>QR</a:t>
            </a:r>
            <a:r>
              <a:rPr lang="ja-JP" altLang="en-US" sz="2000" dirty="0">
                <a:solidFill>
                  <a:schemeClr val="tx1"/>
                </a:solidFill>
                <a:latin typeface="メイリオ" panose="020B0604030504040204" pitchFamily="50" charset="-128"/>
                <a:ea typeface="メイリオ" panose="020B0604030504040204" pitchFamily="50" charset="-128"/>
              </a:rPr>
              <a:t>コードを携帯端末等により読み取り、ご確認ください。　　</a:t>
            </a:r>
            <a:endParaRPr lang="ja-JP" altLang="en-US" sz="2000" u="sng" dirty="0">
              <a:solidFill>
                <a:schemeClr val="tx1"/>
              </a:solidFill>
              <a:latin typeface="メイリオ" panose="020B0604030504040204" pitchFamily="50" charset="-128"/>
              <a:ea typeface="メイリオ" panose="020B0604030504040204" pitchFamily="50" charset="-128"/>
            </a:endParaRPr>
          </a:p>
        </p:txBody>
      </p:sp>
      <p:sp>
        <p:nvSpPr>
          <p:cNvPr id="9" name="四角形 98"/>
          <p:cNvSpPr/>
          <p:nvPr/>
        </p:nvSpPr>
        <p:spPr>
          <a:xfrm>
            <a:off x="310244" y="15182851"/>
            <a:ext cx="8948056" cy="666750"/>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dirty="0">
                <a:solidFill>
                  <a:schemeClr val="tx1"/>
                </a:solidFill>
                <a:latin typeface="メイリオ" panose="020B0604030504040204" pitchFamily="50" charset="-128"/>
                <a:ea typeface="メイリオ" panose="020B0604030504040204" pitchFamily="50" charset="-128"/>
                <a:hlinkClick r:id="rId3"/>
              </a:rPr>
              <a:t>https://www.city.tsushima.nagasaki.jp/section/reiki_int/reiki_honbun/r013RG00000136.html</a:t>
            </a:r>
            <a:endParaRPr lang="en-US" altLang="ja-JP" sz="2000" dirty="0">
              <a:solidFill>
                <a:schemeClr val="tx1"/>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05949" y="14325599"/>
            <a:ext cx="2190751" cy="2190751"/>
          </a:xfrm>
          <a:prstGeom prst="rect">
            <a:avLst/>
          </a:prstGeom>
        </p:spPr>
      </p:pic>
    </p:spTree>
    <p:extLst>
      <p:ext uri="{BB962C8B-B14F-4D97-AF65-F5344CB8AC3E}">
        <p14:creationId xmlns:p14="http://schemas.microsoft.com/office/powerpoint/2010/main" val="3163305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24781265"/>
              </p:ext>
            </p:extLst>
          </p:nvPr>
        </p:nvGraphicFramePr>
        <p:xfrm>
          <a:off x="342902" y="156209"/>
          <a:ext cx="11525248" cy="15547525"/>
        </p:xfrm>
        <a:graphic>
          <a:graphicData uri="http://schemas.openxmlformats.org/drawingml/2006/table">
            <a:tbl>
              <a:tblPr firstRow="1" bandRow="1">
                <a:tableStyleId>{21E4AEA4-8DFA-4A89-87EB-49C32662AFE0}</a:tableStyleId>
              </a:tblPr>
              <a:tblGrid>
                <a:gridCol w="422019">
                  <a:extLst>
                    <a:ext uri="{9D8B030D-6E8A-4147-A177-3AD203B41FA5}">
                      <a16:colId xmlns:a16="http://schemas.microsoft.com/office/drawing/2014/main" val="2232442758"/>
                    </a:ext>
                  </a:extLst>
                </a:gridCol>
                <a:gridCol w="693221">
                  <a:extLst>
                    <a:ext uri="{9D8B030D-6E8A-4147-A177-3AD203B41FA5}">
                      <a16:colId xmlns:a16="http://schemas.microsoft.com/office/drawing/2014/main" val="257367172"/>
                    </a:ext>
                  </a:extLst>
                </a:gridCol>
                <a:gridCol w="459865">
                  <a:extLst>
                    <a:ext uri="{9D8B030D-6E8A-4147-A177-3AD203B41FA5}">
                      <a16:colId xmlns:a16="http://schemas.microsoft.com/office/drawing/2014/main" val="1730009339"/>
                    </a:ext>
                  </a:extLst>
                </a:gridCol>
                <a:gridCol w="1596955">
                  <a:extLst>
                    <a:ext uri="{9D8B030D-6E8A-4147-A177-3AD203B41FA5}">
                      <a16:colId xmlns:a16="http://schemas.microsoft.com/office/drawing/2014/main" val="2310216494"/>
                    </a:ext>
                  </a:extLst>
                </a:gridCol>
                <a:gridCol w="1829753">
                  <a:extLst>
                    <a:ext uri="{9D8B030D-6E8A-4147-A177-3AD203B41FA5}">
                      <a16:colId xmlns:a16="http://schemas.microsoft.com/office/drawing/2014/main" val="3982137212"/>
                    </a:ext>
                  </a:extLst>
                </a:gridCol>
                <a:gridCol w="2130050">
                  <a:extLst>
                    <a:ext uri="{9D8B030D-6E8A-4147-A177-3AD203B41FA5}">
                      <a16:colId xmlns:a16="http://schemas.microsoft.com/office/drawing/2014/main" val="167988381"/>
                    </a:ext>
                  </a:extLst>
                </a:gridCol>
                <a:gridCol w="4393385">
                  <a:extLst>
                    <a:ext uri="{9D8B030D-6E8A-4147-A177-3AD203B41FA5}">
                      <a16:colId xmlns:a16="http://schemas.microsoft.com/office/drawing/2014/main" val="303477359"/>
                    </a:ext>
                  </a:extLst>
                </a:gridCol>
              </a:tblGrid>
              <a:tr h="550218">
                <a:tc rowSpan="2" gridSpan="2">
                  <a:txBody>
                    <a:bodyPr/>
                    <a:lstStyle/>
                    <a:p>
                      <a:pPr algn="ctr"/>
                      <a:r>
                        <a:rPr kumimoji="1" lang="ja-JP" altLang="en-US" dirty="0">
                          <a:latin typeface="メイリオ" panose="020B0604030504040204" pitchFamily="50" charset="-128"/>
                          <a:ea typeface="メイリオ" panose="020B0604030504040204" pitchFamily="50" charset="-128"/>
                        </a:rPr>
                        <a:t>区分</a:t>
                      </a:r>
                    </a:p>
                  </a:txBody>
                  <a:tcPr anchor="ctr"/>
                </a:tc>
                <a:tc rowSpan="2" hMerge="1">
                  <a:txBody>
                    <a:bodyPr/>
                    <a:lstStyle/>
                    <a:p>
                      <a:endParaRPr kumimoji="1" lang="ja-JP" altLang="en-US" dirty="0"/>
                    </a:p>
                  </a:txBody>
                  <a:tcPr/>
                </a:tc>
                <a:tc rowSpan="2" gridSpan="2">
                  <a:txBody>
                    <a:bodyPr/>
                    <a:lstStyle/>
                    <a:p>
                      <a:pPr algn="ctr"/>
                      <a:r>
                        <a:rPr kumimoji="1" lang="ja-JP" altLang="en-US" dirty="0">
                          <a:latin typeface="メイリオ" panose="020B0604030504040204" pitchFamily="50" charset="-128"/>
                          <a:ea typeface="メイリオ" panose="020B0604030504040204" pitchFamily="50" charset="-128"/>
                        </a:rPr>
                        <a:t>経費</a:t>
                      </a:r>
                    </a:p>
                  </a:txBody>
                  <a:tcPr anchor="ctr"/>
                </a:tc>
                <a:tc rowSpan="2" hMerge="1">
                  <a:txBody>
                    <a:bodyPr/>
                    <a:lstStyle/>
                    <a:p>
                      <a:endParaRPr kumimoji="1" lang="ja-JP" altLang="en-US"/>
                    </a:p>
                  </a:txBody>
                  <a:tcPr/>
                </a:tc>
                <a:tc gridSpan="2">
                  <a:txBody>
                    <a:bodyPr/>
                    <a:lstStyle/>
                    <a:p>
                      <a:pPr algn="ctr"/>
                      <a:r>
                        <a:rPr kumimoji="1" lang="ja-JP" altLang="en-US" dirty="0">
                          <a:latin typeface="メイリオ" panose="020B0604030504040204" pitchFamily="50" charset="-128"/>
                          <a:ea typeface="メイリオ" panose="020B0604030504040204" pitchFamily="50" charset="-128"/>
                        </a:rPr>
                        <a:t>提出</a:t>
                      </a:r>
                    </a:p>
                  </a:txBody>
                  <a:tcPr anchor="ctr"/>
                </a:tc>
                <a:tc hMerge="1">
                  <a:txBody>
                    <a:bodyPr/>
                    <a:lstStyle/>
                    <a:p>
                      <a:endParaRPr kumimoji="1" lang="ja-JP" altLang="en-US" dirty="0"/>
                    </a:p>
                  </a:txBody>
                  <a:tcPr/>
                </a:tc>
                <a:tc rowSpan="2">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462255204"/>
                  </a:ext>
                </a:extLst>
              </a:tr>
              <a:tr h="550218">
                <a:tc gridSpan="2"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hMerge="1" vMerge="1">
                  <a:txBody>
                    <a:bodyPr/>
                    <a:lstStyle/>
                    <a:p>
                      <a:endParaRPr kumimoji="1" lang="ja-JP" altLang="en-US"/>
                    </a:p>
                  </a:txBody>
                  <a:tcPr/>
                </a:tc>
                <a:tc>
                  <a:txBody>
                    <a:bodyPr/>
                    <a:lstStyle/>
                    <a:p>
                      <a:pPr algn="ctr"/>
                      <a:r>
                        <a:rPr kumimoji="1" lang="ja-JP" altLang="en-US" dirty="0">
                          <a:latin typeface="メイリオ" panose="020B0604030504040204" pitchFamily="50" charset="-128"/>
                          <a:ea typeface="メイリオ" panose="020B0604030504040204" pitchFamily="50" charset="-128"/>
                        </a:rPr>
                        <a:t>申請時</a:t>
                      </a:r>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実績報告時</a:t>
                      </a:r>
                      <a:endParaRPr kumimoji="1" lang="ja-JP" altLang="en-US" b="1"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5324239"/>
                  </a:ext>
                </a:extLst>
              </a:tr>
              <a:tr h="649772">
                <a:tc rowSpan="17">
                  <a:txBody>
                    <a:bodyPr/>
                    <a:lstStyle/>
                    <a:p>
                      <a:pPr algn="ctr"/>
                      <a:r>
                        <a:rPr kumimoji="1" lang="ja-JP" altLang="en-US" sz="2800" b="1" dirty="0">
                          <a:latin typeface="メイリオ" panose="020B0604030504040204" pitchFamily="50" charset="-128"/>
                          <a:ea typeface="メイリオ" panose="020B0604030504040204" pitchFamily="50" charset="-128"/>
                        </a:rPr>
                        <a:t>新たな需要開拓型</a:t>
                      </a:r>
                    </a:p>
                  </a:txBody>
                  <a:tcPr vert="eaVert" anchor="ctr"/>
                </a:tc>
                <a:tc rowSpan="7">
                  <a:txBody>
                    <a:bodyPr/>
                    <a:lstStyle/>
                    <a:p>
                      <a:pPr algn="l">
                        <a:spcAft>
                          <a:spcPts val="0"/>
                        </a:spcAft>
                      </a:pPr>
                      <a:r>
                        <a:rPr lang="ja-JP" altLang="en-US" sz="2000" b="1" kern="0" dirty="0">
                          <a:effectLst/>
                          <a:latin typeface="メイリオ" panose="020B0604030504040204" pitchFamily="50" charset="-128"/>
                          <a:ea typeface="メイリオ" panose="020B0604030504040204" pitchFamily="50" charset="-128"/>
                        </a:rPr>
                        <a:t>ＥＣサイトの構築又は改修に係る費用</a:t>
                      </a:r>
                      <a:endParaRPr lang="en-US" altLang="ja-JP" sz="2000" b="1"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664450"/>
                  </a:ext>
                </a:extLst>
              </a:tr>
              <a:tr h="902463">
                <a:tc vMerge="1">
                  <a:txBody>
                    <a:bodyPr/>
                    <a:lstStyle/>
                    <a:p>
                      <a:endParaRPr kumimoji="1" lang="ja-JP" altLang="en-US"/>
                    </a:p>
                  </a:txBody>
                  <a:tcPr/>
                </a:tc>
                <a:tc vMerge="1">
                  <a:txBody>
                    <a:bodyPr/>
                    <a:lstStyle/>
                    <a:p>
                      <a:endParaRPr kumimoji="1" lang="ja-JP" altLang="en-US"/>
                    </a:p>
                  </a:txBody>
                  <a:tcP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計算表、見積書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原則</a:t>
                      </a:r>
                      <a:r>
                        <a:rPr lang="en-US" sz="1800" kern="0" dirty="0">
                          <a:effectLst/>
                          <a:latin typeface="メイリオ" panose="020B0604030504040204" pitchFamily="50" charset="-128"/>
                          <a:ea typeface="メイリオ" panose="020B0604030504040204" pitchFamily="50" charset="-128"/>
                        </a:rPr>
                        <a:t>2</a:t>
                      </a:r>
                      <a:r>
                        <a:rPr lang="ja-JP" sz="1800" kern="0" dirty="0">
                          <a:effectLst/>
                          <a:latin typeface="メイリオ" panose="020B0604030504040204" pitchFamily="50" charset="-128"/>
                          <a:ea typeface="メイリオ" panose="020B0604030504040204" pitchFamily="50" charset="-128"/>
                        </a:rPr>
                        <a:t>名まで</a:t>
                      </a:r>
                      <a:endParaRPr lang="en-US" altLang="ja-JP" sz="1800" kern="0" dirty="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p>
                      <a:pPr algn="l">
                        <a:spcAft>
                          <a:spcPts val="0"/>
                        </a:spcAft>
                      </a:pPr>
                      <a:endParaRPr lang="en-US" altLang="ja-JP" sz="14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173783958"/>
                  </a:ext>
                </a:extLst>
              </a:tr>
              <a:tr h="660263">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rowSpan="3">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rPr>
                        <a:t>構築費又は改修費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ページデザイン作成費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16416387"/>
                  </a:ext>
                </a:extLst>
              </a:tr>
              <a:tr h="8328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ウェブサイト作成費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9059490"/>
                  </a:ext>
                </a:extLst>
              </a:tr>
              <a:tr h="787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商品画像等作成費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71159322"/>
                  </a:ext>
                </a:extLst>
              </a:tr>
              <a:tr h="1299545">
                <a:tc vMerge="1">
                  <a:txBody>
                    <a:bodyPr/>
                    <a:lstStyle/>
                    <a:p>
                      <a:endParaRPr kumimoji="1" lang="ja-JP" altLang="en-US"/>
                    </a:p>
                  </a:txBody>
                  <a:tcPr/>
                </a:tc>
                <a:tc vMerge="1">
                  <a:txBody>
                    <a:bodyPr/>
                    <a:lstStyle/>
                    <a:p>
                      <a:endParaRPr kumimoji="1" lang="ja-JP" altLang="en-US" dirty="0"/>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構築費又は改修費に相当する経費に限る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214227"/>
                  </a:ext>
                </a:extLst>
              </a:tr>
              <a:tr h="1299545">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ＥＣサイト構築又は改修後のイメージがわかるもの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成果物（構築又は改修後のＥＣサイト画面）</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1797248"/>
                  </a:ext>
                </a:extLst>
              </a:tr>
              <a:tr h="56091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5">
                  <a:txBody>
                    <a:bodyPr/>
                    <a:lstStyle/>
                    <a:p>
                      <a:pPr algn="l"/>
                      <a:r>
                        <a:rPr kumimoji="1" lang="ja-JP" altLang="en-US" sz="2000" b="1" dirty="0">
                          <a:latin typeface="メイリオ" panose="020B0604030504040204" pitchFamily="50" charset="-128"/>
                          <a:ea typeface="メイリオ" panose="020B0604030504040204" pitchFamily="50" charset="-128"/>
                        </a:rPr>
                        <a:t>自社商品紹介パンフレット制作に係る費用</a:t>
                      </a: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392822"/>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計算表、見積書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原則</a:t>
                      </a:r>
                      <a:r>
                        <a:rPr lang="en-US" sz="1800" kern="0" dirty="0">
                          <a:effectLst/>
                          <a:latin typeface="メイリオ" panose="020B0604030504040204" pitchFamily="50" charset="-128"/>
                          <a:ea typeface="メイリオ" panose="020B0604030504040204" pitchFamily="50" charset="-128"/>
                        </a:rPr>
                        <a:t>2</a:t>
                      </a:r>
                      <a:r>
                        <a:rPr lang="ja-JP" sz="1800" kern="0" dirty="0">
                          <a:effectLst/>
                          <a:latin typeface="メイリオ" panose="020B0604030504040204" pitchFamily="50" charset="-128"/>
                          <a:ea typeface="メイリオ" panose="020B0604030504040204" pitchFamily="50" charset="-128"/>
                        </a:rPr>
                        <a:t>名まで</a:t>
                      </a:r>
                      <a:endParaRPr lang="en-US" altLang="ja-JP" sz="1800" kern="0" dirty="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txBody>
                  <a:tcPr marL="68580" marR="68580" marT="0" marB="0" anchor="ctr"/>
                </a:tc>
                <a:extLst>
                  <a:ext uri="{0D108BD9-81ED-4DB2-BD59-A6C34878D82A}">
                    <a16:rowId xmlns:a16="http://schemas.microsoft.com/office/drawing/2014/main" val="3382447030"/>
                  </a:ext>
                </a:extLst>
              </a:tr>
              <a:tr h="43959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altLang="en-US" sz="1800" kern="0" dirty="0">
                          <a:effectLst/>
                          <a:latin typeface="メイリオ" panose="020B0604030504040204" pitchFamily="50" charset="-128"/>
                          <a:ea typeface="メイリオ" panose="020B0604030504040204" pitchFamily="50" charset="-128"/>
                        </a:rPr>
                        <a:t>設計及び</a:t>
                      </a:r>
                      <a:r>
                        <a:rPr lang="ja-JP" sz="1800" kern="0" dirty="0">
                          <a:effectLst/>
                          <a:latin typeface="メイリオ" panose="020B0604030504040204" pitchFamily="50" charset="-128"/>
                          <a:ea typeface="メイリオ" panose="020B0604030504040204" pitchFamily="50" charset="-128"/>
                        </a:rPr>
                        <a:t>デザイン制作費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97118076"/>
                  </a:ext>
                </a:extLst>
              </a:tr>
              <a:tr h="84715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ja-JP" sz="1800" kern="0" dirty="0">
                          <a:effectLst/>
                          <a:latin typeface="メイリオ" panose="020B0604030504040204" pitchFamily="50" charset="-128"/>
                          <a:ea typeface="メイリオ" panose="020B0604030504040204" pitchFamily="50" charset="-128"/>
                        </a:rPr>
                        <a:t>見積書</a:t>
                      </a:r>
                      <a:endPar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自社商品紹介パンフレット</a:t>
                      </a:r>
                      <a:r>
                        <a:rPr lang="ja-JP" altLang="en-US" sz="1800" kern="0" dirty="0">
                          <a:effectLst/>
                          <a:latin typeface="メイリオ" panose="020B0604030504040204" pitchFamily="50" charset="-128"/>
                          <a:ea typeface="メイリオ" panose="020B0604030504040204" pitchFamily="50" charset="-128"/>
                        </a:rPr>
                        <a:t>の設計及びデザイン制作費に相当する経費に限る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6883930"/>
                  </a:ext>
                </a:extLst>
              </a:tr>
              <a:tr h="84401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ja-JP" sz="2400" kern="0" dirty="0">
                          <a:effectLst/>
                          <a:latin typeface="メイリオ" panose="020B0604030504040204" pitchFamily="50" charset="-128"/>
                          <a:ea typeface="メイリオ" panose="020B0604030504040204" pitchFamily="50" charset="-128"/>
                        </a:rPr>
                        <a:t>－</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ja-JP" altLang="en-US" dirty="0"/>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成果物（制作物が確認できるもの）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78741929"/>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5">
                  <a:txBody>
                    <a:bodyPr/>
                    <a:lstStyle/>
                    <a:p>
                      <a:pPr algn="just">
                        <a:spcAft>
                          <a:spcPts val="0"/>
                        </a:spcAft>
                      </a:pPr>
                      <a:r>
                        <a:rPr lang="ja-JP" sz="2000" b="1" kern="0" dirty="0">
                          <a:effectLst/>
                          <a:latin typeface="メイリオ" panose="020B0604030504040204" pitchFamily="50" charset="-128"/>
                          <a:ea typeface="メイリオ" panose="020B0604030504040204" pitchFamily="50" charset="-128"/>
                        </a:rPr>
                        <a:t>商品パッケージデザイン制作に係る費用</a:t>
                      </a: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15657866"/>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a:effectLst/>
                          <a:latin typeface="メイリオ" panose="020B0604030504040204" pitchFamily="50" charset="-128"/>
                          <a:ea typeface="メイリオ" panose="020B0604030504040204" pitchFamily="50" charset="-128"/>
                        </a:rPr>
                        <a:t>計算表、見積書</a:t>
                      </a:r>
                      <a:endParaRPr lang="ja-JP" sz="1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原則</a:t>
                      </a:r>
                      <a:r>
                        <a:rPr lang="en-US" sz="1800" kern="0" dirty="0">
                          <a:effectLst/>
                          <a:latin typeface="メイリオ" panose="020B0604030504040204" pitchFamily="50" charset="-128"/>
                          <a:ea typeface="メイリオ" panose="020B0604030504040204" pitchFamily="50" charset="-128"/>
                        </a:rPr>
                        <a:t>2</a:t>
                      </a:r>
                      <a:r>
                        <a:rPr lang="ja-JP" sz="1800" kern="0" dirty="0">
                          <a:effectLst/>
                          <a:latin typeface="メイリオ" panose="020B0604030504040204" pitchFamily="50" charset="-128"/>
                          <a:ea typeface="メイリオ" panose="020B0604030504040204" pitchFamily="50" charset="-128"/>
                        </a:rPr>
                        <a:t>名まで</a:t>
                      </a:r>
                      <a:endParaRPr lang="en-US" altLang="ja-JP" sz="1800" kern="0" dirty="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txBody>
                  <a:tcPr marL="68580" marR="68580" marT="0" marB="0" anchor="ctr"/>
                </a:tc>
                <a:extLst>
                  <a:ext uri="{0D108BD9-81ED-4DB2-BD59-A6C34878D82A}">
                    <a16:rowId xmlns:a16="http://schemas.microsoft.com/office/drawing/2014/main" val="4141540610"/>
                  </a:ext>
                </a:extLst>
              </a:tr>
              <a:tr h="4712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l">
                        <a:spcAft>
                          <a:spcPts val="0"/>
                        </a:spcAft>
                      </a:pPr>
                      <a:r>
                        <a:rPr lang="ja-JP" altLang="en-US" sz="1800" kern="0" dirty="0">
                          <a:effectLst/>
                          <a:latin typeface="メイリオ" panose="020B0604030504040204" pitchFamily="50" charset="-128"/>
                          <a:ea typeface="メイリオ" panose="020B0604030504040204" pitchFamily="50" charset="-128"/>
                        </a:rPr>
                        <a:t>設計及び</a:t>
                      </a:r>
                      <a:r>
                        <a:rPr lang="ja-JP" altLang="ja-JP" sz="1800" kern="0" dirty="0">
                          <a:effectLst/>
                          <a:latin typeface="メイリオ" panose="020B0604030504040204" pitchFamily="50" charset="-128"/>
                          <a:ea typeface="メイリオ" panose="020B0604030504040204" pitchFamily="50" charset="-128"/>
                        </a:rPr>
                        <a:t>デザイン制作費</a:t>
                      </a:r>
                      <a:endPar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05030372"/>
                  </a:ext>
                </a:extLst>
              </a:tr>
              <a:tr h="1113850">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商品パッケージ</a:t>
                      </a:r>
                      <a:r>
                        <a:rPr lang="ja-JP" altLang="en-US" sz="1800" kern="0" dirty="0">
                          <a:effectLst/>
                          <a:latin typeface="メイリオ" panose="020B0604030504040204" pitchFamily="50" charset="-128"/>
                          <a:ea typeface="メイリオ" panose="020B0604030504040204" pitchFamily="50" charset="-128"/>
                        </a:rPr>
                        <a:t>の設計及びデザイン制作費に相当する経費に限る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62519502"/>
                  </a:ext>
                </a:extLst>
              </a:tr>
              <a:tr h="1320527">
                <a:tc vMerge="1">
                  <a:txBody>
                    <a:bodyPr/>
                    <a:lstStyle/>
                    <a:p>
                      <a:endParaRPr kumimoji="1" lang="ja-JP" altLang="en-US"/>
                    </a:p>
                  </a:txBody>
                  <a:tcPr/>
                </a:tc>
                <a:tc vMerge="1">
                  <a:txBody>
                    <a:bodyPr/>
                    <a:lstStyle/>
                    <a:p>
                      <a:endParaRPr kumimoji="1" lang="ja-JP" altLang="en-US"/>
                    </a:p>
                  </a:txBody>
                  <a:tcPr/>
                </a:tc>
                <a:tc gridSpan="2">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デザイン変更予定の商品画像</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成果物（デザイン変更後の商品が確認できるもの）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27133264"/>
                  </a:ext>
                </a:extLst>
              </a:tr>
            </a:tbl>
          </a:graphicData>
        </a:graphic>
      </p:graphicFrame>
      <p:sp>
        <p:nvSpPr>
          <p:cNvPr id="6" name="四角形 98"/>
          <p:cNvSpPr/>
          <p:nvPr/>
        </p:nvSpPr>
        <p:spPr>
          <a:xfrm>
            <a:off x="323851" y="15696039"/>
            <a:ext cx="11449048" cy="512848"/>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b="1" dirty="0">
                <a:solidFill>
                  <a:schemeClr val="tx1"/>
                </a:solidFill>
                <a:latin typeface="メイリオ" panose="020B0604030504040204" pitchFamily="50" charset="-128"/>
                <a:ea typeface="メイリオ" panose="020B0604030504040204" pitchFamily="50" charset="-128"/>
              </a:rPr>
              <a:t>※P</a:t>
            </a:r>
            <a:r>
              <a:rPr lang="ja-JP" altLang="en-US" sz="2000" b="1" dirty="0" err="1">
                <a:solidFill>
                  <a:schemeClr val="tx1"/>
                </a:solidFill>
                <a:latin typeface="メイリオ" panose="020B0604030504040204" pitchFamily="50" charset="-128"/>
                <a:ea typeface="メイリオ" panose="020B0604030504040204" pitchFamily="50" charset="-128"/>
              </a:rPr>
              <a:t>．</a:t>
            </a:r>
            <a:r>
              <a:rPr lang="ja-JP" altLang="en-US" sz="2000" b="1" dirty="0">
                <a:solidFill>
                  <a:schemeClr val="tx1"/>
                </a:solidFill>
                <a:latin typeface="メイリオ" panose="020B0604030504040204" pitchFamily="50" charset="-128"/>
                <a:ea typeface="メイリオ" panose="020B0604030504040204" pitchFamily="50" charset="-128"/>
              </a:rPr>
              <a:t>１２下部記載の注意事項をご確認のうえ、ご提出ください</a:t>
            </a:r>
            <a:r>
              <a:rPr lang="ja-JP" altLang="en-US" sz="2400" b="1" dirty="0">
                <a:solidFill>
                  <a:schemeClr val="tx1"/>
                </a:solidFill>
                <a:latin typeface="メイリオ" panose="020B0604030504040204" pitchFamily="50" charset="-128"/>
                <a:ea typeface="メイリオ" panose="020B0604030504040204" pitchFamily="50" charset="-128"/>
              </a:rPr>
              <a:t>。　　</a:t>
            </a:r>
            <a:endParaRPr lang="ja-JP" altLang="en-US" sz="2400" b="1" u="sng"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4443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 name="正方形/長方形 3"/>
          <p:cNvSpPr/>
          <p:nvPr/>
        </p:nvSpPr>
        <p:spPr>
          <a:xfrm>
            <a:off x="731971" y="555734"/>
            <a:ext cx="10728059" cy="116664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4000" dirty="0">
                <a:latin typeface="メイリオ" panose="020B0604030504040204" pitchFamily="50" charset="-128"/>
                <a:ea typeface="メイリオ" panose="020B0604030504040204" pitchFamily="50" charset="-128"/>
              </a:rPr>
              <a:t>目　　次</a:t>
            </a:r>
            <a:endParaRPr kumimoji="1" lang="ja-JP" altLang="en-US" sz="4000" dirty="0">
              <a:latin typeface="メイリオ" panose="020B0604030504040204" pitchFamily="50" charset="-128"/>
              <a:ea typeface="メイリオ" panose="020B0604030504040204" pitchFamily="50" charset="-128"/>
            </a:endParaRPr>
          </a:p>
        </p:txBody>
      </p:sp>
      <p:graphicFrame>
        <p:nvGraphicFramePr>
          <p:cNvPr id="1121" name="四角形 218"/>
          <p:cNvGraphicFramePr>
            <a:graphicFrameLocks noGrp="1"/>
          </p:cNvGraphicFramePr>
          <p:nvPr>
            <p:extLst>
              <p:ext uri="{D42A27DB-BD31-4B8C-83A1-F6EECF244321}">
                <p14:modId xmlns:p14="http://schemas.microsoft.com/office/powerpoint/2010/main" val="2062328147"/>
              </p:ext>
            </p:extLst>
          </p:nvPr>
        </p:nvGraphicFramePr>
        <p:xfrm>
          <a:off x="435429" y="1722383"/>
          <a:ext cx="10610945" cy="12438980"/>
        </p:xfrm>
        <a:graphic>
          <a:graphicData uri="http://schemas.openxmlformats.org/drawingml/2006/table">
            <a:tbl>
              <a:tblPr firstRow="1" bandRow="1">
                <a:tableStyleId>{2D5ABB26-0587-4C30-8999-92F81FD0307C}</a:tableStyleId>
              </a:tblPr>
              <a:tblGrid>
                <a:gridCol w="1197962">
                  <a:extLst>
                    <a:ext uri="{9D8B030D-6E8A-4147-A177-3AD203B41FA5}">
                      <a16:colId xmlns:a16="http://schemas.microsoft.com/office/drawing/2014/main" val="20000"/>
                    </a:ext>
                  </a:extLst>
                </a:gridCol>
                <a:gridCol w="7948517">
                  <a:extLst>
                    <a:ext uri="{9D8B030D-6E8A-4147-A177-3AD203B41FA5}">
                      <a16:colId xmlns:a16="http://schemas.microsoft.com/office/drawing/2014/main" val="20001"/>
                    </a:ext>
                  </a:extLst>
                </a:gridCol>
                <a:gridCol w="1464466">
                  <a:extLst>
                    <a:ext uri="{9D8B030D-6E8A-4147-A177-3AD203B41FA5}">
                      <a16:colId xmlns:a16="http://schemas.microsoft.com/office/drawing/2014/main" val="20002"/>
                    </a:ext>
                  </a:extLst>
                </a:gridCol>
              </a:tblGrid>
              <a:tr h="429840">
                <a:tc>
                  <a:txBody>
                    <a:bodyPr/>
                    <a:lstStyle/>
                    <a:p>
                      <a:pPr algn="r"/>
                      <a:r>
                        <a:rPr kumimoji="1" lang="ja-JP" altLang="en-US" sz="2000" dirty="0">
                          <a:latin typeface="メイリオ" panose="020B0604030504040204" pitchFamily="50" charset="-128"/>
                          <a:ea typeface="メイリオ" panose="020B0604030504040204" pitchFamily="50" charset="-128"/>
                        </a:rPr>
                        <a:t>１</a:t>
                      </a:r>
                    </a:p>
                  </a:txBody>
                  <a:tcPr anchor="ctr"/>
                </a:tc>
                <a:tc>
                  <a:txBody>
                    <a:bodyPr/>
                    <a:lstStyle/>
                    <a:p>
                      <a:pPr algn="l"/>
                      <a:r>
                        <a:rPr lang="ja-JP" altLang="en-US" sz="2000" dirty="0">
                          <a:latin typeface="メイリオ" panose="020B0604030504040204" pitchFamily="50" charset="-128"/>
                          <a:ea typeface="メイリオ" panose="020B0604030504040204" pitchFamily="50" charset="-128"/>
                        </a:rPr>
                        <a:t>目　　　　的・・</a:t>
                      </a:r>
                      <a:r>
                        <a:rPr kumimoji="1" lang="ja-JP" altLang="en-US" sz="2000" dirty="0">
                          <a:latin typeface="メイリオ" panose="020B0604030504040204" pitchFamily="50" charset="-128"/>
                          <a:ea typeface="メイリオ" panose="020B0604030504040204" pitchFamily="50" charset="-128"/>
                        </a:rPr>
                        <a:t>・・・・・・・・・・・・・・・・・・・</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３</a:t>
                      </a:r>
                    </a:p>
                  </a:txBody>
                  <a:tcPr anchor="ctr"/>
                </a:tc>
                <a:extLst>
                  <a:ext uri="{0D108BD9-81ED-4DB2-BD59-A6C34878D82A}">
                    <a16:rowId xmlns:a16="http://schemas.microsoft.com/office/drawing/2014/main" val="10000"/>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２</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補助対象者・・・・・・・・・・・・・・・・・・・・・・</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a:latin typeface="メイリオ" panose="020B0604030504040204" pitchFamily="50" charset="-128"/>
                          <a:ea typeface="メイリオ" panose="020B0604030504040204" pitchFamily="50" charset="-128"/>
                        </a:rPr>
                        <a:t>   ５</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1"/>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３</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補助対象となる事業</a:t>
                      </a:r>
                      <a:r>
                        <a:rPr lang="ja-JP" altLang="en-US"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５</a:t>
                      </a:r>
                    </a:p>
                  </a:txBody>
                  <a:tcPr anchor="ctr"/>
                </a:tc>
                <a:extLst>
                  <a:ext uri="{0D108BD9-81ED-4DB2-BD59-A6C34878D82A}">
                    <a16:rowId xmlns:a16="http://schemas.microsoft.com/office/drawing/2014/main" val="10002"/>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４</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補助対象経費・・・・・</a:t>
                      </a:r>
                      <a:r>
                        <a:rPr kumimoji="1" lang="ja-JP" altLang="en-US" sz="2000" dirty="0">
                          <a:latin typeface="メイリオ" panose="020B0604030504040204" pitchFamily="50" charset="-128"/>
                          <a:ea typeface="メイリオ" panose="020B0604030504040204" pitchFamily="50" charset="-128"/>
                        </a:rPr>
                        <a:t>・・・・・・・・・・・・・・・・</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６</a:t>
                      </a:r>
                    </a:p>
                  </a:txBody>
                  <a:tcPr anchor="ctr"/>
                </a:tc>
                <a:extLst>
                  <a:ext uri="{0D108BD9-81ED-4DB2-BD59-A6C34878D82A}">
                    <a16:rowId xmlns:a16="http://schemas.microsoft.com/office/drawing/2014/main" val="10003"/>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５</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補助額等・・・・・・・・・・・・・・・・・・・・・・・</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７</a:t>
                      </a:r>
                    </a:p>
                  </a:txBody>
                  <a:tcPr anchor="ctr"/>
                </a:tc>
                <a:extLst>
                  <a:ext uri="{0D108BD9-81ED-4DB2-BD59-A6C34878D82A}">
                    <a16:rowId xmlns:a16="http://schemas.microsoft.com/office/drawing/2014/main" val="10004"/>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６</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補助申請期間（募集期間）・・・・・・・・・・・・・・・</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７</a:t>
                      </a:r>
                    </a:p>
                  </a:txBody>
                  <a:tcPr anchor="ctr"/>
                </a:tc>
                <a:extLst>
                  <a:ext uri="{0D108BD9-81ED-4DB2-BD59-A6C34878D82A}">
                    <a16:rowId xmlns:a16="http://schemas.microsoft.com/office/drawing/2014/main" val="10005"/>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７</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補助金の申請書類・・・・・・・・・・・・・・・・・・・</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８</a:t>
                      </a:r>
                    </a:p>
                  </a:txBody>
                  <a:tcPr anchor="ctr"/>
                </a:tc>
                <a:extLst>
                  <a:ext uri="{0D108BD9-81ED-4DB2-BD59-A6C34878D82A}">
                    <a16:rowId xmlns:a16="http://schemas.microsoft.com/office/drawing/2014/main" val="10006"/>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８</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補助金の申請先・・・・・・・・・・・・・・・・・・・・</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８</a:t>
                      </a:r>
                    </a:p>
                  </a:txBody>
                  <a:tcPr anchor="ctr"/>
                </a:tc>
                <a:extLst>
                  <a:ext uri="{0D108BD9-81ED-4DB2-BD59-A6C34878D82A}">
                    <a16:rowId xmlns:a16="http://schemas.microsoft.com/office/drawing/2014/main" val="10007"/>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９</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９</a:t>
                      </a:r>
                    </a:p>
                  </a:txBody>
                  <a:tcPr anchor="ctr"/>
                </a:tc>
                <a:extLst>
                  <a:ext uri="{0D108BD9-81ED-4DB2-BD59-A6C34878D82A}">
                    <a16:rowId xmlns:a16="http://schemas.microsoft.com/office/drawing/2014/main" val="10008"/>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１０</a:t>
                      </a:r>
                    </a:p>
                  </a:txBody>
                  <a:tcPr anchor="ctr"/>
                </a:tc>
                <a:tc>
                  <a:txBody>
                    <a:bodyPr/>
                    <a:lstStyle/>
                    <a:p>
                      <a:r>
                        <a:rPr lang="ja-JP" altLang="en-US" sz="2000" dirty="0">
                          <a:latin typeface="メイリオ" panose="020B0604030504040204" pitchFamily="50" charset="-128"/>
                          <a:ea typeface="メイリオ" panose="020B0604030504040204" pitchFamily="50" charset="-128"/>
                        </a:rPr>
                        <a:t>交付申請の取下げについて・・・・・・・・・・・・・・・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１０</a:t>
                      </a:r>
                    </a:p>
                  </a:txBody>
                  <a:tcPr anchor="ctr"/>
                </a:tc>
                <a:extLst>
                  <a:ext uri="{0D108BD9-81ED-4DB2-BD59-A6C34878D82A}">
                    <a16:rowId xmlns:a16="http://schemas.microsoft.com/office/drawing/2014/main" val="10009"/>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１１</a:t>
                      </a:r>
                    </a:p>
                  </a:txBody>
                  <a:tcPr anchor="ctr"/>
                </a:tc>
                <a:tc>
                  <a:txBody>
                    <a:bodyPr/>
                    <a:lstStyle/>
                    <a:p>
                      <a:r>
                        <a:rPr lang="ja-JP" altLang="en-US" sz="2000" dirty="0">
                          <a:latin typeface="メイリオ" panose="020B0604030504040204" pitchFamily="50" charset="-128"/>
                          <a:ea typeface="メイリオ" panose="020B0604030504040204" pitchFamily="50" charset="-128"/>
                        </a:rPr>
                        <a:t>事業内容の変更について・・・・・・・・・・・・・・・・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１０</a:t>
                      </a:r>
                    </a:p>
                  </a:txBody>
                  <a:tcPr anchor="ctr"/>
                </a:tc>
                <a:extLst>
                  <a:ext uri="{0D108BD9-81ED-4DB2-BD59-A6C34878D82A}">
                    <a16:rowId xmlns:a16="http://schemas.microsoft.com/office/drawing/2014/main" val="10010"/>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１２</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事業が終了した場合について</a:t>
                      </a:r>
                      <a:r>
                        <a:rPr lang="ja-JP" altLang="en-US"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１０</a:t>
                      </a:r>
                    </a:p>
                  </a:txBody>
                  <a:tcPr anchor="ctr"/>
                </a:tc>
                <a:extLst>
                  <a:ext uri="{0D108BD9-81ED-4DB2-BD59-A6C34878D82A}">
                    <a16:rowId xmlns:a16="http://schemas.microsoft.com/office/drawing/2014/main" val="10011"/>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１３</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補助金の請求、交付について・・・・・・・・・・・・・・</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１１</a:t>
                      </a:r>
                    </a:p>
                  </a:txBody>
                  <a:tcPr anchor="ctr"/>
                </a:tc>
                <a:extLst>
                  <a:ext uri="{0D108BD9-81ED-4DB2-BD59-A6C34878D82A}">
                    <a16:rowId xmlns:a16="http://schemas.microsoft.com/office/drawing/2014/main" val="10012"/>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１４</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補助金事業の流れ（フロー図）・・・・・・・・・・・・・</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１１</a:t>
                      </a:r>
                    </a:p>
                  </a:txBody>
                  <a:tcPr anchor="ctr"/>
                </a:tc>
                <a:extLst>
                  <a:ext uri="{0D108BD9-81ED-4DB2-BD59-A6C34878D82A}">
                    <a16:rowId xmlns:a16="http://schemas.microsoft.com/office/drawing/2014/main" val="10013"/>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１５</a:t>
                      </a:r>
                    </a:p>
                  </a:txBody>
                  <a:tcPr anchor="ctr"/>
                </a:tc>
                <a:tc>
                  <a:txBody>
                    <a:bodyPr/>
                    <a:lstStyle/>
                    <a:p>
                      <a:r>
                        <a:rPr kumimoji="1" lang="ja-JP" altLang="en-US" sz="2000" u="none" dirty="0">
                          <a:latin typeface="メイリオ" panose="020B0604030504040204" pitchFamily="50" charset="-128"/>
                          <a:ea typeface="メイリオ" panose="020B0604030504040204" pitchFamily="50" charset="-128"/>
                        </a:rPr>
                        <a:t>その他（補助対象経費に係る申請書類等確認表）・・・・・</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１２、１３　</a:t>
                      </a:r>
                    </a:p>
                  </a:txBody>
                  <a:tcPr anchor="ctr"/>
                </a:tc>
                <a:extLst>
                  <a:ext uri="{0D108BD9-81ED-4DB2-BD59-A6C34878D82A}">
                    <a16:rowId xmlns:a16="http://schemas.microsoft.com/office/drawing/2014/main" val="10014"/>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１６　　　　　　</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対馬市販路開拓支援事業補助金交付要綱・・・・・・・・・　　　　　</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１４</a:t>
                      </a:r>
                    </a:p>
                  </a:txBody>
                  <a:tcPr anchor="ctr"/>
                </a:tc>
                <a:extLst>
                  <a:ext uri="{0D108BD9-81ED-4DB2-BD59-A6C34878D82A}">
                    <a16:rowId xmlns:a16="http://schemas.microsoft.com/office/drawing/2014/main" val="10015"/>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１７　</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関係様式・・・・・・・・・・・・・・・・・・・・・・・　　　　　　</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２１</a:t>
                      </a:r>
                      <a:endParaRPr kumimoji="1" lang="en-US" altLang="ja-JP" sz="2000" dirty="0">
                        <a:latin typeface="メイリオ" panose="020B0604030504040204" pitchFamily="50" charset="-128"/>
                        <a:ea typeface="メイリオ" panose="020B0604030504040204" pitchFamily="50" charset="-128"/>
                      </a:endParaRPr>
                    </a:p>
                    <a:p>
                      <a:pPr algn="l"/>
                      <a:r>
                        <a:rPr kumimoji="1" lang="ja-JP" altLang="en-US" sz="2000" dirty="0">
                          <a:latin typeface="メイリオ" panose="020B0604030504040204" pitchFamily="50" charset="-128"/>
                          <a:ea typeface="メイリオ" panose="020B0604030504040204" pitchFamily="50" charset="-128"/>
                        </a:rPr>
                        <a:t>３３</a:t>
                      </a:r>
                    </a:p>
                  </a:txBody>
                  <a:tcPr anchor="ctr"/>
                </a:tc>
                <a:extLst>
                  <a:ext uri="{0D108BD9-81ED-4DB2-BD59-A6C34878D82A}">
                    <a16:rowId xmlns:a16="http://schemas.microsoft.com/office/drawing/2014/main" val="10016"/>
                  </a:ext>
                </a:extLst>
              </a:tr>
              <a:tr h="760487">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7"/>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8"/>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9"/>
                  </a:ext>
                </a:extLst>
              </a:tr>
              <a:tr h="1091133">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20"/>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21"/>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41718144"/>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a:latin typeface="メイリオ" panose="020B0604030504040204" pitchFamily="50" charset="-128"/>
                        <a:ea typeface="メイリオ" panose="020B0604030504040204" pitchFamily="50" charset="-128"/>
                      </a:endParaRPr>
                    </a:p>
                  </a:txBody>
                  <a:tcPr/>
                </a:tc>
                <a:tc>
                  <a:txBody>
                    <a:bodyPr/>
                    <a:lstStyle/>
                    <a:p>
                      <a:pPr algn="l"/>
                      <a:endParaRPr kumimoji="1" lang="ja-JP" altLang="en-US" sz="2000" u="none"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25"/>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a:latin typeface="メイリオ" panose="020B0604030504040204" pitchFamily="50" charset="-128"/>
                        <a:ea typeface="メイリオ" panose="020B0604030504040204" pitchFamily="50" charset="-128"/>
                      </a:endParaRPr>
                    </a:p>
                  </a:txBody>
                  <a:tcPr/>
                </a:tc>
                <a:tc>
                  <a:txBody>
                    <a:bodyPr/>
                    <a:lstStyle/>
                    <a:p>
                      <a:pPr algn="l"/>
                      <a:endParaRPr kumimoji="1" lang="en-US" altLang="ja-JP" sz="2000" u="none"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22766930"/>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endParaRPr kumimoji="1" lang="ja-JP" altLang="en-US" sz="2000" u="none" dirty="0">
                        <a:latin typeface="メイリオ" panose="020B0604030504040204" pitchFamily="50" charset="-128"/>
                        <a:ea typeface="メイリオ" panose="020B0604030504040204" pitchFamily="50" charset="-128"/>
                      </a:endParaRPr>
                    </a:p>
                  </a:txBody>
                  <a:tcPr/>
                </a:tc>
                <a:tc>
                  <a:txBody>
                    <a:bodyPr/>
                    <a:lstStyle/>
                    <a:p>
                      <a:pPr algn="l"/>
                      <a:endParaRPr kumimoji="1" lang="en-US" altLang="ja-JP" sz="2000" u="none"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55169115"/>
                  </a:ext>
                </a:extLst>
              </a:tr>
            </a:tbl>
          </a:graphicData>
        </a:graphic>
      </p:graphicFrame>
      <p:sp>
        <p:nvSpPr>
          <p:cNvPr id="2" name="テキスト ボックス 1"/>
          <p:cNvSpPr txBox="1"/>
          <p:nvPr/>
        </p:nvSpPr>
        <p:spPr>
          <a:xfrm>
            <a:off x="1145626" y="9759152"/>
            <a:ext cx="10168259" cy="3477875"/>
          </a:xfrm>
          <a:prstGeom prst="rect">
            <a:avLst/>
          </a:prstGeom>
          <a:noFill/>
        </p:spPr>
        <p:txBody>
          <a:bodyPr wrap="square" rtlCol="0">
            <a:spAutoFit/>
          </a:bodyPr>
          <a:lstStyle/>
          <a:p>
            <a:pPr fontAlgn="ctr"/>
            <a:r>
              <a:rPr lang="ja-JP" altLang="ja-JP" sz="2000" dirty="0">
                <a:latin typeface="メイリオ" panose="020B0604030504040204" pitchFamily="50" charset="-128"/>
                <a:ea typeface="メイリオ" panose="020B0604030504040204" pitchFamily="50" charset="-128"/>
              </a:rPr>
              <a:t>①対馬市販路開拓支援事業補助金交付申請書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a:t>
            </a:r>
            <a:r>
              <a:rPr lang="ja-JP" altLang="en-US" sz="2000" dirty="0">
                <a:latin typeface="メイリオ" panose="020B0604030504040204" pitchFamily="50" charset="-128"/>
                <a:ea typeface="メイリオ" panose="020B0604030504040204" pitchFamily="50" charset="-128"/>
              </a:rPr>
              <a:t>１</a:t>
            </a:r>
            <a:endParaRPr lang="ja-JP" altLang="ja-JP" sz="2000" dirty="0">
              <a:latin typeface="メイリオ" panose="020B0604030504040204" pitchFamily="50" charset="-128"/>
              <a:ea typeface="メイリオ" panose="020B0604030504040204" pitchFamily="50" charset="-128"/>
            </a:endParaRPr>
          </a:p>
          <a:p>
            <a:pPr fontAlgn="ctr"/>
            <a:r>
              <a:rPr lang="ja-JP" altLang="ja-JP" sz="2000" dirty="0">
                <a:latin typeface="メイリオ" panose="020B0604030504040204" pitchFamily="50" charset="-128"/>
                <a:ea typeface="メイリオ" panose="020B0604030504040204" pitchFamily="50" charset="-128"/>
              </a:rPr>
              <a:t>②事業計画（実績）書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２２　　　　　　　　　　　　　　　　　　　　　　　</a:t>
            </a:r>
          </a:p>
          <a:p>
            <a:r>
              <a:rPr lang="ja-JP" altLang="ja-JP" sz="2000" dirty="0">
                <a:latin typeface="メイリオ" panose="020B0604030504040204" pitchFamily="50" charset="-128"/>
                <a:ea typeface="メイリオ" panose="020B0604030504040204" pitchFamily="50" charset="-128"/>
              </a:rPr>
              <a:t>③収支予算（精算）書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２４</a:t>
            </a:r>
          </a:p>
          <a:p>
            <a:r>
              <a:rPr lang="ja-JP" altLang="ja-JP" sz="2000" dirty="0">
                <a:latin typeface="メイリオ" panose="020B0604030504040204" pitchFamily="50" charset="-128"/>
                <a:ea typeface="メイリオ" panose="020B0604030504040204" pitchFamily="50" charset="-128"/>
              </a:rPr>
              <a:t>④対馬市販路開拓支援事業補助金　誓約書兼同意書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２５</a:t>
            </a:r>
          </a:p>
          <a:p>
            <a:r>
              <a:rPr lang="ja-JP" altLang="ja-JP" sz="2000" dirty="0">
                <a:latin typeface="メイリオ" panose="020B0604030504040204" pitchFamily="50" charset="-128"/>
                <a:ea typeface="メイリオ" panose="020B0604030504040204" pitchFamily="50" charset="-128"/>
              </a:rPr>
              <a:t>⑤対馬市販路開拓支援事業補助金に係る交付申請取下承認申請書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２６</a:t>
            </a:r>
          </a:p>
          <a:p>
            <a:r>
              <a:rPr lang="ja-JP" altLang="ja-JP" sz="2000" dirty="0">
                <a:latin typeface="メイリオ" panose="020B0604030504040204" pitchFamily="50" charset="-128"/>
                <a:ea typeface="メイリオ" panose="020B0604030504040204" pitchFamily="50" charset="-128"/>
              </a:rPr>
              <a:t>⑥対馬市販路開拓支援事業変更承認申請書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２８</a:t>
            </a:r>
          </a:p>
          <a:p>
            <a:r>
              <a:rPr lang="ja-JP" altLang="ja-JP" sz="2000" dirty="0">
                <a:latin typeface="メイリオ" panose="020B0604030504040204" pitchFamily="50" charset="-128"/>
                <a:ea typeface="メイリオ" panose="020B0604030504040204" pitchFamily="50" charset="-128"/>
              </a:rPr>
              <a:t>⑦対馬市販路開拓支援事業中止（廃止）承認申請書</a:t>
            </a:r>
            <a:r>
              <a:rPr lang="ja-JP" altLang="en-US" sz="2000" dirty="0">
                <a:latin typeface="メイリオ" panose="020B0604030504040204" pitchFamily="50" charset="-128"/>
                <a:ea typeface="メイリオ" panose="020B0604030504040204" pitchFamily="50" charset="-128"/>
              </a:rPr>
              <a:t>・・・・・・・・・・</a:t>
            </a:r>
            <a:r>
              <a:rPr lang="ja-JP" altLang="ja-JP" sz="2000" dirty="0">
                <a:latin typeface="メイリオ" panose="020B0604030504040204" pitchFamily="50" charset="-128"/>
                <a:ea typeface="メイリオ" panose="020B0604030504040204" pitchFamily="50" charset="-128"/>
              </a:rPr>
              <a:t>２９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⑧対馬市販路開拓支援事業補助金交付請求書・・・・・・・・・・・・・３０</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⑨対馬市販路開拓支援事業補助金交付決定取消通知書・・・・・・・・・３１</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⑩対馬市販路開拓支援事業補助金実績報告書・・・・・・・・・・・・・３２</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⑪口座登録依頼書（新規・変更）・・・・・・・・・・・・・・・・・・３３</a:t>
            </a:r>
            <a:endParaRPr lang="ja-JP" altLang="ja-JP" sz="20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820057" y="9502376"/>
            <a:ext cx="9724572" cy="3991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719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34136" y="3360168"/>
            <a:ext cx="11391897" cy="13632432"/>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8" name="図形 25"/>
          <p:cNvSpPr/>
          <p:nvPr/>
        </p:nvSpPr>
        <p:spPr>
          <a:xfrm>
            <a:off x="363214" y="148590"/>
            <a:ext cx="11554164" cy="990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lang="ja-JP" altLang="en-US"/>
            </a:pPr>
            <a:r>
              <a:rPr lang="ja-JP" altLang="en-US" sz="3200" dirty="0">
                <a:solidFill>
                  <a:schemeClr val="tx1"/>
                </a:solidFill>
                <a:latin typeface="メイリオ" panose="020B0604030504040204" pitchFamily="50" charset="-128"/>
                <a:ea typeface="メイリオ" panose="020B0604030504040204" pitchFamily="50" charset="-128"/>
              </a:rPr>
              <a:t>対馬市販路開拓支援事業補助金</a:t>
            </a:r>
          </a:p>
          <a:p>
            <a:pPr algn="ctr">
              <a:defRPr lang="ja-JP" altLang="en-US"/>
            </a:pPr>
            <a:r>
              <a:rPr lang="ja-JP" altLang="en-US" sz="3200" dirty="0">
                <a:solidFill>
                  <a:schemeClr val="tx1"/>
                </a:solidFill>
                <a:latin typeface="メイリオ" panose="020B0604030504040204" pitchFamily="50" charset="-128"/>
                <a:ea typeface="メイリオ" panose="020B0604030504040204" pitchFamily="50" charset="-128"/>
              </a:rPr>
              <a:t>（募　集　要　項）</a:t>
            </a:r>
            <a:endParaRPr lang="ja-JP" altLang="en-US" sz="3600" dirty="0">
              <a:solidFill>
                <a:schemeClr val="tx1"/>
              </a:solidFill>
              <a:latin typeface="メイリオ" panose="020B0604030504040204" pitchFamily="50" charset="-128"/>
              <a:ea typeface="メイリオ" panose="020B0604030504040204" pitchFamily="50" charset="-128"/>
            </a:endParaRPr>
          </a:p>
        </p:txBody>
      </p:sp>
      <p:sp>
        <p:nvSpPr>
          <p:cNvPr id="1129" name="四角形 30"/>
          <p:cNvSpPr/>
          <p:nvPr/>
        </p:nvSpPr>
        <p:spPr>
          <a:xfrm>
            <a:off x="361947" y="2006059"/>
            <a:ext cx="11372853" cy="1249430"/>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lvl="1">
              <a:defRPr lang="ja-JP" altLang="en-US"/>
            </a:pPr>
            <a:r>
              <a:rPr lang="ja-JP" altLang="ja-JP" sz="2400" u="sng" dirty="0">
                <a:latin typeface="メイリオ" panose="020B0604030504040204" pitchFamily="50" charset="-128"/>
                <a:ea typeface="メイリオ" panose="020B0604030504040204" pitchFamily="50" charset="-128"/>
              </a:rPr>
              <a:t>市内で事業を営む</a:t>
            </a:r>
            <a:r>
              <a:rPr lang="ja-JP" altLang="ja-JP" sz="2400" b="1" u="sng" dirty="0">
                <a:solidFill>
                  <a:srgbClr val="C00000"/>
                </a:solidFill>
                <a:latin typeface="メイリオ" panose="020B0604030504040204" pitchFamily="50" charset="-128"/>
                <a:ea typeface="メイリオ" panose="020B0604030504040204" pitchFamily="50" charset="-128"/>
              </a:rPr>
              <a:t>中小企業者等</a:t>
            </a:r>
            <a:r>
              <a:rPr lang="en-US" altLang="ja-JP" sz="2400" b="1" u="sng" dirty="0">
                <a:solidFill>
                  <a:srgbClr val="C00000"/>
                </a:solidFill>
                <a:latin typeface="メイリオ" panose="020B0604030504040204" pitchFamily="50" charset="-128"/>
                <a:ea typeface="メイリオ" panose="020B0604030504040204" pitchFamily="50" charset="-128"/>
              </a:rPr>
              <a:t>※</a:t>
            </a:r>
            <a:r>
              <a:rPr lang="ja-JP" altLang="en-US" sz="2400" b="1" u="sng" dirty="0">
                <a:solidFill>
                  <a:srgbClr val="C00000"/>
                </a:solidFill>
                <a:latin typeface="メイリオ" panose="020B0604030504040204" pitchFamily="50" charset="-128"/>
                <a:ea typeface="メイリオ" panose="020B0604030504040204" pitchFamily="50" charset="-128"/>
              </a:rPr>
              <a:t>１</a:t>
            </a:r>
            <a:r>
              <a:rPr lang="ja-JP" altLang="ja-JP" sz="2400" u="sng" dirty="0">
                <a:solidFill>
                  <a:schemeClr val="tx1"/>
                </a:solidFill>
                <a:latin typeface="メイリオ" panose="020B0604030504040204" pitchFamily="50" charset="-128"/>
                <a:ea typeface="メイリオ" panose="020B0604030504040204" pitchFamily="50" charset="-128"/>
              </a:rPr>
              <a:t>の</a:t>
            </a:r>
            <a:r>
              <a:rPr lang="ja-JP" altLang="ja-JP" sz="2400" b="1" u="sng" dirty="0">
                <a:solidFill>
                  <a:srgbClr val="C00000"/>
                </a:solidFill>
                <a:latin typeface="メイリオ" panose="020B0604030504040204" pitchFamily="50" charset="-128"/>
                <a:ea typeface="メイリオ" panose="020B0604030504040204" pitchFamily="50" charset="-128"/>
              </a:rPr>
              <a:t>特産品等</a:t>
            </a:r>
            <a:r>
              <a:rPr lang="en-US" altLang="ja-JP" sz="2400" b="1" u="sng" dirty="0">
                <a:solidFill>
                  <a:srgbClr val="C00000"/>
                </a:solidFill>
                <a:latin typeface="メイリオ" panose="020B0604030504040204" pitchFamily="50" charset="-128"/>
                <a:ea typeface="メイリオ" panose="020B0604030504040204" pitchFamily="50" charset="-128"/>
              </a:rPr>
              <a:t>※</a:t>
            </a:r>
            <a:r>
              <a:rPr lang="ja-JP" altLang="en-US" sz="2400" b="1" u="sng" dirty="0">
                <a:solidFill>
                  <a:srgbClr val="C00000"/>
                </a:solidFill>
                <a:latin typeface="メイリオ" panose="020B0604030504040204" pitchFamily="50" charset="-128"/>
                <a:ea typeface="メイリオ" panose="020B0604030504040204" pitchFamily="50" charset="-128"/>
              </a:rPr>
              <a:t>２</a:t>
            </a:r>
            <a:r>
              <a:rPr lang="ja-JP" altLang="ja-JP" sz="2400" u="sng" dirty="0">
                <a:latin typeface="メイリオ" panose="020B0604030504040204" pitchFamily="50" charset="-128"/>
                <a:ea typeface="メイリオ" panose="020B0604030504040204" pitchFamily="50" charset="-128"/>
              </a:rPr>
              <a:t>の宣伝及び販路拡大を図るとともに、本市の</a:t>
            </a:r>
            <a:r>
              <a:rPr lang="ja-JP" altLang="en-US" sz="2400" u="sng" dirty="0">
                <a:latin typeface="メイリオ" panose="020B0604030504040204" pitchFamily="50" charset="-128"/>
                <a:ea typeface="メイリオ" panose="020B0604030504040204" pitchFamily="50" charset="-128"/>
              </a:rPr>
              <a:t>物産</a:t>
            </a:r>
            <a:r>
              <a:rPr lang="ja-JP" altLang="ja-JP" sz="2400" u="sng" dirty="0">
                <a:latin typeface="メイリオ" panose="020B0604030504040204" pitchFamily="50" charset="-128"/>
                <a:ea typeface="メイリオ" panose="020B0604030504040204" pitchFamily="50" charset="-128"/>
              </a:rPr>
              <a:t>業振興を促進する</a:t>
            </a:r>
            <a:r>
              <a:rPr lang="ja-JP" altLang="en-US" sz="2400" u="sng" dirty="0">
                <a:latin typeface="メイリオ" panose="020B0604030504040204" pitchFamily="50" charset="-128"/>
                <a:ea typeface="メイリオ" panose="020B0604030504040204" pitchFamily="50" charset="-128"/>
              </a:rPr>
              <a:t>ことを目的に予算の範囲内で支援すること。</a:t>
            </a:r>
          </a:p>
        </p:txBody>
      </p:sp>
      <p:sp>
        <p:nvSpPr>
          <p:cNvPr id="1134" name="四角形 46"/>
          <p:cNvSpPr/>
          <p:nvPr/>
        </p:nvSpPr>
        <p:spPr>
          <a:xfrm>
            <a:off x="592488" y="1285003"/>
            <a:ext cx="514350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t" anchorCtr="0"/>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１　目的</a:t>
            </a:r>
          </a:p>
        </p:txBody>
      </p:sp>
      <p:graphicFrame>
        <p:nvGraphicFramePr>
          <p:cNvPr id="15" name="表 14"/>
          <p:cNvGraphicFramePr>
            <a:graphicFrameLocks noGrp="1"/>
          </p:cNvGraphicFramePr>
          <p:nvPr>
            <p:extLst>
              <p:ext uri="{D42A27DB-BD31-4B8C-83A1-F6EECF244321}">
                <p14:modId xmlns:p14="http://schemas.microsoft.com/office/powerpoint/2010/main" val="677757968"/>
              </p:ext>
            </p:extLst>
          </p:nvPr>
        </p:nvGraphicFramePr>
        <p:xfrm>
          <a:off x="752808" y="4652063"/>
          <a:ext cx="10791491" cy="4133559"/>
        </p:xfrm>
        <a:graphic>
          <a:graphicData uri="http://schemas.openxmlformats.org/drawingml/2006/table">
            <a:tbl>
              <a:tblPr firstRow="1" bandRow="1">
                <a:tableStyleId>{5C22544A-7EE6-4342-B048-85BDC9FD1C3A}</a:tableStyleId>
              </a:tblPr>
              <a:tblGrid>
                <a:gridCol w="3199075">
                  <a:extLst>
                    <a:ext uri="{9D8B030D-6E8A-4147-A177-3AD203B41FA5}">
                      <a16:colId xmlns:a16="http://schemas.microsoft.com/office/drawing/2014/main" val="2713962641"/>
                    </a:ext>
                  </a:extLst>
                </a:gridCol>
                <a:gridCol w="2547506">
                  <a:extLst>
                    <a:ext uri="{9D8B030D-6E8A-4147-A177-3AD203B41FA5}">
                      <a16:colId xmlns:a16="http://schemas.microsoft.com/office/drawing/2014/main" val="2993323429"/>
                    </a:ext>
                  </a:extLst>
                </a:gridCol>
                <a:gridCol w="2587623">
                  <a:extLst>
                    <a:ext uri="{9D8B030D-6E8A-4147-A177-3AD203B41FA5}">
                      <a16:colId xmlns:a16="http://schemas.microsoft.com/office/drawing/2014/main" val="1023340064"/>
                    </a:ext>
                  </a:extLst>
                </a:gridCol>
                <a:gridCol w="2457287">
                  <a:extLst>
                    <a:ext uri="{9D8B030D-6E8A-4147-A177-3AD203B41FA5}">
                      <a16:colId xmlns:a16="http://schemas.microsoft.com/office/drawing/2014/main" val="1969988388"/>
                    </a:ext>
                  </a:extLst>
                </a:gridCol>
              </a:tblGrid>
              <a:tr h="534573">
                <a:tc rowSpan="2">
                  <a:txBody>
                    <a:bodyPr/>
                    <a:lstStyle/>
                    <a:p>
                      <a:pPr algn="ctr"/>
                      <a:r>
                        <a:rPr kumimoji="1" lang="ja-JP" altLang="en-US" b="1" dirty="0">
                          <a:latin typeface="メイリオ" panose="020B0604030504040204" pitchFamily="50" charset="-128"/>
                          <a:ea typeface="メイリオ" panose="020B0604030504040204" pitchFamily="50" charset="-128"/>
                        </a:rPr>
                        <a:t>該当業種</a:t>
                      </a:r>
                    </a:p>
                  </a:txBody>
                  <a:tcPr anchor="ctr"/>
                </a:tc>
                <a:tc gridSpan="2">
                  <a:txBody>
                    <a:bodyPr/>
                    <a:lstStyle/>
                    <a:p>
                      <a:pPr algn="ctr"/>
                      <a:r>
                        <a:rPr kumimoji="1" lang="ja-JP" altLang="en-US" b="1" dirty="0">
                          <a:latin typeface="メイリオ" panose="020B0604030504040204" pitchFamily="50" charset="-128"/>
                          <a:ea typeface="メイリオ" panose="020B0604030504040204" pitchFamily="50" charset="-128"/>
                        </a:rPr>
                        <a:t>中小企業者</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（下記のいずれかを満たすこと）</a:t>
                      </a:r>
                    </a:p>
                  </a:txBody>
                  <a:tcPr anchor="ctr"/>
                </a:tc>
                <a:tc hMerge="1">
                  <a:txBody>
                    <a:bodyPr/>
                    <a:lstStyle/>
                    <a:p>
                      <a:pPr algn="ctr"/>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rPr>
                        <a:t>小規模企業者</a:t>
                      </a:r>
                    </a:p>
                  </a:txBody>
                  <a:tcPr anchor="ctr"/>
                </a:tc>
                <a:extLst>
                  <a:ext uri="{0D108BD9-81ED-4DB2-BD59-A6C34878D82A}">
                    <a16:rowId xmlns:a16="http://schemas.microsoft.com/office/drawing/2014/main" val="2093542608"/>
                  </a:ext>
                </a:extLst>
              </a:tr>
              <a:tr h="534573">
                <a:tc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a:latin typeface="メイリオ" panose="020B0604030504040204" pitchFamily="50" charset="-128"/>
                          <a:ea typeface="メイリオ" panose="020B0604030504040204" pitchFamily="50" charset="-128"/>
                        </a:rPr>
                        <a:t>資本金の額又は出資の総額</a:t>
                      </a:r>
                    </a:p>
                  </a:txBody>
                  <a:tcPr anchor="ctr"/>
                </a:tc>
                <a:tc>
                  <a:txBody>
                    <a:bodyPr/>
                    <a:lstStyle/>
                    <a:p>
                      <a:pPr algn="ctr"/>
                      <a:r>
                        <a:rPr kumimoji="1" lang="ja-JP" altLang="en-US" sz="2000" b="1" dirty="0">
                          <a:latin typeface="メイリオ" panose="020B0604030504040204" pitchFamily="50" charset="-128"/>
                          <a:ea typeface="メイリオ" panose="020B0604030504040204" pitchFamily="50" charset="-128"/>
                        </a:rPr>
                        <a:t>常時雇用する従業員の数</a:t>
                      </a: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b="1" dirty="0">
                          <a:latin typeface="メイリオ" panose="020B0604030504040204" pitchFamily="50" charset="-128"/>
                          <a:ea typeface="メイリオ" panose="020B0604030504040204" pitchFamily="50" charset="-128"/>
                        </a:rPr>
                        <a:t>常時雇用する従業員の数</a:t>
                      </a:r>
                    </a:p>
                  </a:txBody>
                  <a:tcPr anchor="ctr"/>
                </a:tc>
                <a:extLst>
                  <a:ext uri="{0D108BD9-81ED-4DB2-BD59-A6C34878D82A}">
                    <a16:rowId xmlns:a16="http://schemas.microsoft.com/office/drawing/2014/main" val="2147713230"/>
                  </a:ext>
                </a:extLst>
              </a:tr>
              <a:tr h="534573">
                <a:tc>
                  <a:txBody>
                    <a:bodyPr/>
                    <a:lstStyle/>
                    <a:p>
                      <a:pPr algn="l"/>
                      <a:r>
                        <a:rPr kumimoji="1" lang="ja-JP" altLang="en-US" sz="2000" b="1" dirty="0">
                          <a:latin typeface="メイリオ" panose="020B0604030504040204" pitchFamily="50" charset="-128"/>
                          <a:ea typeface="メイリオ" panose="020B0604030504040204" pitchFamily="50" charset="-128"/>
                        </a:rPr>
                        <a:t>①製造御油、建設業、運輸業、その他の業種（②～④を除く）</a:t>
                      </a:r>
                    </a:p>
                  </a:txBody>
                  <a:tcPr anchor="ctr"/>
                </a:tc>
                <a:tc>
                  <a:txBody>
                    <a:bodyPr/>
                    <a:lstStyle/>
                    <a:p>
                      <a:pPr algn="ctr"/>
                      <a:r>
                        <a:rPr kumimoji="1" lang="ja-JP" altLang="en-US" b="0" dirty="0">
                          <a:latin typeface="メイリオ" panose="020B0604030504040204" pitchFamily="50" charset="-128"/>
                          <a:ea typeface="メイリオ" panose="020B0604030504040204" pitchFamily="50" charset="-128"/>
                        </a:rPr>
                        <a:t>３億円以下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300</a:t>
                      </a:r>
                      <a:r>
                        <a:rPr kumimoji="1" lang="ja-JP" altLang="en-US" b="0" dirty="0">
                          <a:latin typeface="メイリオ" panose="020B0604030504040204" pitchFamily="50" charset="-128"/>
                          <a:ea typeface="メイリオ" panose="020B0604030504040204" pitchFamily="50" charset="-128"/>
                        </a:rPr>
                        <a:t>人以下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20</a:t>
                      </a:r>
                      <a:r>
                        <a:rPr kumimoji="1" lang="ja-JP" altLang="en-US" b="0" dirty="0">
                          <a:latin typeface="メイリオ" panose="020B0604030504040204" pitchFamily="50" charset="-128"/>
                          <a:ea typeface="メイリオ" panose="020B0604030504040204" pitchFamily="50" charset="-128"/>
                        </a:rPr>
                        <a:t>人以下</a:t>
                      </a:r>
                    </a:p>
                  </a:txBody>
                  <a:tcPr anchor="ctr"/>
                </a:tc>
                <a:extLst>
                  <a:ext uri="{0D108BD9-81ED-4DB2-BD59-A6C34878D82A}">
                    <a16:rowId xmlns:a16="http://schemas.microsoft.com/office/drawing/2014/main" val="3601539890"/>
                  </a:ext>
                </a:extLst>
              </a:tr>
              <a:tr h="534573">
                <a:tc>
                  <a:txBody>
                    <a:bodyPr/>
                    <a:lstStyle/>
                    <a:p>
                      <a:pPr algn="l"/>
                      <a:r>
                        <a:rPr kumimoji="1" lang="ja-JP" altLang="en-US" sz="2000" b="1" dirty="0">
                          <a:latin typeface="メイリオ" panose="020B0604030504040204" pitchFamily="50" charset="-128"/>
                          <a:ea typeface="メイリオ" panose="020B0604030504040204" pitchFamily="50" charset="-128"/>
                        </a:rPr>
                        <a:t>②卸売業</a:t>
                      </a:r>
                    </a:p>
                  </a:txBody>
                  <a:tcPr anchor="ctr"/>
                </a:tc>
                <a:tc>
                  <a:txBody>
                    <a:bodyPr/>
                    <a:lstStyle/>
                    <a:p>
                      <a:pPr algn="ctr"/>
                      <a:r>
                        <a:rPr kumimoji="1" lang="ja-JP" altLang="en-US" b="0" dirty="0">
                          <a:latin typeface="メイリオ" panose="020B0604030504040204" pitchFamily="50" charset="-128"/>
                          <a:ea typeface="メイリオ" panose="020B0604030504040204" pitchFamily="50" charset="-128"/>
                        </a:rPr>
                        <a:t>１億円以下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100</a:t>
                      </a:r>
                      <a:r>
                        <a:rPr kumimoji="1" lang="ja-JP" altLang="en-US" b="0" dirty="0">
                          <a:latin typeface="メイリオ" panose="020B0604030504040204" pitchFamily="50" charset="-128"/>
                          <a:ea typeface="メイリオ" panose="020B0604030504040204" pitchFamily="50" charset="-128"/>
                        </a:rPr>
                        <a:t>人以下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5</a:t>
                      </a:r>
                      <a:r>
                        <a:rPr kumimoji="1" lang="ja-JP" altLang="en-US" b="0" dirty="0">
                          <a:latin typeface="メイリオ" panose="020B0604030504040204" pitchFamily="50" charset="-128"/>
                          <a:ea typeface="メイリオ" panose="020B0604030504040204" pitchFamily="50" charset="-128"/>
                        </a:rPr>
                        <a:t>人以下</a:t>
                      </a:r>
                    </a:p>
                  </a:txBody>
                  <a:tcPr anchor="ctr"/>
                </a:tc>
                <a:extLst>
                  <a:ext uri="{0D108BD9-81ED-4DB2-BD59-A6C34878D82A}">
                    <a16:rowId xmlns:a16="http://schemas.microsoft.com/office/drawing/2014/main" val="2179185458"/>
                  </a:ext>
                </a:extLst>
              </a:tr>
              <a:tr h="534573">
                <a:tc>
                  <a:txBody>
                    <a:bodyPr/>
                    <a:lstStyle/>
                    <a:p>
                      <a:pPr algn="l"/>
                      <a:r>
                        <a:rPr kumimoji="1" lang="ja-JP" altLang="en-US" sz="2000" b="1" dirty="0">
                          <a:latin typeface="メイリオ" panose="020B0604030504040204" pitchFamily="50" charset="-128"/>
                          <a:ea typeface="メイリオ" panose="020B0604030504040204" pitchFamily="50" charset="-128"/>
                        </a:rPr>
                        <a:t>③サービス業</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5,000</a:t>
                      </a:r>
                      <a:r>
                        <a:rPr kumimoji="1" lang="ja-JP" altLang="en-US" b="0" dirty="0">
                          <a:latin typeface="メイリオ" panose="020B0604030504040204" pitchFamily="50" charset="-128"/>
                          <a:ea typeface="メイリオ" panose="020B0604030504040204" pitchFamily="50" charset="-128"/>
                        </a:rPr>
                        <a:t>万円以下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100</a:t>
                      </a:r>
                      <a:r>
                        <a:rPr kumimoji="1" lang="ja-JP" altLang="en-US" b="0" dirty="0">
                          <a:latin typeface="メイリオ" panose="020B0604030504040204" pitchFamily="50" charset="-128"/>
                          <a:ea typeface="メイリオ" panose="020B0604030504040204" pitchFamily="50" charset="-128"/>
                        </a:rPr>
                        <a:t>人以下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5</a:t>
                      </a:r>
                      <a:r>
                        <a:rPr kumimoji="1" lang="ja-JP" altLang="en-US" b="0" dirty="0">
                          <a:latin typeface="メイリオ" panose="020B0604030504040204" pitchFamily="50" charset="-128"/>
                          <a:ea typeface="メイリオ" panose="020B0604030504040204" pitchFamily="50" charset="-128"/>
                        </a:rPr>
                        <a:t>人以下</a:t>
                      </a:r>
                    </a:p>
                  </a:txBody>
                  <a:tcPr anchor="ctr"/>
                </a:tc>
                <a:extLst>
                  <a:ext uri="{0D108BD9-81ED-4DB2-BD59-A6C34878D82A}">
                    <a16:rowId xmlns:a16="http://schemas.microsoft.com/office/drawing/2014/main" val="3035051300"/>
                  </a:ext>
                </a:extLst>
              </a:tr>
              <a:tr h="534573">
                <a:tc>
                  <a:txBody>
                    <a:bodyPr/>
                    <a:lstStyle/>
                    <a:p>
                      <a:pPr algn="l"/>
                      <a:r>
                        <a:rPr kumimoji="1" lang="ja-JP" altLang="en-US" sz="2000" b="1" dirty="0">
                          <a:latin typeface="メイリオ" panose="020B0604030504040204" pitchFamily="50" charset="-128"/>
                          <a:ea typeface="メイリオ" panose="020B0604030504040204" pitchFamily="50" charset="-128"/>
                        </a:rPr>
                        <a:t>④小売業</a:t>
                      </a: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en-US" altLang="ja-JP" b="0" dirty="0">
                          <a:latin typeface="メイリオ" panose="020B0604030504040204" pitchFamily="50" charset="-128"/>
                          <a:ea typeface="メイリオ" panose="020B0604030504040204" pitchFamily="50" charset="-128"/>
                        </a:rPr>
                        <a:t>5,000</a:t>
                      </a:r>
                      <a:r>
                        <a:rPr kumimoji="1" lang="ja-JP" altLang="en-US" b="0" dirty="0">
                          <a:latin typeface="メイリオ" panose="020B0604030504040204" pitchFamily="50" charset="-128"/>
                          <a:ea typeface="メイリオ" panose="020B0604030504040204" pitchFamily="50" charset="-128"/>
                        </a:rPr>
                        <a:t>万円以下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50</a:t>
                      </a:r>
                      <a:r>
                        <a:rPr kumimoji="1" lang="ja-JP" altLang="en-US" b="0" dirty="0">
                          <a:latin typeface="メイリオ" panose="020B0604030504040204" pitchFamily="50" charset="-128"/>
                          <a:ea typeface="メイリオ" panose="020B0604030504040204" pitchFamily="50" charset="-128"/>
                        </a:rPr>
                        <a:t>人以下</a:t>
                      </a:r>
                    </a:p>
                  </a:txBody>
                  <a:tcPr anchor="ctr"/>
                </a:tc>
                <a:tc>
                  <a:txBody>
                    <a:bodyPr/>
                    <a:lstStyle/>
                    <a:p>
                      <a:pPr algn="ctr"/>
                      <a:r>
                        <a:rPr kumimoji="1" lang="en-US" altLang="ja-JP" b="0" dirty="0">
                          <a:latin typeface="メイリオ" panose="020B0604030504040204" pitchFamily="50" charset="-128"/>
                          <a:ea typeface="メイリオ" panose="020B0604030504040204" pitchFamily="50" charset="-128"/>
                        </a:rPr>
                        <a:t>5</a:t>
                      </a:r>
                      <a:r>
                        <a:rPr kumimoji="1" lang="ja-JP" altLang="en-US" b="0" dirty="0">
                          <a:latin typeface="メイリオ" panose="020B0604030504040204" pitchFamily="50" charset="-128"/>
                          <a:ea typeface="メイリオ" panose="020B0604030504040204" pitchFamily="50" charset="-128"/>
                        </a:rPr>
                        <a:t>人以下</a:t>
                      </a:r>
                    </a:p>
                  </a:txBody>
                  <a:tcPr anchor="ctr"/>
                </a:tc>
                <a:extLst>
                  <a:ext uri="{0D108BD9-81ED-4DB2-BD59-A6C34878D82A}">
                    <a16:rowId xmlns:a16="http://schemas.microsoft.com/office/drawing/2014/main" val="743600848"/>
                  </a:ext>
                </a:extLst>
              </a:tr>
            </a:tbl>
          </a:graphicData>
        </a:graphic>
      </p:graphicFrame>
      <p:sp>
        <p:nvSpPr>
          <p:cNvPr id="23" name="正方形/長方形 22"/>
          <p:cNvSpPr/>
          <p:nvPr/>
        </p:nvSpPr>
        <p:spPr>
          <a:xfrm>
            <a:off x="-10072433" y="1741763"/>
            <a:ext cx="10951810" cy="1055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endParaRPr kumimoji="1" lang="ja-JP" altLang="en-US" dirty="0">
              <a:solidFill>
                <a:sysClr val="windowText" lastClr="000000"/>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752806" y="8913005"/>
            <a:ext cx="11001038" cy="654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u="sng" dirty="0">
                <a:solidFill>
                  <a:sysClr val="windowText" lastClr="000000"/>
                </a:solidFill>
                <a:latin typeface="メイリオ" panose="020B0604030504040204" pitchFamily="50" charset="-128"/>
                <a:ea typeface="メイリオ" panose="020B0604030504040204" pitchFamily="50" charset="-128"/>
              </a:rPr>
              <a:t>中小企業基本法上の</a:t>
            </a:r>
            <a:r>
              <a:rPr lang="ja-JP" altLang="en-US" sz="2000" b="1" u="sng" dirty="0">
                <a:solidFill>
                  <a:srgbClr val="C00000"/>
                </a:solidFill>
                <a:latin typeface="メイリオ" panose="020B0604030504040204" pitchFamily="50" charset="-128"/>
                <a:ea typeface="メイリオ" panose="020B0604030504040204" pitchFamily="50" charset="-128"/>
              </a:rPr>
              <a:t>「会社」の定義</a:t>
            </a:r>
            <a:r>
              <a:rPr lang="ja-JP" altLang="en-US" sz="2000" u="sng" dirty="0">
                <a:solidFill>
                  <a:sysClr val="windowText" lastClr="000000"/>
                </a:solidFill>
                <a:latin typeface="メイリオ" panose="020B0604030504040204" pitchFamily="50" charset="-128"/>
                <a:ea typeface="メイリオ" panose="020B0604030504040204" pitchFamily="50" charset="-128"/>
              </a:rPr>
              <a:t>については、具体的には以下のとおりです。</a:t>
            </a:r>
            <a:endParaRPr kumimoji="1" lang="ja-JP" altLang="en-US" sz="2000"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649707005"/>
              </p:ext>
            </p:extLst>
          </p:nvPr>
        </p:nvGraphicFramePr>
        <p:xfrm>
          <a:off x="752806" y="9627965"/>
          <a:ext cx="10791492" cy="3535680"/>
        </p:xfrm>
        <a:graphic>
          <a:graphicData uri="http://schemas.openxmlformats.org/drawingml/2006/table">
            <a:tbl>
              <a:tblPr firstRow="1" bandRow="1">
                <a:tableStyleId>{68D230F3-CF80-4859-8CE7-A43EE81993B5}</a:tableStyleId>
              </a:tblPr>
              <a:tblGrid>
                <a:gridCol w="1757769">
                  <a:extLst>
                    <a:ext uri="{9D8B030D-6E8A-4147-A177-3AD203B41FA5}">
                      <a16:colId xmlns:a16="http://schemas.microsoft.com/office/drawing/2014/main" val="760541845"/>
                    </a:ext>
                  </a:extLst>
                </a:gridCol>
                <a:gridCol w="9033723">
                  <a:extLst>
                    <a:ext uri="{9D8B030D-6E8A-4147-A177-3AD203B41FA5}">
                      <a16:colId xmlns:a16="http://schemas.microsoft.com/office/drawing/2014/main" val="3624601742"/>
                    </a:ext>
                  </a:extLst>
                </a:gridCol>
              </a:tblGrid>
              <a:tr h="920820">
                <a:tc>
                  <a:txBody>
                    <a:bodyPr/>
                    <a:lstStyle/>
                    <a:p>
                      <a:r>
                        <a:rPr kumimoji="1" lang="ja-JP" altLang="en-US" dirty="0">
                          <a:latin typeface="メイリオ" panose="020B0604030504040204" pitchFamily="50" charset="-128"/>
                          <a:ea typeface="メイリオ" panose="020B0604030504040204" pitchFamily="50" charset="-128"/>
                        </a:rPr>
                        <a:t>会社法上の会社等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2000" b="0" dirty="0">
                          <a:latin typeface="メイリオ" panose="020B0604030504040204" pitchFamily="50" charset="-128"/>
                          <a:ea typeface="メイリオ" panose="020B0604030504040204" pitchFamily="50" charset="-128"/>
                        </a:rPr>
                        <a:t>・株式会社　　　・合名会社　</a:t>
                      </a:r>
                      <a:endParaRPr kumimoji="1" lang="en-US" altLang="ja-JP" sz="2000" b="0" dirty="0">
                        <a:latin typeface="メイリオ" panose="020B0604030504040204" pitchFamily="50" charset="-128"/>
                        <a:ea typeface="メイリオ" panose="020B0604030504040204" pitchFamily="50" charset="-128"/>
                      </a:endParaRPr>
                    </a:p>
                    <a:p>
                      <a:r>
                        <a:rPr kumimoji="1" lang="ja-JP" altLang="en-US" sz="2000" b="0" dirty="0">
                          <a:latin typeface="メイリオ" panose="020B0604030504040204" pitchFamily="50" charset="-128"/>
                          <a:ea typeface="メイリオ" panose="020B0604030504040204" pitchFamily="50" charset="-128"/>
                        </a:rPr>
                        <a:t>・合資会社　　　・合同会社</a:t>
                      </a:r>
                      <a:endParaRPr kumimoji="1" lang="en-US" altLang="ja-JP" sz="2000" b="0" dirty="0">
                        <a:latin typeface="メイリオ" panose="020B0604030504040204" pitchFamily="50" charset="-128"/>
                        <a:ea typeface="メイリオ" panose="020B0604030504040204" pitchFamily="50" charset="-128"/>
                      </a:endParaRPr>
                    </a:p>
                    <a:p>
                      <a:r>
                        <a:rPr kumimoji="1" lang="ja-JP" altLang="en-US" sz="2000" b="0" dirty="0">
                          <a:latin typeface="メイリオ" panose="020B0604030504040204" pitchFamily="50" charset="-128"/>
                          <a:ea typeface="メイリオ" panose="020B0604030504040204" pitchFamily="50" charset="-128"/>
                        </a:rPr>
                        <a:t>・</a:t>
                      </a:r>
                      <a:r>
                        <a:rPr kumimoji="1" lang="en-US" altLang="ja-JP" sz="2000" b="0" dirty="0">
                          <a:latin typeface="メイリオ" panose="020B0604030504040204" pitchFamily="50" charset="-128"/>
                          <a:ea typeface="メイリオ" panose="020B0604030504040204" pitchFamily="50" charset="-128"/>
                        </a:rPr>
                        <a:t>(</a:t>
                      </a:r>
                      <a:r>
                        <a:rPr kumimoji="1" lang="ja-JP" altLang="en-US" sz="2000" b="0" dirty="0">
                          <a:latin typeface="メイリオ" panose="020B0604030504040204" pitchFamily="50" charset="-128"/>
                          <a:ea typeface="メイリオ" panose="020B0604030504040204" pitchFamily="50" charset="-128"/>
                        </a:rPr>
                        <a:t>特例</a:t>
                      </a:r>
                      <a:r>
                        <a:rPr kumimoji="1" lang="en-US" altLang="ja-JP" sz="2000" b="0" dirty="0">
                          <a:latin typeface="メイリオ" panose="020B0604030504040204" pitchFamily="50" charset="-128"/>
                          <a:ea typeface="メイリオ" panose="020B0604030504040204" pitchFamily="50" charset="-128"/>
                        </a:rPr>
                        <a:t>)</a:t>
                      </a:r>
                      <a:r>
                        <a:rPr kumimoji="1" lang="ja-JP" altLang="en-US" sz="2000" b="0" dirty="0">
                          <a:latin typeface="メイリオ" panose="020B0604030504040204" pitchFamily="50" charset="-128"/>
                          <a:ea typeface="メイリオ" panose="020B0604030504040204" pitchFamily="50" charset="-128"/>
                        </a:rPr>
                        <a:t>有限会社</a:t>
                      </a:r>
                      <a:r>
                        <a:rPr kumimoji="1" lang="en-US" altLang="ja-JP" sz="2000" b="0" dirty="0">
                          <a:latin typeface="メイリオ" panose="020B0604030504040204" pitchFamily="50" charset="-128"/>
                          <a:ea typeface="メイリオ" panose="020B0604030504040204" pitchFamily="50" charset="-128"/>
                        </a:rPr>
                        <a:t>(</a:t>
                      </a:r>
                      <a:r>
                        <a:rPr kumimoji="1" lang="ja-JP" altLang="en-US" sz="2000" b="0" dirty="0">
                          <a:latin typeface="メイリオ" panose="020B0604030504040204" pitchFamily="50" charset="-128"/>
                          <a:ea typeface="メイリオ" panose="020B0604030504040204" pitchFamily="50" charset="-128"/>
                        </a:rPr>
                        <a:t>会社法の施工に伴う関係法律の整備等に関する法律</a:t>
                      </a:r>
                      <a:r>
                        <a:rPr kumimoji="1" lang="en-US" altLang="ja-JP" sz="2000" b="0" dirty="0">
                          <a:latin typeface="メイリオ" panose="020B0604030504040204" pitchFamily="50" charset="-128"/>
                          <a:ea typeface="メイリオ" panose="020B0604030504040204" pitchFamily="50" charset="-128"/>
                        </a:rPr>
                        <a:t>)</a:t>
                      </a:r>
                      <a:endParaRPr kumimoji="1" lang="ja-JP" altLang="en-US" sz="2000" b="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1080511"/>
                  </a:ext>
                </a:extLst>
              </a:tr>
              <a:tr h="1636123">
                <a:tc>
                  <a:txBody>
                    <a:bodyPr/>
                    <a:lstStyle/>
                    <a:p>
                      <a:r>
                        <a:rPr kumimoji="1" lang="ja-JP" altLang="en-US" b="1" dirty="0">
                          <a:latin typeface="メイリオ" panose="020B0604030504040204" pitchFamily="50" charset="-128"/>
                          <a:ea typeface="メイリオ" panose="020B0604030504040204" pitchFamily="50" charset="-128"/>
                        </a:rPr>
                        <a:t>士業法人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2000" b="0" dirty="0">
                          <a:latin typeface="メイリオ" panose="020B0604030504040204" pitchFamily="50" charset="-128"/>
                          <a:ea typeface="メイリオ" panose="020B0604030504040204" pitchFamily="50" charset="-128"/>
                        </a:rPr>
                        <a:t>・弁護士法に基づく弁護士法人</a:t>
                      </a:r>
                    </a:p>
                    <a:p>
                      <a:r>
                        <a:rPr kumimoji="1" lang="ja-JP" altLang="en-US" sz="2000" b="0" dirty="0">
                          <a:latin typeface="メイリオ" panose="020B0604030504040204" pitchFamily="50" charset="-128"/>
                          <a:ea typeface="メイリオ" panose="020B0604030504040204" pitchFamily="50" charset="-128"/>
                        </a:rPr>
                        <a:t>・公認会計士法に基づく監査法人</a:t>
                      </a:r>
                    </a:p>
                    <a:p>
                      <a:r>
                        <a:rPr kumimoji="1" lang="ja-JP" altLang="en-US" sz="2000" b="0" dirty="0">
                          <a:latin typeface="メイリオ" panose="020B0604030504040204" pitchFamily="50" charset="-128"/>
                          <a:ea typeface="メイリオ" panose="020B0604030504040204" pitchFamily="50" charset="-128"/>
                        </a:rPr>
                        <a:t>・税理士法に基づく税理士法人</a:t>
                      </a:r>
                    </a:p>
                    <a:p>
                      <a:r>
                        <a:rPr kumimoji="1" lang="ja-JP" altLang="en-US" sz="2000" b="0" dirty="0">
                          <a:latin typeface="メイリオ" panose="020B0604030504040204" pitchFamily="50" charset="-128"/>
                          <a:ea typeface="メイリオ" panose="020B0604030504040204" pitchFamily="50" charset="-128"/>
                        </a:rPr>
                        <a:t>・行政書士法に基づく行政書士法人</a:t>
                      </a:r>
                    </a:p>
                    <a:p>
                      <a:r>
                        <a:rPr kumimoji="1" lang="ja-JP" altLang="en-US" sz="2000" b="0" dirty="0">
                          <a:latin typeface="メイリオ" panose="020B0604030504040204" pitchFamily="50" charset="-128"/>
                          <a:ea typeface="メイリオ" panose="020B0604030504040204" pitchFamily="50" charset="-128"/>
                        </a:rPr>
                        <a:t>・司法書士法に基づく司法書士法人</a:t>
                      </a:r>
                    </a:p>
                    <a:p>
                      <a:r>
                        <a:rPr kumimoji="1" lang="ja-JP" altLang="en-US" sz="2000" b="0" dirty="0">
                          <a:latin typeface="メイリオ" panose="020B0604030504040204" pitchFamily="50" charset="-128"/>
                          <a:ea typeface="メイリオ" panose="020B0604030504040204" pitchFamily="50" charset="-128"/>
                        </a:rPr>
                        <a:t>・弁理士法に基づく特許業務法人</a:t>
                      </a:r>
                    </a:p>
                    <a:p>
                      <a:r>
                        <a:rPr kumimoji="1" lang="ja-JP" altLang="en-US" sz="2000" b="0" dirty="0">
                          <a:latin typeface="メイリオ" panose="020B0604030504040204" pitchFamily="50" charset="-128"/>
                          <a:ea typeface="メイリオ" panose="020B0604030504040204" pitchFamily="50" charset="-128"/>
                        </a:rPr>
                        <a:t>・社会保険労務士法に基づく社会保険労務士法人</a:t>
                      </a:r>
                    </a:p>
                    <a:p>
                      <a:r>
                        <a:rPr kumimoji="1" lang="ja-JP" altLang="en-US" sz="2000" b="0" dirty="0">
                          <a:latin typeface="メイリオ" panose="020B0604030504040204" pitchFamily="50" charset="-128"/>
                          <a:ea typeface="メイリオ" panose="020B0604030504040204" pitchFamily="50" charset="-128"/>
                        </a:rPr>
                        <a:t>・土地家屋調査士法に基づく土地家屋調査士法人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5188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124610367"/>
              </p:ext>
            </p:extLst>
          </p:nvPr>
        </p:nvGraphicFramePr>
        <p:xfrm>
          <a:off x="752812" y="3736211"/>
          <a:ext cx="10810536" cy="787855"/>
        </p:xfrm>
        <a:graphic>
          <a:graphicData uri="http://schemas.openxmlformats.org/drawingml/2006/table">
            <a:tbl>
              <a:tblPr firstRow="1" bandRow="1">
                <a:tableStyleId>{BC89EF96-8CEA-46FF-86C4-4CE0E7609802}</a:tableStyleId>
              </a:tblPr>
              <a:tblGrid>
                <a:gridCol w="3157209">
                  <a:extLst>
                    <a:ext uri="{9D8B030D-6E8A-4147-A177-3AD203B41FA5}">
                      <a16:colId xmlns:a16="http://schemas.microsoft.com/office/drawing/2014/main" val="3616861763"/>
                    </a:ext>
                  </a:extLst>
                </a:gridCol>
                <a:gridCol w="7653327">
                  <a:extLst>
                    <a:ext uri="{9D8B030D-6E8A-4147-A177-3AD203B41FA5}">
                      <a16:colId xmlns:a16="http://schemas.microsoft.com/office/drawing/2014/main" val="3853917619"/>
                    </a:ext>
                  </a:extLst>
                </a:gridCol>
              </a:tblGrid>
              <a:tr h="787855">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en-US" altLang="ja-JP" sz="2400" b="1" u="sng" dirty="0">
                          <a:solidFill>
                            <a:srgbClr val="C00000"/>
                          </a:solidFill>
                          <a:latin typeface="メイリオ" panose="020B0604030504040204" pitchFamily="50" charset="-128"/>
                          <a:ea typeface="メイリオ" panose="020B0604030504040204" pitchFamily="50" charset="-128"/>
                        </a:rPr>
                        <a:t>※</a:t>
                      </a:r>
                      <a:r>
                        <a:rPr kumimoji="1" lang="ja-JP" altLang="en-US" sz="2400" b="1" u="sng" dirty="0">
                          <a:solidFill>
                            <a:srgbClr val="C00000"/>
                          </a:solidFill>
                          <a:latin typeface="メイリオ" panose="020B0604030504040204" pitchFamily="50" charset="-128"/>
                          <a:ea typeface="メイリオ" panose="020B0604030504040204" pitchFamily="50" charset="-128"/>
                        </a:rPr>
                        <a:t>１“中小企業者等“</a:t>
                      </a:r>
                      <a:endParaRPr kumimoji="1" lang="en-US" altLang="ja-JP" sz="2400" b="1" u="sng" dirty="0">
                        <a:solidFill>
                          <a:srgbClr val="C00000"/>
                        </a:solidFill>
                        <a:latin typeface="メイリオ" panose="020B0604030504040204" pitchFamily="50" charset="-128"/>
                        <a:ea typeface="メイリオ" panose="020B0604030504040204" pitchFamily="50" charset="-128"/>
                      </a:endParaRPr>
                    </a:p>
                  </a:txBody>
                  <a:tcPr anchor="ctr">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a:solidFill>
                            <a:sysClr val="windowText" lastClr="000000"/>
                          </a:solidFill>
                          <a:latin typeface="メイリオ" panose="020B0604030504040204" pitchFamily="50" charset="-128"/>
                          <a:ea typeface="メイリオ" panose="020B0604030504040204" pitchFamily="50" charset="-128"/>
                        </a:rPr>
                        <a:t>中小企業基本法（昭和３８年法律第１５４号）第２条第１項の各号及び第５項に該当する者を指します。</a:t>
                      </a:r>
                    </a:p>
                  </a:txBody>
                  <a:tcPr anchor="ctr">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52580411"/>
                  </a:ext>
                </a:extLst>
              </a:tr>
            </a:tbl>
          </a:graphicData>
        </a:graphic>
      </p:graphicFrame>
      <p:sp>
        <p:nvSpPr>
          <p:cNvPr id="4" name="山形 3"/>
          <p:cNvSpPr/>
          <p:nvPr/>
        </p:nvSpPr>
        <p:spPr>
          <a:xfrm rot="5400000">
            <a:off x="6023012" y="2466268"/>
            <a:ext cx="422533" cy="1204996"/>
          </a:xfrm>
          <a:prstGeom prst="chevron">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山形 15"/>
          <p:cNvSpPr/>
          <p:nvPr/>
        </p:nvSpPr>
        <p:spPr>
          <a:xfrm rot="5400000">
            <a:off x="6023012" y="2771583"/>
            <a:ext cx="422533" cy="1204996"/>
          </a:xfrm>
          <a:prstGeom prst="chevron">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733760" y="13266788"/>
            <a:ext cx="11001038" cy="654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u="sng" dirty="0">
                <a:solidFill>
                  <a:sysClr val="windowText" lastClr="000000"/>
                </a:solidFill>
                <a:latin typeface="メイリオ" panose="020B0604030504040204" pitchFamily="50" charset="-128"/>
                <a:ea typeface="メイリオ" panose="020B0604030504040204" pitchFamily="50" charset="-128"/>
              </a:rPr>
              <a:t>中小企業基本法上の「会社」に</a:t>
            </a:r>
            <a:r>
              <a:rPr lang="ja-JP" altLang="en-US" sz="2000" b="1" u="sng" dirty="0">
                <a:solidFill>
                  <a:srgbClr val="C00000"/>
                </a:solidFill>
                <a:latin typeface="メイリオ" panose="020B0604030504040204" pitchFamily="50" charset="-128"/>
                <a:ea typeface="メイリオ" panose="020B0604030504040204" pitchFamily="50" charset="-128"/>
              </a:rPr>
              <a:t>該当しない者</a:t>
            </a:r>
            <a:r>
              <a:rPr lang="ja-JP" altLang="en-US" sz="2000" u="sng" dirty="0">
                <a:solidFill>
                  <a:sysClr val="windowText" lastClr="000000"/>
                </a:solidFill>
                <a:latin typeface="メイリオ" panose="020B0604030504040204" pitchFamily="50" charset="-128"/>
                <a:ea typeface="メイリオ" panose="020B0604030504040204" pitchFamily="50" charset="-128"/>
              </a:rPr>
              <a:t>については、以下のとおりです。</a:t>
            </a:r>
            <a:endParaRPr kumimoji="1" lang="ja-JP" altLang="en-US" sz="2000"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917809776"/>
              </p:ext>
            </p:extLst>
          </p:nvPr>
        </p:nvGraphicFramePr>
        <p:xfrm>
          <a:off x="733758" y="13955513"/>
          <a:ext cx="10791492" cy="1913071"/>
        </p:xfrm>
        <a:graphic>
          <a:graphicData uri="http://schemas.openxmlformats.org/drawingml/2006/table">
            <a:tbl>
              <a:tblPr firstRow="1" bandRow="1">
                <a:tableStyleId>{21E4AEA4-8DFA-4A89-87EB-49C32662AFE0}</a:tableStyleId>
              </a:tblPr>
              <a:tblGrid>
                <a:gridCol w="10791492">
                  <a:extLst>
                    <a:ext uri="{9D8B030D-6E8A-4147-A177-3AD203B41FA5}">
                      <a16:colId xmlns:a16="http://schemas.microsoft.com/office/drawing/2014/main" val="3066341489"/>
                    </a:ext>
                  </a:extLst>
                </a:gridCol>
              </a:tblGrid>
              <a:tr h="403097">
                <a:tc>
                  <a:txBody>
                    <a:bodyPr/>
                    <a:lstStyle/>
                    <a:p>
                      <a:r>
                        <a:rPr kumimoji="1" lang="ja-JP" altLang="en-US" dirty="0">
                          <a:latin typeface="メイリオ" panose="020B0604030504040204" pitchFamily="50" charset="-128"/>
                          <a:ea typeface="メイリオ" panose="020B0604030504040204" pitchFamily="50" charset="-128"/>
                        </a:rPr>
                        <a:t>該当しない事業者</a:t>
                      </a:r>
                    </a:p>
                  </a:txBody>
                  <a:tcPr/>
                </a:tc>
                <a:extLst>
                  <a:ext uri="{0D108BD9-81ED-4DB2-BD59-A6C34878D82A}">
                    <a16:rowId xmlns:a16="http://schemas.microsoft.com/office/drawing/2014/main" val="1056826808"/>
                  </a:ext>
                </a:extLst>
              </a:tr>
              <a:tr h="1455871">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①社会福祉法人　②医療法人　③特定非営利活動法人　④一般社団・財団法人</a:t>
                      </a:r>
                    </a:p>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⑤公益社団・財団法人　⑥学校法人　⑦農事組合法人　⑧農業法人</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会社法の会社又は有限会社に限る。</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　⑨組合</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農業協同組合、生活協同組合、中小企業等協同組合法に基づく組合等</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又は有限責任事業組合</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ＬＬＰ</a:t>
                      </a:r>
                      <a:r>
                        <a:rPr kumimoji="1" lang="en-US" altLang="ja-JP"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238957445"/>
                  </a:ext>
                </a:extLst>
              </a:tr>
            </a:tbl>
          </a:graphicData>
        </a:graphic>
      </p:graphicFrame>
    </p:spTree>
    <p:extLst>
      <p:ext uri="{BB962C8B-B14F-4D97-AF65-F5344CB8AC3E}">
        <p14:creationId xmlns:p14="http://schemas.microsoft.com/office/powerpoint/2010/main" val="344861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52811" y="112241"/>
            <a:ext cx="10352560" cy="933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dirty="0">
                <a:solidFill>
                  <a:sysClr val="windowText" lastClr="000000"/>
                </a:solidFill>
                <a:latin typeface="メイリオ" panose="020B0604030504040204" pitchFamily="50" charset="-128"/>
                <a:ea typeface="メイリオ" panose="020B0604030504040204" pitchFamily="50" charset="-128"/>
              </a:rPr>
              <a:t>中小企業者の範囲及び用語の定義については、以下のとおりです。</a:t>
            </a:r>
            <a:endParaRPr lang="en-US" altLang="ja-JP" sz="2000" dirty="0">
              <a:solidFill>
                <a:sysClr val="windowText" lastClr="000000"/>
              </a:solidFill>
              <a:latin typeface="メイリオ" panose="020B0604030504040204" pitchFamily="50" charset="-128"/>
              <a:ea typeface="メイリオ" panose="020B0604030504040204" pitchFamily="50" charset="-128"/>
            </a:endParaRPr>
          </a:p>
          <a:p>
            <a:r>
              <a:rPr lang="en-US" altLang="ja-JP" dirty="0">
                <a:solidFill>
                  <a:sysClr val="windowText" lastClr="000000"/>
                </a:solidFill>
                <a:latin typeface="メイリオ" panose="020B0604030504040204" pitchFamily="50" charset="-128"/>
                <a:ea typeface="メイリオ" panose="020B0604030504040204" pitchFamily="50" charset="-128"/>
              </a:rPr>
              <a:t>※</a:t>
            </a:r>
            <a:r>
              <a:rPr lang="ja-JP" altLang="en-US" dirty="0">
                <a:solidFill>
                  <a:sysClr val="windowText" lastClr="000000"/>
                </a:solidFill>
                <a:latin typeface="メイリオ" panose="020B0604030504040204" pitchFamily="50" charset="-128"/>
                <a:ea typeface="メイリオ" panose="020B0604030504040204" pitchFamily="50" charset="-128"/>
              </a:rPr>
              <a:t>なお、その他詳細については、中小企業庁ホームページ内の </a:t>
            </a:r>
            <a:r>
              <a:rPr lang="en-US" altLang="ja-JP" dirty="0">
                <a:solidFill>
                  <a:sysClr val="windowText" lastClr="000000"/>
                </a:solidFill>
                <a:latin typeface="メイリオ" panose="020B0604030504040204" pitchFamily="50" charset="-128"/>
                <a:ea typeface="メイリオ" panose="020B0604030504040204" pitchFamily="50" charset="-128"/>
              </a:rPr>
              <a:t>FAQ</a:t>
            </a:r>
            <a:r>
              <a:rPr lang="ja-JP" altLang="en-US" dirty="0">
                <a:solidFill>
                  <a:sysClr val="windowText" lastClr="000000"/>
                </a:solidFill>
                <a:latin typeface="メイリオ" panose="020B0604030504040204" pitchFamily="50" charset="-128"/>
                <a:ea typeface="メイリオ" panose="020B0604030504040204" pitchFamily="50" charset="-128"/>
              </a:rPr>
              <a:t>「中小企業の定義について」を</a:t>
            </a:r>
            <a:endParaRPr lang="en-US" altLang="ja-JP" dirty="0">
              <a:solidFill>
                <a:sysClr val="windowText" lastClr="000000"/>
              </a:solidFill>
              <a:latin typeface="メイリオ" panose="020B0604030504040204" pitchFamily="50" charset="-128"/>
              <a:ea typeface="メイリオ" panose="020B0604030504040204" pitchFamily="50" charset="-128"/>
            </a:endParaRPr>
          </a:p>
          <a:p>
            <a:r>
              <a:rPr lang="ja-JP" altLang="en-US" dirty="0">
                <a:solidFill>
                  <a:sysClr val="windowText" lastClr="000000"/>
                </a:solidFill>
                <a:latin typeface="メイリオ" panose="020B0604030504040204" pitchFamily="50" charset="-128"/>
                <a:ea typeface="メイリオ" panose="020B0604030504040204" pitchFamily="50" charset="-128"/>
              </a:rPr>
              <a:t>　ご覧ください。</a:t>
            </a:r>
            <a:endParaRPr kumimoji="1" lang="ja-JP" altLang="en-US" dirty="0">
              <a:solidFill>
                <a:sysClr val="windowText" lastClr="000000"/>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52811" y="1030401"/>
            <a:ext cx="10352560" cy="747897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参考</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中小企業基本法第</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条第</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項抜粋</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（中小企業者の範囲及び用語の定義）</a:t>
            </a:r>
          </a:p>
          <a:p>
            <a:r>
              <a:rPr lang="ja-JP" altLang="en-US" sz="2000" dirty="0">
                <a:latin typeface="メイリオ" panose="020B0604030504040204" pitchFamily="50" charset="-128"/>
                <a:ea typeface="メイリオ" panose="020B0604030504040204" pitchFamily="50" charset="-128"/>
              </a:rPr>
              <a:t>第</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条 	　この法律に基づいて講ずる国の施策の対象とする中小企業者は、おおむね次の</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各号に掲げるものとし、その範囲は、これらの施策が次条の基本理念の実現を図</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るため効率的に実施されるように施策ごとに定めるものとする。	 	  　　　</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一　 資本金の額又は出資の総額が</a:t>
            </a:r>
            <a:r>
              <a:rPr lang="en-US" altLang="ja-JP" sz="2000" dirty="0">
                <a:latin typeface="メイリオ" panose="020B0604030504040204" pitchFamily="50" charset="-128"/>
                <a:ea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rPr>
              <a:t>億円以下の会社並びに常時使用する従業員の数</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が</a:t>
            </a:r>
            <a:r>
              <a:rPr lang="en-US" altLang="ja-JP" sz="2000" dirty="0">
                <a:latin typeface="メイリオ" panose="020B0604030504040204" pitchFamily="50" charset="-128"/>
                <a:ea typeface="メイリオ" panose="020B0604030504040204" pitchFamily="50" charset="-128"/>
              </a:rPr>
              <a:t>300</a:t>
            </a:r>
            <a:r>
              <a:rPr lang="ja-JP" altLang="en-US" sz="2000" dirty="0">
                <a:latin typeface="メイリオ" panose="020B0604030504040204" pitchFamily="50" charset="-128"/>
                <a:ea typeface="メイリオ" panose="020B0604030504040204" pitchFamily="50" charset="-128"/>
              </a:rPr>
              <a:t>人以下の会社及び個人であって、製造業、建設業、運輸業その他の業種</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（次号から第</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号までに掲げる業種を除く。）に属する事業を主たる事業として営</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むもの</a:t>
            </a:r>
          </a:p>
          <a:p>
            <a:r>
              <a:rPr lang="ja-JP" altLang="en-US" sz="2000" dirty="0">
                <a:latin typeface="メイリオ" panose="020B0604030504040204" pitchFamily="50" charset="-128"/>
                <a:ea typeface="メイリオ" panose="020B0604030504040204" pitchFamily="50" charset="-128"/>
              </a:rPr>
              <a:t> 　　二	  資本金の額又は出資の総額が</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億円以下の会社並びに常時使用する従業員の数が</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100</a:t>
            </a:r>
            <a:r>
              <a:rPr lang="ja-JP" altLang="en-US" sz="2000" dirty="0">
                <a:latin typeface="メイリオ" panose="020B0604030504040204" pitchFamily="50" charset="-128"/>
                <a:ea typeface="メイリオ" panose="020B0604030504040204" pitchFamily="50" charset="-128"/>
              </a:rPr>
              <a:t>人以下の会社及び個人であって、卸売業に属する事業を主たる事業として営  </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むもの</a:t>
            </a:r>
          </a:p>
          <a:p>
            <a:r>
              <a:rPr lang="ja-JP" altLang="en-US" sz="2000" dirty="0">
                <a:latin typeface="メイリオ" panose="020B0604030504040204" pitchFamily="50" charset="-128"/>
                <a:ea typeface="メイリオ" panose="020B0604030504040204" pitchFamily="50" charset="-128"/>
              </a:rPr>
              <a:t> 　　三	  資本金の額又は出資の総額が</a:t>
            </a:r>
            <a:r>
              <a:rPr lang="en-US" altLang="ja-JP" sz="2000" dirty="0">
                <a:latin typeface="メイリオ" panose="020B0604030504040204" pitchFamily="50" charset="-128"/>
                <a:ea typeface="メイリオ" panose="020B0604030504040204" pitchFamily="50" charset="-128"/>
              </a:rPr>
              <a:t>5000</a:t>
            </a:r>
            <a:r>
              <a:rPr lang="ja-JP" altLang="en-US" sz="2000" dirty="0">
                <a:latin typeface="メイリオ" panose="020B0604030504040204" pitchFamily="50" charset="-128"/>
                <a:ea typeface="メイリオ" panose="020B0604030504040204" pitchFamily="50" charset="-128"/>
              </a:rPr>
              <a:t>万円以下の会社並びに常時使用する従業員の</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数が</a:t>
            </a:r>
            <a:r>
              <a:rPr lang="en-US" altLang="ja-JP" sz="2000" dirty="0">
                <a:latin typeface="メイリオ" panose="020B0604030504040204" pitchFamily="50" charset="-128"/>
                <a:ea typeface="メイリオ" panose="020B0604030504040204" pitchFamily="50" charset="-128"/>
              </a:rPr>
              <a:t>100</a:t>
            </a:r>
            <a:r>
              <a:rPr lang="ja-JP" altLang="en-US" sz="2000" dirty="0">
                <a:latin typeface="メイリオ" panose="020B0604030504040204" pitchFamily="50" charset="-128"/>
                <a:ea typeface="メイリオ" panose="020B0604030504040204" pitchFamily="50" charset="-128"/>
              </a:rPr>
              <a:t>人以下の会社及び個人であって、サービス業に属する事業を主たる事業</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として営むもの</a:t>
            </a:r>
          </a:p>
          <a:p>
            <a:r>
              <a:rPr lang="ja-JP" altLang="en-US" sz="2000" dirty="0">
                <a:latin typeface="メイリオ" panose="020B0604030504040204" pitchFamily="50" charset="-128"/>
                <a:ea typeface="メイリオ" panose="020B0604030504040204" pitchFamily="50" charset="-128"/>
              </a:rPr>
              <a:t> 　   四   資本金の額又は出資の総額が</a:t>
            </a:r>
            <a:r>
              <a:rPr lang="en-US" altLang="ja-JP" sz="2000" dirty="0">
                <a:latin typeface="メイリオ" panose="020B0604030504040204" pitchFamily="50" charset="-128"/>
                <a:ea typeface="メイリオ" panose="020B0604030504040204" pitchFamily="50" charset="-128"/>
              </a:rPr>
              <a:t>5000</a:t>
            </a:r>
            <a:r>
              <a:rPr lang="ja-JP" altLang="en-US" sz="2000" dirty="0">
                <a:latin typeface="メイリオ" panose="020B0604030504040204" pitchFamily="50" charset="-128"/>
                <a:ea typeface="メイリオ" panose="020B0604030504040204" pitchFamily="50" charset="-128"/>
              </a:rPr>
              <a:t>万円以下の会社並びに常時使用する従業員の </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数が</a:t>
            </a:r>
            <a:r>
              <a:rPr lang="en-US" altLang="ja-JP" sz="2000" dirty="0">
                <a:latin typeface="メイリオ" panose="020B0604030504040204" pitchFamily="50" charset="-128"/>
                <a:ea typeface="メイリオ" panose="020B0604030504040204" pitchFamily="50" charset="-128"/>
              </a:rPr>
              <a:t>50</a:t>
            </a:r>
            <a:r>
              <a:rPr lang="ja-JP" altLang="en-US" sz="2000" dirty="0">
                <a:latin typeface="メイリオ" panose="020B0604030504040204" pitchFamily="50" charset="-128"/>
                <a:ea typeface="メイリオ" panose="020B0604030504040204" pitchFamily="50" charset="-128"/>
              </a:rPr>
              <a:t>人以下の会社及び個人であって、小売業に属する事業を主たる事業として</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営むもの</a:t>
            </a:r>
            <a:endParaRPr lang="en-US" altLang="ja-JP" sz="2000" dirty="0">
              <a:latin typeface="メイリオ" panose="020B0604030504040204" pitchFamily="50" charset="-128"/>
              <a:ea typeface="メイリオ" panose="020B0604030504040204" pitchFamily="50" charset="-128"/>
            </a:endParaRPr>
          </a:p>
          <a:p>
            <a:pPr>
              <a:tabLst>
                <a:tab pos="990600" algn="l"/>
              </a:tabLst>
            </a:pPr>
            <a:endParaRPr lang="en-US" altLang="ja-JP" sz="2000" dirty="0">
              <a:latin typeface="メイリオ" panose="020B0604030504040204" pitchFamily="50" charset="-128"/>
              <a:ea typeface="メイリオ" panose="020B0604030504040204" pitchFamily="50" charset="-128"/>
            </a:endParaRPr>
          </a:p>
          <a:p>
            <a:pPr>
              <a:tabLst>
                <a:tab pos="990600" algn="l"/>
              </a:tabLst>
            </a:pPr>
            <a:endParaRPr lang="en-US" altLang="ja-JP" sz="2000" dirty="0">
              <a:latin typeface="メイリオ" panose="020B0604030504040204" pitchFamily="50" charset="-128"/>
              <a:ea typeface="メイリオ" panose="020B0604030504040204" pitchFamily="50" charset="-128"/>
            </a:endParaRPr>
          </a:p>
          <a:p>
            <a:pPr>
              <a:tabLst>
                <a:tab pos="990600" algn="l"/>
              </a:tabLst>
            </a:pPr>
            <a:r>
              <a:rPr lang="ja-JP" altLang="en-US" sz="2000" dirty="0">
                <a:latin typeface="メイリオ" panose="020B0604030504040204" pitchFamily="50" charset="-128"/>
                <a:ea typeface="メイリオ" panose="020B0604030504040204" pitchFamily="50" charset="-128"/>
              </a:rPr>
              <a:t>　　 ５ </a:t>
            </a:r>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この法律において「小規模企業者」とは、おおむね常時使用する従業員の数が</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20</a:t>
            </a:r>
            <a:r>
              <a:rPr lang="ja-JP" altLang="en-US" sz="2000" dirty="0">
                <a:latin typeface="メイリオ" panose="020B0604030504040204" pitchFamily="50" charset="-128"/>
                <a:ea typeface="メイリオ" panose="020B0604030504040204" pitchFamily="50" charset="-128"/>
              </a:rPr>
              <a:t>人（商業又はサービス業に属する事業を主たる事業として営む者については、</a:t>
            </a:r>
            <a:endParaRPr lang="en-US" altLang="ja-JP" sz="2000"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5</a:t>
            </a:r>
            <a:r>
              <a:rPr lang="ja-JP" altLang="en-US" sz="2000" dirty="0">
                <a:latin typeface="メイリオ" panose="020B0604030504040204" pitchFamily="50" charset="-128"/>
                <a:ea typeface="メイリオ" panose="020B0604030504040204" pitchFamily="50" charset="-128"/>
              </a:rPr>
              <a:t>人）以下の事業者をいう。</a:t>
            </a:r>
            <a:endParaRPr kumimoji="1" lang="ja-JP" altLang="en-US" sz="2000"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113382543"/>
              </p:ext>
            </p:extLst>
          </p:nvPr>
        </p:nvGraphicFramePr>
        <p:xfrm>
          <a:off x="752811" y="12168891"/>
          <a:ext cx="10352560" cy="3657600"/>
        </p:xfrm>
        <a:graphic>
          <a:graphicData uri="http://schemas.openxmlformats.org/drawingml/2006/table">
            <a:tbl>
              <a:tblPr firstRow="1" bandRow="1">
                <a:tableStyleId>{5C22544A-7EE6-4342-B048-85BDC9FD1C3A}</a:tableStyleId>
              </a:tblPr>
              <a:tblGrid>
                <a:gridCol w="433897">
                  <a:extLst>
                    <a:ext uri="{9D8B030D-6E8A-4147-A177-3AD203B41FA5}">
                      <a16:colId xmlns:a16="http://schemas.microsoft.com/office/drawing/2014/main" val="2380083670"/>
                    </a:ext>
                  </a:extLst>
                </a:gridCol>
                <a:gridCol w="527841">
                  <a:extLst>
                    <a:ext uri="{9D8B030D-6E8A-4147-A177-3AD203B41FA5}">
                      <a16:colId xmlns:a16="http://schemas.microsoft.com/office/drawing/2014/main" val="2790832006"/>
                    </a:ext>
                  </a:extLst>
                </a:gridCol>
                <a:gridCol w="9390822">
                  <a:extLst>
                    <a:ext uri="{9D8B030D-6E8A-4147-A177-3AD203B41FA5}">
                      <a16:colId xmlns:a16="http://schemas.microsoft.com/office/drawing/2014/main" val="1144278492"/>
                    </a:ext>
                  </a:extLst>
                </a:gridCol>
              </a:tblGrid>
              <a:tr h="395795">
                <a:tc gridSpan="3">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400">
                          <a:latin typeface="メイリオ" panose="020B0604030504040204" pitchFamily="50" charset="-128"/>
                          <a:ea typeface="メイリオ" panose="020B0604030504040204" pitchFamily="50" charset="-128"/>
                        </a:rPr>
                        <a:t>（</a:t>
                      </a:r>
                      <a:r>
                        <a:rPr kumimoji="1" lang="en-US" altLang="ja-JP" sz="240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２）特産品等該当要件</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491016220"/>
                  </a:ext>
                </a:extLst>
              </a:tr>
              <a:tr h="606885">
                <a:tc gridSpan="2">
                  <a:txBody>
                    <a:bodyPr/>
                    <a:lstStyle/>
                    <a:p>
                      <a:pPr algn="ctr"/>
                      <a:r>
                        <a:rPr kumimoji="1" lang="ja-JP" altLang="en-US" sz="2000" b="1" dirty="0">
                          <a:latin typeface="メイリオ" panose="020B0604030504040204" pitchFamily="50" charset="-128"/>
                          <a:ea typeface="メイリオ" panose="020B0604030504040204" pitchFamily="50" charset="-128"/>
                        </a:rPr>
                        <a:t>１</a:t>
                      </a:r>
                    </a:p>
                  </a:txBody>
                  <a:tcPr anchor="ctr"/>
                </a:tc>
                <a:tc hMerge="1">
                  <a:txBody>
                    <a:bodyPr/>
                    <a:lstStyle/>
                    <a:p>
                      <a:endParaRPr kumimoji="1" lang="ja-JP" altLang="en-US" sz="2000" dirty="0">
                        <a:latin typeface="メイリオ" panose="020B0604030504040204" pitchFamily="50" charset="-128"/>
                        <a:ea typeface="メイリオ" panose="020B0604030504040204" pitchFamily="50" charset="-128"/>
                      </a:endParaRPr>
                    </a:p>
                  </a:txBody>
                  <a:tcPr/>
                </a:tc>
                <a:tc>
                  <a:txBody>
                    <a:bodyPr/>
                    <a:lstStyle/>
                    <a:p>
                      <a:r>
                        <a:rPr kumimoji="1" lang="ja-JP" altLang="en-US" sz="2000" dirty="0">
                          <a:latin typeface="メイリオ" panose="020B0604030504040204" pitchFamily="50" charset="-128"/>
                          <a:ea typeface="メイリオ" panose="020B0604030504040204" pitchFamily="50" charset="-128"/>
                        </a:rPr>
                        <a:t>農林水産物（畜産物を含む。）については、対馬市内で生産・収穫されたものであること。</a:t>
                      </a:r>
                    </a:p>
                  </a:txBody>
                  <a:tcPr anchor="ctr"/>
                </a:tc>
                <a:extLst>
                  <a:ext uri="{0D108BD9-81ED-4DB2-BD59-A6C34878D82A}">
                    <a16:rowId xmlns:a16="http://schemas.microsoft.com/office/drawing/2014/main" val="2315761120"/>
                  </a:ext>
                </a:extLst>
              </a:tr>
              <a:tr h="606885">
                <a:tc rowSpan="4">
                  <a:txBody>
                    <a:bodyPr/>
                    <a:lstStyle/>
                    <a:p>
                      <a:pPr algn="ctr"/>
                      <a:r>
                        <a:rPr kumimoji="1" lang="ja-JP" altLang="en-US" sz="2000" b="1" dirty="0">
                          <a:latin typeface="メイリオ" panose="020B0604030504040204" pitchFamily="50" charset="-128"/>
                          <a:ea typeface="メイリオ" panose="020B0604030504040204" pitchFamily="50" charset="-128"/>
                        </a:rPr>
                        <a:t>２</a:t>
                      </a:r>
                    </a:p>
                  </a:txBody>
                  <a:tcPr anchor="ctr"/>
                </a:tc>
                <a:tc>
                  <a:txBody>
                    <a:bodyPr/>
                    <a:lstStyle/>
                    <a:p>
                      <a:pPr algn="ct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農林水産物以外の商品（加工食品、工芸品等）については、以下のいずれかに該当するものであること。</a:t>
                      </a:r>
                    </a:p>
                  </a:txBody>
                  <a:tcPr anchor="ctr"/>
                </a:tc>
                <a:extLst>
                  <a:ext uri="{0D108BD9-81ED-4DB2-BD59-A6C34878D82A}">
                    <a16:rowId xmlns:a16="http://schemas.microsoft.com/office/drawing/2014/main" val="2161965770"/>
                  </a:ext>
                </a:extLst>
              </a:tr>
              <a:tr h="606885">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a:latin typeface="メイリオ" panose="020B0604030504040204" pitchFamily="50" charset="-128"/>
                          <a:ea typeface="メイリオ" panose="020B0604030504040204" pitchFamily="50" charset="-128"/>
                        </a:rPr>
                        <a:t>①</a:t>
                      </a:r>
                      <a:endParaRPr kumimoji="1" lang="en-US" altLang="ja-JP"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商品の主要な原材料が対馬産であり、商品の製造又は加工の最終段階が対馬市内に活動の拠点を置く者（以下、市内事業者という）によって行われていること。</a:t>
                      </a:r>
                    </a:p>
                  </a:txBody>
                  <a:tcPr anchor="ctr"/>
                </a:tc>
                <a:extLst>
                  <a:ext uri="{0D108BD9-81ED-4DB2-BD59-A6C34878D82A}">
                    <a16:rowId xmlns:a16="http://schemas.microsoft.com/office/drawing/2014/main" val="113325316"/>
                  </a:ext>
                </a:extLst>
              </a:tr>
              <a:tr h="606885">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a:latin typeface="メイリオ" panose="020B0604030504040204" pitchFamily="50" charset="-128"/>
                          <a:ea typeface="メイリオ" panose="020B0604030504040204" pitchFamily="50" charset="-128"/>
                        </a:rPr>
                        <a:t>②</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商品の主要な原材料が市外産であっても、その製造又は加工の最終段階及び販売を市内事業者が行っていること。</a:t>
                      </a:r>
                    </a:p>
                  </a:txBody>
                  <a:tcPr anchor="ctr"/>
                </a:tc>
                <a:extLst>
                  <a:ext uri="{0D108BD9-81ED-4DB2-BD59-A6C34878D82A}">
                    <a16:rowId xmlns:a16="http://schemas.microsoft.com/office/drawing/2014/main" val="608630704"/>
                  </a:ext>
                </a:extLst>
              </a:tr>
              <a:tr h="343022">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a:latin typeface="メイリオ" panose="020B0604030504040204" pitchFamily="50" charset="-128"/>
                          <a:ea typeface="メイリオ" panose="020B0604030504040204" pitchFamily="50" charset="-128"/>
                        </a:rPr>
                        <a:t>③</a:t>
                      </a:r>
                    </a:p>
                  </a:txBody>
                  <a:tcPr anchor="ctr"/>
                </a:tc>
                <a:tc>
                  <a:txBody>
                    <a:bodyPr/>
                    <a:lstStyle/>
                    <a:p>
                      <a:r>
                        <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rPr>
                        <a:t>その他、特に市長が必要と認めるもの。</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380389754"/>
                  </a:ext>
                </a:extLst>
              </a:tr>
            </a:tbl>
          </a:graphicData>
        </a:graphic>
      </p:graphicFrame>
      <p:sp>
        <p:nvSpPr>
          <p:cNvPr id="6" name="正方形/長方形 5"/>
          <p:cNvSpPr/>
          <p:nvPr/>
        </p:nvSpPr>
        <p:spPr>
          <a:xfrm>
            <a:off x="505161" y="-240891"/>
            <a:ext cx="11142312" cy="16242891"/>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4525422" y="6827542"/>
            <a:ext cx="2807333" cy="520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（省　略）</a:t>
            </a:r>
          </a:p>
        </p:txBody>
      </p:sp>
      <p:sp>
        <p:nvSpPr>
          <p:cNvPr id="9" name="正方形/長方形 8"/>
          <p:cNvSpPr/>
          <p:nvPr/>
        </p:nvSpPr>
        <p:spPr>
          <a:xfrm>
            <a:off x="5646856" y="6444343"/>
            <a:ext cx="564463" cy="1175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　・</a:t>
            </a:r>
          </a:p>
        </p:txBody>
      </p:sp>
      <p:graphicFrame>
        <p:nvGraphicFramePr>
          <p:cNvPr id="13" name="表 12"/>
          <p:cNvGraphicFramePr>
            <a:graphicFrameLocks noGrp="1"/>
          </p:cNvGraphicFramePr>
          <p:nvPr>
            <p:extLst>
              <p:ext uri="{D42A27DB-BD31-4B8C-83A1-F6EECF244321}">
                <p14:modId xmlns:p14="http://schemas.microsoft.com/office/powerpoint/2010/main" val="1023826661"/>
              </p:ext>
            </p:extLst>
          </p:nvPr>
        </p:nvGraphicFramePr>
        <p:xfrm>
          <a:off x="752811" y="9245964"/>
          <a:ext cx="10352560" cy="2651760"/>
        </p:xfrm>
        <a:graphic>
          <a:graphicData uri="http://schemas.openxmlformats.org/drawingml/2006/table">
            <a:tbl>
              <a:tblPr firstRow="1" bandRow="1">
                <a:tableStyleId>{21E4AEA4-8DFA-4A89-87EB-49C32662AFE0}</a:tableStyleId>
              </a:tblPr>
              <a:tblGrid>
                <a:gridCol w="550932">
                  <a:extLst>
                    <a:ext uri="{9D8B030D-6E8A-4147-A177-3AD203B41FA5}">
                      <a16:colId xmlns:a16="http://schemas.microsoft.com/office/drawing/2014/main" val="3000901673"/>
                    </a:ext>
                  </a:extLst>
                </a:gridCol>
                <a:gridCol w="9801628">
                  <a:extLst>
                    <a:ext uri="{9D8B030D-6E8A-4147-A177-3AD203B41FA5}">
                      <a16:colId xmlns:a16="http://schemas.microsoft.com/office/drawing/2014/main" val="623134804"/>
                    </a:ext>
                  </a:extLst>
                </a:gridCol>
              </a:tblGrid>
              <a:tr h="429110">
                <a:tc gridSpan="2">
                  <a:txBody>
                    <a:bodyPr/>
                    <a:lstStyle/>
                    <a:p>
                      <a:pPr algn="ctr"/>
                      <a:r>
                        <a:rPr kumimoji="1" lang="ja-JP" altLang="en-US" sz="2400" b="1" dirty="0">
                          <a:solidFill>
                            <a:schemeClr val="bg1"/>
                          </a:solidFill>
                          <a:latin typeface="メイリオ" panose="020B0604030504040204" pitchFamily="50" charset="-128"/>
                          <a:ea typeface="メイリオ" panose="020B0604030504040204" pitchFamily="50" charset="-128"/>
                        </a:rPr>
                        <a:t>中小企業者等の該当要件</a:t>
                      </a:r>
                      <a:r>
                        <a:rPr kumimoji="1" lang="en-US" altLang="ja-JP" sz="2400" b="1" dirty="0">
                          <a:solidFill>
                            <a:schemeClr val="bg1"/>
                          </a:solidFill>
                          <a:latin typeface="メイリオ" panose="020B0604030504040204" pitchFamily="50" charset="-128"/>
                          <a:ea typeface="メイリオ" panose="020B0604030504040204" pitchFamily="50" charset="-128"/>
                        </a:rPr>
                        <a:t>(P.3</a:t>
                      </a:r>
                      <a:r>
                        <a:rPr kumimoji="1" lang="ja-JP" altLang="en-US" sz="2400" b="1" dirty="0">
                          <a:solidFill>
                            <a:schemeClr val="bg1"/>
                          </a:solidFill>
                          <a:latin typeface="メイリオ" panose="020B0604030504040204" pitchFamily="50" charset="-128"/>
                          <a:ea typeface="メイリオ" panose="020B0604030504040204" pitchFamily="50" charset="-128"/>
                        </a:rPr>
                        <a:t>～</a:t>
                      </a:r>
                      <a:r>
                        <a:rPr kumimoji="1" lang="en-US" altLang="ja-JP" sz="2400" b="1" dirty="0">
                          <a:solidFill>
                            <a:schemeClr val="bg1"/>
                          </a:solidFill>
                          <a:latin typeface="メイリオ" panose="020B0604030504040204" pitchFamily="50" charset="-128"/>
                          <a:ea typeface="メイリオ" panose="020B0604030504040204" pitchFamily="50" charset="-128"/>
                        </a:rPr>
                        <a:t>P.4</a:t>
                      </a:r>
                      <a:r>
                        <a:rPr kumimoji="1" lang="ja-JP" altLang="en-US" sz="2400" b="1" dirty="0">
                          <a:solidFill>
                            <a:schemeClr val="bg1"/>
                          </a:solidFill>
                          <a:latin typeface="メイリオ" panose="020B0604030504040204" pitchFamily="50" charset="-128"/>
                          <a:ea typeface="メイリオ" panose="020B0604030504040204" pitchFamily="50" charset="-128"/>
                        </a:rPr>
                        <a:t>を満たし、下記いずれかに該当する者</a:t>
                      </a:r>
                      <a:r>
                        <a:rPr kumimoji="1" lang="en-US" altLang="ja-JP" sz="2400" b="1" dirty="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872318067"/>
                  </a:ext>
                </a:extLst>
              </a:tr>
              <a:tr h="657968">
                <a:tc>
                  <a:txBody>
                    <a:bodyPr/>
                    <a:lstStyle/>
                    <a:p>
                      <a:pPr algn="ctr"/>
                      <a:r>
                        <a:rPr kumimoji="1" lang="ja-JP" altLang="en-US" sz="2000" b="1" dirty="0">
                          <a:latin typeface="メイリオ" panose="020B0604030504040204" pitchFamily="50" charset="-128"/>
                          <a:ea typeface="メイリオ" panose="020B0604030504040204" pitchFamily="50" charset="-128"/>
                        </a:rPr>
                        <a:t>１</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市内に住所及び事業所を有する個人（主たる収入がその事業によるものでない者を除く。）</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83269843"/>
                  </a:ext>
                </a:extLst>
              </a:tr>
              <a:tr h="657968">
                <a:tc>
                  <a:txBody>
                    <a:bodyPr/>
                    <a:lstStyle/>
                    <a:p>
                      <a:pPr algn="ctr"/>
                      <a:r>
                        <a:rPr kumimoji="1" lang="ja-JP" altLang="en-US" sz="2000" b="1" dirty="0">
                          <a:latin typeface="メイリオ" panose="020B0604030504040204" pitchFamily="50" charset="-128"/>
                          <a:ea typeface="メイリオ" panose="020B0604030504040204" pitchFamily="50" charset="-128"/>
                        </a:rPr>
                        <a:t>２</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市内に主たる事業所を有する個人（主たる収入がその事業によるものでない者を除く。）</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55255203"/>
                  </a:ext>
                </a:extLst>
              </a:tr>
              <a:tr h="371895">
                <a:tc>
                  <a:txBody>
                    <a:bodyPr/>
                    <a:lstStyle/>
                    <a:p>
                      <a:pPr algn="ctr"/>
                      <a:r>
                        <a:rPr kumimoji="1" lang="ja-JP" altLang="en-US" sz="2000" b="1" dirty="0">
                          <a:latin typeface="メイリオ" panose="020B0604030504040204" pitchFamily="50" charset="-128"/>
                          <a:ea typeface="メイリオ" panose="020B0604030504040204" pitchFamily="50" charset="-128"/>
                        </a:rPr>
                        <a:t>３</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市内に主たる事業所を有する事業者</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30832972"/>
                  </a:ext>
                </a:extLst>
              </a:tr>
              <a:tr h="371895">
                <a:tc>
                  <a:txBody>
                    <a:bodyP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４</a:t>
                      </a:r>
                    </a:p>
                  </a:txBody>
                  <a:tcPr anchor="ctr"/>
                </a:tc>
                <a:tc>
                  <a:txBody>
                    <a:bodyPr/>
                    <a:lstStyle/>
                    <a:p>
                      <a:r>
                        <a:rPr kumimoji="1" lang="ja-JP" altLang="en-US" sz="2000" b="0" dirty="0">
                          <a:solidFill>
                            <a:schemeClr val="tx1"/>
                          </a:solidFill>
                          <a:latin typeface="メイリオ" panose="020B0604030504040204" pitchFamily="50" charset="-128"/>
                          <a:ea typeface="メイリオ" panose="020B0604030504040204" pitchFamily="50" charset="-128"/>
                        </a:rPr>
                        <a:t>小規模企業者　中小企業基本法第２条第５項に規定する事業者</a:t>
                      </a:r>
                    </a:p>
                  </a:txBody>
                  <a:tcPr anchor="ctr"/>
                </a:tc>
                <a:extLst>
                  <a:ext uri="{0D108BD9-81ED-4DB2-BD59-A6C34878D82A}">
                    <a16:rowId xmlns:a16="http://schemas.microsoft.com/office/drawing/2014/main" val="1248428567"/>
                  </a:ext>
                </a:extLst>
              </a:tr>
            </a:tbl>
          </a:graphicData>
        </a:graphic>
      </p:graphicFrame>
      <p:sp>
        <p:nvSpPr>
          <p:cNvPr id="14" name="下矢印 13"/>
          <p:cNvSpPr/>
          <p:nvPr/>
        </p:nvSpPr>
        <p:spPr>
          <a:xfrm>
            <a:off x="5195662" y="8084835"/>
            <a:ext cx="1466850" cy="1025546"/>
          </a:xfrm>
          <a:prstGeom prst="downArrow">
            <a:avLst/>
          </a:prstGeom>
          <a:gradFill flip="none" rotWithShape="1">
            <a:gsLst>
              <a:gs pos="0">
                <a:schemeClr val="accent2">
                  <a:tint val="66000"/>
                  <a:satMod val="160000"/>
                </a:schemeClr>
              </a:gs>
              <a:gs pos="3000">
                <a:schemeClr val="accent2"/>
              </a:gs>
              <a:gs pos="100000">
                <a:schemeClr val="accent2">
                  <a:tint val="23500"/>
                  <a:satMod val="16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60465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46"/>
          <p:cNvSpPr/>
          <p:nvPr/>
        </p:nvSpPr>
        <p:spPr>
          <a:xfrm>
            <a:off x="592488" y="6320213"/>
            <a:ext cx="5739888" cy="714375"/>
          </a:xfrm>
          <a:prstGeom prst="flowChartPunchedTape">
            <a:avLst/>
          </a:prstGeom>
          <a:solidFill>
            <a:srgbClr val="00B0F0"/>
          </a:solidFill>
          <a:ln w="6350" cap="flat" cmpd="sng" algn="ctr">
            <a:solidFill>
              <a:schemeClr val="accent1"/>
            </a:solid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３　補助対象となる事業</a:t>
            </a:r>
          </a:p>
        </p:txBody>
      </p:sp>
      <p:graphicFrame>
        <p:nvGraphicFramePr>
          <p:cNvPr id="13" name="表 12"/>
          <p:cNvGraphicFramePr>
            <a:graphicFrameLocks noGrp="1"/>
          </p:cNvGraphicFramePr>
          <p:nvPr>
            <p:extLst>
              <p:ext uri="{D42A27DB-BD31-4B8C-83A1-F6EECF244321}">
                <p14:modId xmlns:p14="http://schemas.microsoft.com/office/powerpoint/2010/main" val="523802082"/>
              </p:ext>
            </p:extLst>
          </p:nvPr>
        </p:nvGraphicFramePr>
        <p:xfrm>
          <a:off x="752809" y="7196754"/>
          <a:ext cx="10791486" cy="2475146"/>
        </p:xfrm>
        <a:graphic>
          <a:graphicData uri="http://schemas.openxmlformats.org/drawingml/2006/table">
            <a:tbl>
              <a:tblPr firstRow="1" bandRow="1">
                <a:tableStyleId>{5C22544A-7EE6-4342-B048-85BDC9FD1C3A}</a:tableStyleId>
              </a:tblPr>
              <a:tblGrid>
                <a:gridCol w="2849228">
                  <a:extLst>
                    <a:ext uri="{9D8B030D-6E8A-4147-A177-3AD203B41FA5}">
                      <a16:colId xmlns:a16="http://schemas.microsoft.com/office/drawing/2014/main" val="2861946597"/>
                    </a:ext>
                  </a:extLst>
                </a:gridCol>
                <a:gridCol w="7942258">
                  <a:extLst>
                    <a:ext uri="{9D8B030D-6E8A-4147-A177-3AD203B41FA5}">
                      <a16:colId xmlns:a16="http://schemas.microsoft.com/office/drawing/2014/main" val="484017069"/>
                    </a:ext>
                  </a:extLst>
                </a:gridCol>
              </a:tblGrid>
              <a:tr h="522918">
                <a:tc>
                  <a:txBody>
                    <a:bodyPr/>
                    <a:lstStyle/>
                    <a:p>
                      <a:pPr algn="ctr"/>
                      <a:r>
                        <a:rPr kumimoji="1" lang="ja-JP" altLang="ja-JP" sz="2400" kern="1200" dirty="0">
                          <a:effectLst/>
                          <a:latin typeface="メイリオ" panose="020B0604030504040204" pitchFamily="50" charset="-128"/>
                          <a:ea typeface="メイリオ" panose="020B0604030504040204" pitchFamily="50" charset="-128"/>
                        </a:rPr>
                        <a:t>補助対象事業</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ja-JP" sz="2400" kern="1200" dirty="0">
                          <a:effectLst/>
                          <a:latin typeface="メイリオ" panose="020B0604030504040204" pitchFamily="50" charset="-128"/>
                          <a:ea typeface="メイリオ" panose="020B0604030504040204" pitchFamily="50" charset="-128"/>
                        </a:rPr>
                        <a:t>補助対象事業内容</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65957175"/>
                  </a:ext>
                </a:extLst>
              </a:tr>
              <a:tr h="1150420">
                <a:tc>
                  <a:txBody>
                    <a:bodyPr/>
                    <a:lstStyle/>
                    <a:p>
                      <a:pPr algn="ctr"/>
                      <a:r>
                        <a:rPr kumimoji="1" lang="ja-JP" altLang="ja-JP" sz="2400" b="1" kern="1200" dirty="0">
                          <a:effectLst/>
                          <a:latin typeface="メイリオ" panose="020B0604030504040204" pitchFamily="50" charset="-128"/>
                          <a:ea typeface="メイリオ" panose="020B0604030504040204" pitchFamily="50" charset="-128"/>
                        </a:rPr>
                        <a:t>展示会等参加型</a:t>
                      </a:r>
                      <a:endParaRPr kumimoji="1" lang="ja-JP" altLang="en-US"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ja-JP" sz="2000" kern="1200" dirty="0">
                          <a:effectLst/>
                          <a:latin typeface="メイリオ" panose="020B0604030504040204" pitchFamily="50" charset="-128"/>
                          <a:ea typeface="メイリオ" panose="020B0604030504040204" pitchFamily="50" charset="-128"/>
                        </a:rPr>
                        <a:t>新たな取引先、事業提携先、販売先等の販路開拓及び拡大のため不特定多数の者に周知する展示会、商談会、博覧会、見本市、発表会、物産店等</a:t>
                      </a:r>
                      <a:r>
                        <a:rPr kumimoji="1" lang="ja-JP" altLang="en-US" sz="2000" kern="1200" dirty="0">
                          <a:effectLst/>
                          <a:latin typeface="メイリオ" panose="020B0604030504040204" pitchFamily="50" charset="-128"/>
                          <a:ea typeface="メイリオ" panose="020B0604030504040204" pitchFamily="50" charset="-128"/>
                        </a:rPr>
                        <a:t>の</a:t>
                      </a:r>
                      <a:r>
                        <a:rPr kumimoji="1" lang="ja-JP" altLang="en-US" sz="2000" b="1" kern="1200" dirty="0">
                          <a:solidFill>
                            <a:srgbClr val="C00000"/>
                          </a:solidFill>
                          <a:effectLst/>
                          <a:latin typeface="メイリオ" panose="020B0604030504040204" pitchFamily="50" charset="-128"/>
                          <a:ea typeface="メイリオ" panose="020B0604030504040204" pitchFamily="50" charset="-128"/>
                        </a:rPr>
                        <a:t>展示会等</a:t>
                      </a:r>
                      <a:r>
                        <a:rPr kumimoji="1" lang="en-US" altLang="ja-JP" sz="2000" b="1" kern="1200" dirty="0">
                          <a:solidFill>
                            <a:srgbClr val="C00000"/>
                          </a:solidFill>
                          <a:effectLst/>
                          <a:latin typeface="メイリオ" panose="020B0604030504040204" pitchFamily="50" charset="-128"/>
                          <a:ea typeface="メイリオ" panose="020B0604030504040204" pitchFamily="50" charset="-128"/>
                        </a:rPr>
                        <a:t>※</a:t>
                      </a:r>
                      <a:r>
                        <a:rPr kumimoji="1" lang="ja-JP" altLang="en-US" sz="2000" b="1" kern="1200" dirty="0">
                          <a:solidFill>
                            <a:srgbClr val="C00000"/>
                          </a:solidFill>
                          <a:effectLst/>
                          <a:latin typeface="メイリオ" panose="020B0604030504040204" pitchFamily="50" charset="-128"/>
                          <a:ea typeface="メイリオ" panose="020B0604030504040204" pitchFamily="50" charset="-128"/>
                        </a:rPr>
                        <a:t>１</a:t>
                      </a:r>
                      <a:r>
                        <a:rPr kumimoji="1" lang="ja-JP" altLang="ja-JP" sz="2000" kern="1200" dirty="0">
                          <a:effectLst/>
                          <a:latin typeface="メイリオ" panose="020B0604030504040204" pitchFamily="50" charset="-128"/>
                          <a:ea typeface="メイリオ" panose="020B0604030504040204" pitchFamily="50" charset="-128"/>
                        </a:rPr>
                        <a:t>への参加</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54883623"/>
                  </a:ext>
                </a:extLst>
              </a:tr>
              <a:tr h="801808">
                <a:tc>
                  <a:txBody>
                    <a:bodyPr/>
                    <a:lstStyle/>
                    <a:p>
                      <a:pPr algn="ctr"/>
                      <a:r>
                        <a:rPr kumimoji="1" lang="ja-JP" altLang="ja-JP" sz="2400" b="1" kern="1200" dirty="0">
                          <a:effectLst/>
                          <a:latin typeface="メイリオ" panose="020B0604030504040204" pitchFamily="50" charset="-128"/>
                          <a:ea typeface="メイリオ" panose="020B0604030504040204" pitchFamily="50" charset="-128"/>
                        </a:rPr>
                        <a:t>新たな需要開拓型</a:t>
                      </a:r>
                      <a:endParaRPr kumimoji="1" lang="ja-JP" altLang="en-US"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ja-JP" sz="2000" kern="1200" dirty="0">
                          <a:effectLst/>
                          <a:latin typeface="メイリオ" panose="020B0604030504040204" pitchFamily="50" charset="-128"/>
                          <a:ea typeface="メイリオ" panose="020B0604030504040204" pitchFamily="50" charset="-128"/>
                        </a:rPr>
                        <a:t>新たな需要開拓に向け、全国又は海外の販路を開拓するために</a:t>
                      </a:r>
                      <a:r>
                        <a:rPr kumimoji="1" lang="ja-JP" altLang="ja-JP" sz="2000" b="1" kern="1200" dirty="0">
                          <a:solidFill>
                            <a:srgbClr val="C00000"/>
                          </a:solidFill>
                          <a:effectLst/>
                          <a:latin typeface="メイリオ" panose="020B0604030504040204" pitchFamily="50" charset="-128"/>
                          <a:ea typeface="メイリオ" panose="020B0604030504040204" pitchFamily="50" charset="-128"/>
                        </a:rPr>
                        <a:t>ＥＣサイト等</a:t>
                      </a:r>
                      <a:r>
                        <a:rPr kumimoji="1" lang="en-US" altLang="ja-JP" sz="2000" b="1" kern="1200" dirty="0">
                          <a:solidFill>
                            <a:srgbClr val="C00000"/>
                          </a:solidFill>
                          <a:effectLst/>
                          <a:latin typeface="メイリオ" panose="020B0604030504040204" pitchFamily="50" charset="-128"/>
                          <a:ea typeface="メイリオ" panose="020B0604030504040204" pitchFamily="50" charset="-128"/>
                        </a:rPr>
                        <a:t>※</a:t>
                      </a:r>
                      <a:r>
                        <a:rPr kumimoji="1" lang="ja-JP" altLang="en-US" sz="2000" b="1" kern="1200" dirty="0">
                          <a:solidFill>
                            <a:srgbClr val="C00000"/>
                          </a:solidFill>
                          <a:effectLst/>
                          <a:latin typeface="メイリオ" panose="020B0604030504040204" pitchFamily="50" charset="-128"/>
                          <a:ea typeface="メイリオ" panose="020B0604030504040204" pitchFamily="50" charset="-128"/>
                        </a:rPr>
                        <a:t>２</a:t>
                      </a:r>
                      <a:r>
                        <a:rPr kumimoji="1" lang="ja-JP" altLang="ja-JP" sz="2000" kern="1200" dirty="0">
                          <a:effectLst/>
                          <a:latin typeface="メイリオ" panose="020B0604030504040204" pitchFamily="50" charset="-128"/>
                          <a:ea typeface="メイリオ" panose="020B0604030504040204" pitchFamily="50" charset="-128"/>
                        </a:rPr>
                        <a:t>を活用したネット販売、ウェブサイト開設等</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9173080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449465963"/>
              </p:ext>
            </p:extLst>
          </p:nvPr>
        </p:nvGraphicFramePr>
        <p:xfrm>
          <a:off x="771319" y="1612946"/>
          <a:ext cx="10791487" cy="4598777"/>
        </p:xfrm>
        <a:graphic>
          <a:graphicData uri="http://schemas.openxmlformats.org/drawingml/2006/table">
            <a:tbl>
              <a:tblPr firstRow="1" bandRow="1">
                <a:tableStyleId>{5C22544A-7EE6-4342-B048-85BDC9FD1C3A}</a:tableStyleId>
              </a:tblPr>
              <a:tblGrid>
                <a:gridCol w="823745">
                  <a:extLst>
                    <a:ext uri="{9D8B030D-6E8A-4147-A177-3AD203B41FA5}">
                      <a16:colId xmlns:a16="http://schemas.microsoft.com/office/drawing/2014/main" val="2861946597"/>
                    </a:ext>
                  </a:extLst>
                </a:gridCol>
                <a:gridCol w="9967742">
                  <a:extLst>
                    <a:ext uri="{9D8B030D-6E8A-4147-A177-3AD203B41FA5}">
                      <a16:colId xmlns:a16="http://schemas.microsoft.com/office/drawing/2014/main" val="484017069"/>
                    </a:ext>
                  </a:extLst>
                </a:gridCol>
              </a:tblGrid>
              <a:tr h="517399">
                <a:tc gridSpan="2">
                  <a:txBody>
                    <a:bodyPr/>
                    <a:lstStyle/>
                    <a:p>
                      <a:pPr algn="ctr"/>
                      <a:r>
                        <a:rPr kumimoji="1" lang="ja-JP" altLang="en-US" sz="2400" b="1" dirty="0">
                          <a:solidFill>
                            <a:schemeClr val="bg1"/>
                          </a:solidFill>
                          <a:latin typeface="メイリオ" panose="020B0604030504040204" pitchFamily="50" charset="-128"/>
                          <a:ea typeface="メイリオ" panose="020B0604030504040204" pitchFamily="50" charset="-128"/>
                        </a:rPr>
                        <a:t>補助対象要件</a:t>
                      </a:r>
                    </a:p>
                  </a:txBody>
                  <a:tcPr anchor="ctr"/>
                </a:tc>
                <a:tc hMerge="1">
                  <a:txBody>
                    <a:bodyPr/>
                    <a:lstStyle/>
                    <a:p>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55068844"/>
                  </a:ext>
                </a:extLst>
              </a:tr>
              <a:tr h="793345">
                <a:tc>
                  <a:txBody>
                    <a:bodyPr/>
                    <a:lstStyle/>
                    <a:p>
                      <a:pPr algn="ctr"/>
                      <a:r>
                        <a:rPr kumimoji="1" lang="ja-JP" altLang="en-US" sz="2000" b="0" dirty="0">
                          <a:solidFill>
                            <a:sysClr val="windowText" lastClr="000000"/>
                          </a:solidFill>
                          <a:latin typeface="メイリオ" panose="020B0604030504040204" pitchFamily="50" charset="-128"/>
                          <a:ea typeface="メイリオ" panose="020B0604030504040204" pitchFamily="50" charset="-128"/>
                        </a:rPr>
                        <a:t>①</a:t>
                      </a: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b="0" dirty="0">
                          <a:solidFill>
                            <a:schemeClr val="tx1"/>
                          </a:solidFill>
                          <a:latin typeface="メイリオ" panose="020B0604030504040204" pitchFamily="50" charset="-128"/>
                          <a:ea typeface="メイリオ" panose="020B0604030504040204" pitchFamily="50" charset="-128"/>
                        </a:rPr>
                        <a:t>市内で事業を営む中小企業者等（中小企業基本法第２条第１項の各号及び第５項に該当する者</a:t>
                      </a:r>
                      <a:r>
                        <a:rPr kumimoji="1" lang="ja-JP" altLang="en-US" sz="2000" b="0" dirty="0">
                          <a:solidFill>
                            <a:schemeClr val="tx1"/>
                          </a:solidFill>
                          <a:latin typeface="メイリオ" panose="020B0604030504040204" pitchFamily="50" charset="-128"/>
                          <a:ea typeface="メイリオ" panose="020B0604030504040204" pitchFamily="50" charset="-128"/>
                        </a:rPr>
                        <a:t>（</a:t>
                      </a:r>
                      <a:r>
                        <a:rPr kumimoji="1" lang="en-US" altLang="ja-JP" sz="2000" b="0" dirty="0">
                          <a:solidFill>
                            <a:schemeClr val="tx1"/>
                          </a:solidFill>
                          <a:latin typeface="メイリオ" panose="020B0604030504040204" pitchFamily="50" charset="-128"/>
                          <a:ea typeface="メイリオ" panose="020B0604030504040204" pitchFamily="50" charset="-128"/>
                        </a:rPr>
                        <a:t>P.</a:t>
                      </a:r>
                      <a:r>
                        <a:rPr kumimoji="1" lang="ja-JP" altLang="en-US" sz="2000" b="0" dirty="0">
                          <a:solidFill>
                            <a:schemeClr val="tx1"/>
                          </a:solidFill>
                          <a:latin typeface="メイリオ" panose="020B0604030504040204" pitchFamily="50" charset="-128"/>
                          <a:ea typeface="メイリオ" panose="020B0604030504040204" pitchFamily="50" charset="-128"/>
                        </a:rPr>
                        <a:t>３～</a:t>
                      </a:r>
                      <a:r>
                        <a:rPr kumimoji="1" lang="en-US" altLang="ja-JP" sz="2000" b="0" dirty="0">
                          <a:solidFill>
                            <a:schemeClr val="tx1"/>
                          </a:solidFill>
                          <a:latin typeface="メイリオ" panose="020B0604030504040204" pitchFamily="50" charset="-128"/>
                          <a:ea typeface="メイリオ" panose="020B0604030504040204" pitchFamily="50" charset="-128"/>
                        </a:rPr>
                        <a:t>P.</a:t>
                      </a:r>
                      <a:r>
                        <a:rPr kumimoji="1" lang="ja-JP" altLang="en-US" sz="2000" b="0" dirty="0">
                          <a:solidFill>
                            <a:schemeClr val="tx1"/>
                          </a:solidFill>
                          <a:latin typeface="メイリオ" panose="020B0604030504040204" pitchFamily="50" charset="-128"/>
                          <a:ea typeface="メイリオ" panose="020B0604030504040204" pitchFamily="50" charset="-128"/>
                        </a:rPr>
                        <a:t>４参照））として特産品等の生産、製造又は加工を行っている者</a:t>
                      </a:r>
                      <a:endParaRPr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805697581"/>
                  </a:ext>
                </a:extLst>
              </a:tr>
              <a:tr h="793345">
                <a:tc>
                  <a:txBody>
                    <a:bodyPr/>
                    <a:lstStyle/>
                    <a:p>
                      <a:pPr algn="ctr"/>
                      <a:r>
                        <a:rPr kumimoji="1" lang="ja-JP" altLang="en-US" sz="2000" b="0" dirty="0">
                          <a:solidFill>
                            <a:schemeClr val="dk1"/>
                          </a:solidFill>
                          <a:latin typeface="メイリオ" panose="020B0604030504040204" pitchFamily="50" charset="-128"/>
                          <a:ea typeface="メイリオ" panose="020B0604030504040204" pitchFamily="50" charset="-128"/>
                        </a:rPr>
                        <a:t>②</a:t>
                      </a:r>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tc>
                  <a:txBody>
                    <a:bodyPr/>
                    <a:lstStyle/>
                    <a:p>
                      <a:r>
                        <a:rPr lang="ja-JP" altLang="en-US" sz="2000" dirty="0">
                          <a:latin typeface="メイリオ" panose="020B0604030504040204" pitchFamily="50" charset="-128"/>
                          <a:ea typeface="メイリオ" panose="020B0604030504040204" pitchFamily="50" charset="-128"/>
                        </a:rPr>
                        <a:t>市内に事業所等を有し、かつ、当該事業所において同一の事業を１年以上継続して営んでいる者</a:t>
                      </a:r>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65957175"/>
                  </a:ext>
                </a:extLst>
              </a:tr>
              <a:tr h="448412">
                <a:tc>
                  <a:txBody>
                    <a:bodyPr/>
                    <a:lstStyle/>
                    <a:p>
                      <a:pPr algn="ctr"/>
                      <a:r>
                        <a:rPr kumimoji="1" lang="ja-JP" altLang="en-US" sz="2000" b="0" dirty="0">
                          <a:latin typeface="メイリオ" panose="020B0604030504040204" pitchFamily="50" charset="-128"/>
                          <a:ea typeface="メイリオ" panose="020B0604030504040204" pitchFamily="50" charset="-128"/>
                        </a:rPr>
                        <a:t>③</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latin typeface="メイリオ" panose="020B0604030504040204" pitchFamily="50" charset="-128"/>
                          <a:ea typeface="メイリオ" panose="020B0604030504040204" pitchFamily="50" charset="-128"/>
                        </a:rPr>
                        <a:t>市税を滞納していない者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54883623"/>
                  </a:ext>
                </a:extLst>
              </a:tr>
              <a:tr h="448412">
                <a:tc>
                  <a:txBody>
                    <a:bodyPr/>
                    <a:lstStyle/>
                    <a:p>
                      <a:pPr algn="ctr"/>
                      <a:r>
                        <a:rPr kumimoji="1" lang="ja-JP" altLang="en-US" sz="2000" b="0" dirty="0">
                          <a:latin typeface="メイリオ" panose="020B0604030504040204" pitchFamily="50" charset="-128"/>
                          <a:ea typeface="メイリオ" panose="020B0604030504040204" pitchFamily="50" charset="-128"/>
                        </a:rPr>
                        <a:t>④</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本事業申請年度の３月３１日までに事業が完了できる者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91730804"/>
                  </a:ext>
                </a:extLst>
              </a:tr>
              <a:tr h="448412">
                <a:tc>
                  <a:txBody>
                    <a:bodyPr/>
                    <a:lstStyle/>
                    <a:p>
                      <a:pPr algn="ctr"/>
                      <a:r>
                        <a:rPr kumimoji="1" lang="ja-JP" altLang="en-US" sz="2000" b="0" dirty="0">
                          <a:latin typeface="メイリオ" panose="020B0604030504040204" pitchFamily="50" charset="-128"/>
                          <a:ea typeface="メイリオ" panose="020B0604030504040204" pitchFamily="50" charset="-128"/>
                        </a:rPr>
                        <a:t>⑤</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latin typeface="メイリオ" panose="020B0604030504040204" pitchFamily="50" charset="-128"/>
                          <a:ea typeface="メイリオ" panose="020B0604030504040204" pitchFamily="50" charset="-128"/>
                        </a:rPr>
                        <a:t>本事業の完了後、３年以上継続して経営する意思を有する者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42023021"/>
                  </a:ext>
                </a:extLst>
              </a:tr>
              <a:tr h="448412">
                <a:tc>
                  <a:txBody>
                    <a:bodyPr/>
                    <a:lstStyle/>
                    <a:p>
                      <a:pPr algn="ctr"/>
                      <a:r>
                        <a:rPr kumimoji="1" lang="ja-JP" altLang="en-US" sz="2000" b="0" dirty="0">
                          <a:latin typeface="メイリオ" panose="020B0604030504040204" pitchFamily="50" charset="-128"/>
                          <a:ea typeface="メイリオ" panose="020B0604030504040204" pitchFamily="50" charset="-128"/>
                        </a:rPr>
                        <a:t>⑥</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暴力団員（暴力団員でなくなった日から５年を経過しない者を含む。）及び暴力団関係者でない者、また、暴力団若しくは暴力団員と密接な関係を有する者でないこと。</a:t>
                      </a:r>
                      <a:endParaRPr kumimoji="1" lang="en-US" altLang="ja-JP"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599561204"/>
                  </a:ext>
                </a:extLst>
              </a:tr>
              <a:tr h="448412">
                <a:tc>
                  <a:txBody>
                    <a:bodyPr/>
                    <a:lstStyle/>
                    <a:p>
                      <a:pPr algn="ctr"/>
                      <a:r>
                        <a:rPr kumimoji="1" lang="ja-JP" altLang="en-US" sz="2000" b="0" dirty="0">
                          <a:latin typeface="メイリオ" panose="020B0604030504040204" pitchFamily="50" charset="-128"/>
                          <a:ea typeface="メイリオ" panose="020B0604030504040204" pitchFamily="50" charset="-128"/>
                        </a:rPr>
                        <a:t>⑦</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その他市長が適当であると認める者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64169163"/>
                  </a:ext>
                </a:extLst>
              </a:tr>
            </a:tbl>
          </a:graphicData>
        </a:graphic>
      </p:graphicFrame>
      <p:sp>
        <p:nvSpPr>
          <p:cNvPr id="18" name="正方形/長方形 17"/>
          <p:cNvSpPr/>
          <p:nvPr/>
        </p:nvSpPr>
        <p:spPr>
          <a:xfrm>
            <a:off x="752809" y="9916956"/>
            <a:ext cx="10267658" cy="792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en-US" altLang="ja-JP" sz="2400" b="1" u="sng" dirty="0">
                <a:solidFill>
                  <a:srgbClr val="C00000"/>
                </a:solidFill>
                <a:latin typeface="メイリオ" panose="020B0604030504040204" pitchFamily="50" charset="-128"/>
                <a:ea typeface="メイリオ" panose="020B0604030504040204" pitchFamily="50" charset="-128"/>
              </a:rPr>
              <a:t>※</a:t>
            </a:r>
            <a:r>
              <a:rPr kumimoji="1" lang="ja-JP" altLang="en-US" sz="2400" b="1" u="sng" dirty="0">
                <a:solidFill>
                  <a:srgbClr val="C00000"/>
                </a:solidFill>
                <a:latin typeface="メイリオ" panose="020B0604030504040204" pitchFamily="50" charset="-128"/>
                <a:ea typeface="メイリオ" panose="020B0604030504040204" pitchFamily="50" charset="-128"/>
              </a:rPr>
              <a:t>１“展示会等“</a:t>
            </a:r>
            <a:r>
              <a:rPr lang="ja-JP" altLang="en-US" sz="2000" u="sng" dirty="0">
                <a:solidFill>
                  <a:sysClr val="windowText" lastClr="000000"/>
                </a:solidFill>
                <a:latin typeface="メイリオ" panose="020B0604030504040204" pitchFamily="50" charset="-128"/>
                <a:ea typeface="メイリオ" panose="020B0604030504040204" pitchFamily="50" charset="-128"/>
              </a:rPr>
              <a:t>とは、以下の表に該当するものを指します。</a:t>
            </a:r>
          </a:p>
          <a:p>
            <a:endParaRPr kumimoji="1" lang="ja-JP" altLang="en-US"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3486596"/>
              </p:ext>
            </p:extLst>
          </p:nvPr>
        </p:nvGraphicFramePr>
        <p:xfrm>
          <a:off x="752809" y="10362700"/>
          <a:ext cx="10791486" cy="1005840"/>
        </p:xfrm>
        <a:graphic>
          <a:graphicData uri="http://schemas.openxmlformats.org/drawingml/2006/table">
            <a:tbl>
              <a:tblPr firstRow="1" bandRow="1">
                <a:tableStyleId>{5C22544A-7EE6-4342-B048-85BDC9FD1C3A}</a:tableStyleId>
              </a:tblPr>
              <a:tblGrid>
                <a:gridCol w="1558480">
                  <a:extLst>
                    <a:ext uri="{9D8B030D-6E8A-4147-A177-3AD203B41FA5}">
                      <a16:colId xmlns:a16="http://schemas.microsoft.com/office/drawing/2014/main" val="378529210"/>
                    </a:ext>
                  </a:extLst>
                </a:gridCol>
                <a:gridCol w="9233006">
                  <a:extLst>
                    <a:ext uri="{9D8B030D-6E8A-4147-A177-3AD203B41FA5}">
                      <a16:colId xmlns:a16="http://schemas.microsoft.com/office/drawing/2014/main" val="1152021357"/>
                    </a:ext>
                  </a:extLst>
                </a:gridCol>
              </a:tblGrid>
              <a:tr h="0">
                <a:tc>
                  <a:txBody>
                    <a:bodyPr/>
                    <a:lstStyle/>
                    <a:p>
                      <a:pPr algn="ctr"/>
                      <a:r>
                        <a:rPr kumimoji="1" lang="ja-JP" altLang="en-US" dirty="0">
                          <a:latin typeface="メイリオ" panose="020B0604030504040204" pitchFamily="50" charset="-128"/>
                          <a:ea typeface="メイリオ" panose="020B0604030504040204" pitchFamily="50" charset="-128"/>
                        </a:rPr>
                        <a:t>展示会等</a:t>
                      </a:r>
                    </a:p>
                  </a:txBody>
                  <a:tcPr anchor="ct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新たな取引先、事業提携先、販売先等の販路開拓及び拡大のため不特定多数の者に周知する展示会、商談会、博覧会、見本市、物産店等をいう。ただし、以下に掲げるものを除く。</a:t>
                      </a:r>
                    </a:p>
                  </a:txBody>
                  <a:tcPr anchor="ctr">
                    <a:solidFill>
                      <a:schemeClr val="accent1">
                        <a:lumMod val="20000"/>
                        <a:lumOff val="80000"/>
                      </a:schemeClr>
                    </a:solidFill>
                  </a:tcPr>
                </a:tc>
                <a:extLst>
                  <a:ext uri="{0D108BD9-81ED-4DB2-BD59-A6C34878D82A}">
                    <a16:rowId xmlns:a16="http://schemas.microsoft.com/office/drawing/2014/main" val="137873115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08544802"/>
              </p:ext>
            </p:extLst>
          </p:nvPr>
        </p:nvGraphicFramePr>
        <p:xfrm>
          <a:off x="752809" y="11477030"/>
          <a:ext cx="10791486" cy="2438400"/>
        </p:xfrm>
        <a:graphic>
          <a:graphicData uri="http://schemas.openxmlformats.org/drawingml/2006/table">
            <a:tbl>
              <a:tblPr firstRow="1" bandRow="1">
                <a:tableStyleId>{21E4AEA4-8DFA-4A89-87EB-49C32662AFE0}</a:tableStyleId>
              </a:tblPr>
              <a:tblGrid>
                <a:gridCol w="558646">
                  <a:extLst>
                    <a:ext uri="{9D8B030D-6E8A-4147-A177-3AD203B41FA5}">
                      <a16:colId xmlns:a16="http://schemas.microsoft.com/office/drawing/2014/main" val="2650152437"/>
                    </a:ext>
                  </a:extLst>
                </a:gridCol>
                <a:gridCol w="10232840">
                  <a:extLst>
                    <a:ext uri="{9D8B030D-6E8A-4147-A177-3AD203B41FA5}">
                      <a16:colId xmlns:a16="http://schemas.microsoft.com/office/drawing/2014/main" val="1023470036"/>
                    </a:ext>
                  </a:extLst>
                </a:gridCol>
              </a:tblGrid>
              <a:tr h="167730">
                <a:tc gridSpan="2">
                  <a:txBody>
                    <a:bodyPr/>
                    <a:lstStyle/>
                    <a:p>
                      <a:pPr algn="ctr"/>
                      <a:r>
                        <a:rPr kumimoji="1" lang="ja-JP" altLang="en-US" dirty="0">
                          <a:latin typeface="メイリオ" panose="020B0604030504040204" pitchFamily="50" charset="-128"/>
                          <a:ea typeface="メイリオ" panose="020B0604030504040204" pitchFamily="50" charset="-128"/>
                        </a:rPr>
                        <a:t>展示会等対象外（以下に該当する場合は対象外となります。）</a:t>
                      </a:r>
                    </a:p>
                  </a:txBody>
                  <a:tcPr anchor="ctr"/>
                </a:tc>
                <a:tc hMerge="1">
                  <a:txBody>
                    <a:bodyPr/>
                    <a:lstStyle/>
                    <a:p>
                      <a:endParaRPr kumimoji="1" lang="ja-JP" altLang="en-US" dirty="0"/>
                    </a:p>
                  </a:txBody>
                  <a:tcPr/>
                </a:tc>
                <a:extLst>
                  <a:ext uri="{0D108BD9-81ED-4DB2-BD59-A6C34878D82A}">
                    <a16:rowId xmlns:a16="http://schemas.microsoft.com/office/drawing/2014/main" val="3844835036"/>
                  </a:ext>
                </a:extLst>
              </a:tr>
              <a:tr h="145366">
                <a:tc>
                  <a:txBody>
                    <a:bodyPr/>
                    <a:lstStyle/>
                    <a:p>
                      <a:r>
                        <a:rPr kumimoji="1" lang="ja-JP" altLang="en-US" sz="2000" b="1" dirty="0">
                          <a:latin typeface="メイリオ" panose="020B0604030504040204" pitchFamily="50" charset="-128"/>
                          <a:ea typeface="メイリオ" panose="020B0604030504040204" pitchFamily="50" charset="-128"/>
                        </a:rPr>
                        <a:t>①</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市が主催、又は委託して既に何らかの助成を受けている展示会等への出展事業</a:t>
                      </a:r>
                    </a:p>
                  </a:txBody>
                  <a:tcPr anchor="ctr"/>
                </a:tc>
                <a:extLst>
                  <a:ext uri="{0D108BD9-81ED-4DB2-BD59-A6C34878D82A}">
                    <a16:rowId xmlns:a16="http://schemas.microsoft.com/office/drawing/2014/main" val="1413138855"/>
                  </a:ext>
                </a:extLst>
              </a:tr>
              <a:tr h="145366">
                <a:tc>
                  <a:txBody>
                    <a:bodyPr/>
                    <a:lstStyle/>
                    <a:p>
                      <a:r>
                        <a:rPr kumimoji="1" lang="ja-JP" altLang="en-US" sz="2000" b="1" dirty="0">
                          <a:latin typeface="メイリオ" panose="020B0604030504040204" pitchFamily="50" charset="-128"/>
                          <a:ea typeface="メイリオ" panose="020B0604030504040204" pitchFamily="50" charset="-128"/>
                        </a:rPr>
                        <a:t>②</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自社が開催し、又は共催する展示会等への出展事業</a:t>
                      </a:r>
                    </a:p>
                  </a:txBody>
                  <a:tcPr anchor="ctr"/>
                </a:tc>
                <a:extLst>
                  <a:ext uri="{0D108BD9-81ED-4DB2-BD59-A6C34878D82A}">
                    <a16:rowId xmlns:a16="http://schemas.microsoft.com/office/drawing/2014/main" val="3165372209"/>
                  </a:ext>
                </a:extLst>
              </a:tr>
              <a:tr h="145366">
                <a:tc>
                  <a:txBody>
                    <a:bodyPr/>
                    <a:lstStyle/>
                    <a:p>
                      <a:r>
                        <a:rPr kumimoji="1" lang="ja-JP" altLang="en-US" sz="2000" b="1" dirty="0">
                          <a:latin typeface="メイリオ" panose="020B0604030504040204" pitchFamily="50" charset="-128"/>
                          <a:ea typeface="メイリオ" panose="020B0604030504040204" pitchFamily="50" charset="-128"/>
                        </a:rPr>
                        <a:t>③</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広く一般に公開されていないもの</a:t>
                      </a:r>
                    </a:p>
                  </a:txBody>
                  <a:tcPr anchor="ctr"/>
                </a:tc>
                <a:extLst>
                  <a:ext uri="{0D108BD9-81ED-4DB2-BD59-A6C34878D82A}">
                    <a16:rowId xmlns:a16="http://schemas.microsoft.com/office/drawing/2014/main" val="512812691"/>
                  </a:ext>
                </a:extLst>
              </a:tr>
              <a:tr h="145366">
                <a:tc>
                  <a:txBody>
                    <a:bodyPr/>
                    <a:lstStyle/>
                    <a:p>
                      <a:r>
                        <a:rPr kumimoji="1" lang="ja-JP" altLang="en-US" sz="2000" b="1" dirty="0">
                          <a:latin typeface="メイリオ" panose="020B0604030504040204" pitchFamily="50" charset="-128"/>
                          <a:ea typeface="メイリオ" panose="020B0604030504040204" pitchFamily="50" charset="-128"/>
                        </a:rPr>
                        <a:t>④</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他の類似の制度により助成を受けるもの</a:t>
                      </a:r>
                    </a:p>
                  </a:txBody>
                  <a:tcPr anchor="ctr"/>
                </a:tc>
                <a:extLst>
                  <a:ext uri="{0D108BD9-81ED-4DB2-BD59-A6C34878D82A}">
                    <a16:rowId xmlns:a16="http://schemas.microsoft.com/office/drawing/2014/main" val="1038833297"/>
                  </a:ext>
                </a:extLst>
              </a:tr>
              <a:tr h="145366">
                <a:tc>
                  <a:txBody>
                    <a:bodyPr/>
                    <a:lstStyle/>
                    <a:p>
                      <a:r>
                        <a:rPr kumimoji="1" lang="ja-JP" altLang="en-US" sz="2000" b="1" dirty="0">
                          <a:latin typeface="メイリオ" panose="020B0604030504040204" pitchFamily="50" charset="-128"/>
                          <a:ea typeface="メイリオ" panose="020B0604030504040204" pitchFamily="50" charset="-128"/>
                        </a:rPr>
                        <a:t>⑤</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その他市長が適当でないと認めるもの</a:t>
                      </a:r>
                    </a:p>
                  </a:txBody>
                  <a:tcPr anchor="ctr"/>
                </a:tc>
                <a:extLst>
                  <a:ext uri="{0D108BD9-81ED-4DB2-BD59-A6C34878D82A}">
                    <a16:rowId xmlns:a16="http://schemas.microsoft.com/office/drawing/2014/main" val="1308105074"/>
                  </a:ext>
                </a:extLst>
              </a:tr>
            </a:tbl>
          </a:graphicData>
        </a:graphic>
      </p:graphicFrame>
      <p:sp>
        <p:nvSpPr>
          <p:cNvPr id="9" name="四角形 32"/>
          <p:cNvSpPr/>
          <p:nvPr/>
        </p:nvSpPr>
        <p:spPr>
          <a:xfrm>
            <a:off x="752809" y="98581"/>
            <a:ext cx="559239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t" anchorCtr="0"/>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２　補助対象者</a:t>
            </a:r>
          </a:p>
        </p:txBody>
      </p:sp>
      <p:sp>
        <p:nvSpPr>
          <p:cNvPr id="10" name="テキスト 220"/>
          <p:cNvSpPr txBox="1"/>
          <p:nvPr/>
        </p:nvSpPr>
        <p:spPr>
          <a:xfrm>
            <a:off x="771319" y="865896"/>
            <a:ext cx="10941709" cy="1138773"/>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本補助事業の補助対象者は、</a:t>
            </a:r>
            <a:r>
              <a:rPr lang="ja-JP" altLang="en-US" sz="2400" b="1" dirty="0">
                <a:solidFill>
                  <a:srgbClr val="C00000"/>
                </a:solidFill>
                <a:latin typeface="メイリオ" panose="020B0604030504040204" pitchFamily="50" charset="-128"/>
                <a:ea typeface="メイリオ" panose="020B0604030504040204" pitchFamily="50" charset="-128"/>
              </a:rPr>
              <a:t>次の①～⑦の要件をすべて満たす者</a:t>
            </a:r>
            <a:r>
              <a:rPr lang="ja-JP" altLang="en-US" sz="2400" dirty="0">
                <a:latin typeface="メイリオ" panose="020B0604030504040204" pitchFamily="50" charset="-128"/>
                <a:ea typeface="メイリオ" panose="020B0604030504040204" pitchFamily="50" charset="-128"/>
              </a:rPr>
              <a:t>が補助対象者となります。</a:t>
            </a:r>
            <a:endParaRPr lang="ja-JP" altLang="en-US" sz="2800" dirty="0">
              <a:latin typeface="メイリオ" panose="020B0604030504040204" pitchFamily="50" charset="-128"/>
              <a:ea typeface="メイリオ" panose="020B0604030504040204" pitchFamily="50" charset="-128"/>
            </a:endParaRPr>
          </a:p>
          <a:p>
            <a:pPr>
              <a:defRPr lang="ja-JP" altLang="en-US"/>
            </a:pPr>
            <a:endParaRPr lang="ja-JP" altLang="en-US" sz="20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562311" y="9810480"/>
            <a:ext cx="11142312" cy="6401070"/>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52809" y="13966201"/>
            <a:ext cx="10267658" cy="4927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en-US" altLang="ja-JP" sz="2400" b="1" u="sng" dirty="0">
                <a:solidFill>
                  <a:srgbClr val="C00000"/>
                </a:solidFill>
                <a:latin typeface="メイリオ" panose="020B0604030504040204" pitchFamily="50" charset="-128"/>
                <a:ea typeface="メイリオ" panose="020B0604030504040204" pitchFamily="50" charset="-128"/>
              </a:rPr>
              <a:t>※</a:t>
            </a:r>
            <a:r>
              <a:rPr lang="ja-JP" altLang="en-US" sz="2400" b="1" u="sng" dirty="0">
                <a:solidFill>
                  <a:srgbClr val="C00000"/>
                </a:solidFill>
                <a:latin typeface="メイリオ" panose="020B0604030504040204" pitchFamily="50" charset="-128"/>
                <a:ea typeface="メイリオ" panose="020B0604030504040204" pitchFamily="50" charset="-128"/>
              </a:rPr>
              <a:t>２</a:t>
            </a:r>
            <a:r>
              <a:rPr kumimoji="1" lang="ja-JP" altLang="en-US" sz="2400" b="1" u="sng" dirty="0">
                <a:solidFill>
                  <a:srgbClr val="C00000"/>
                </a:solidFill>
                <a:latin typeface="メイリオ" panose="020B0604030504040204" pitchFamily="50" charset="-128"/>
                <a:ea typeface="メイリオ" panose="020B0604030504040204" pitchFamily="50" charset="-128"/>
              </a:rPr>
              <a:t>“ＥＣサイト等“</a:t>
            </a:r>
            <a:r>
              <a:rPr lang="ja-JP" altLang="en-US" sz="2000" u="sng" dirty="0">
                <a:solidFill>
                  <a:sysClr val="windowText" lastClr="000000"/>
                </a:solidFill>
                <a:latin typeface="メイリオ" panose="020B0604030504040204" pitchFamily="50" charset="-128"/>
                <a:ea typeface="メイリオ" panose="020B0604030504040204" pitchFamily="50" charset="-128"/>
              </a:rPr>
              <a:t>とは、以下の表に該当するものを指します。</a:t>
            </a:r>
          </a:p>
          <a:p>
            <a:endParaRPr kumimoji="1" lang="ja-JP" altLang="en-US"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764305964"/>
              </p:ext>
            </p:extLst>
          </p:nvPr>
        </p:nvGraphicFramePr>
        <p:xfrm>
          <a:off x="771319" y="14478000"/>
          <a:ext cx="10772976" cy="1584960"/>
        </p:xfrm>
        <a:graphic>
          <a:graphicData uri="http://schemas.openxmlformats.org/drawingml/2006/table">
            <a:tbl>
              <a:tblPr firstRow="1" bandRow="1">
                <a:tableStyleId>{5C22544A-7EE6-4342-B048-85BDC9FD1C3A}</a:tableStyleId>
              </a:tblPr>
              <a:tblGrid>
                <a:gridCol w="1141003">
                  <a:extLst>
                    <a:ext uri="{9D8B030D-6E8A-4147-A177-3AD203B41FA5}">
                      <a16:colId xmlns:a16="http://schemas.microsoft.com/office/drawing/2014/main" val="378529210"/>
                    </a:ext>
                  </a:extLst>
                </a:gridCol>
                <a:gridCol w="438069">
                  <a:extLst>
                    <a:ext uri="{9D8B030D-6E8A-4147-A177-3AD203B41FA5}">
                      <a16:colId xmlns:a16="http://schemas.microsoft.com/office/drawing/2014/main" val="1152021357"/>
                    </a:ext>
                  </a:extLst>
                </a:gridCol>
                <a:gridCol w="9193904">
                  <a:extLst>
                    <a:ext uri="{9D8B030D-6E8A-4147-A177-3AD203B41FA5}">
                      <a16:colId xmlns:a16="http://schemas.microsoft.com/office/drawing/2014/main" val="501784675"/>
                    </a:ext>
                  </a:extLst>
                </a:gridCol>
              </a:tblGrid>
              <a:tr h="118882">
                <a:tc rowSpan="4">
                  <a:txBody>
                    <a:bodyPr/>
                    <a:lstStyle/>
                    <a:p>
                      <a:pPr algn="ctr"/>
                      <a:r>
                        <a:rPr kumimoji="1" lang="ja-JP" altLang="en-US" dirty="0">
                          <a:latin typeface="メイリオ" panose="020B0604030504040204" pitchFamily="50" charset="-128"/>
                          <a:ea typeface="メイリオ" panose="020B0604030504040204" pitchFamily="50" charset="-128"/>
                        </a:rPr>
                        <a:t>ＥＣサイト等</a:t>
                      </a:r>
                    </a:p>
                  </a:txBody>
                  <a:tcPr anchor="ct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①</a:t>
                      </a:r>
                    </a:p>
                  </a:txBody>
                  <a:tcPr anchor="c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solidFill>
                          <a:latin typeface="メイリオ" panose="020B0604030504040204" pitchFamily="50" charset="-128"/>
                          <a:ea typeface="メイリオ" panose="020B0604030504040204" pitchFamily="50" charset="-128"/>
                        </a:rPr>
                        <a:t>インターネット上で商品やサービスの購買取引を実現する電子商取引システム</a:t>
                      </a:r>
                    </a:p>
                  </a:txBody>
                  <a:tcPr anchor="ctr">
                    <a:solidFill>
                      <a:schemeClr val="accent1">
                        <a:lumMod val="20000"/>
                        <a:lumOff val="80000"/>
                      </a:schemeClr>
                    </a:solidFill>
                  </a:tcPr>
                </a:tc>
                <a:extLst>
                  <a:ext uri="{0D108BD9-81ED-4DB2-BD59-A6C34878D82A}">
                    <a16:rowId xmlns:a16="http://schemas.microsoft.com/office/drawing/2014/main" val="1378731154"/>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②</a:t>
                      </a:r>
                    </a:p>
                  </a:txBody>
                  <a:tcPr anchor="ctr">
                    <a:solidFill>
                      <a:schemeClr val="accent1">
                        <a:lumMod val="20000"/>
                        <a:lumOff val="80000"/>
                      </a:schemeClr>
                    </a:solidFill>
                  </a:tcP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自社商品を紹介するパンフレット</a:t>
                      </a:r>
                    </a:p>
                  </a:txBody>
                  <a:tcPr anchor="ctr">
                    <a:solidFill>
                      <a:schemeClr val="accent1">
                        <a:lumMod val="20000"/>
                        <a:lumOff val="80000"/>
                      </a:schemeClr>
                    </a:solidFill>
                  </a:tcPr>
                </a:tc>
                <a:extLst>
                  <a:ext uri="{0D108BD9-81ED-4DB2-BD59-A6C34878D82A}">
                    <a16:rowId xmlns:a16="http://schemas.microsoft.com/office/drawing/2014/main" val="1988122165"/>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③</a:t>
                      </a:r>
                    </a:p>
                  </a:txBody>
                  <a:tcPr anchor="ctr">
                    <a:solidFill>
                      <a:schemeClr val="accent1">
                        <a:lumMod val="20000"/>
                        <a:lumOff val="80000"/>
                      </a:schemeClr>
                    </a:solidFill>
                  </a:tcP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自社商品の包装パッケージ</a:t>
                      </a:r>
                    </a:p>
                  </a:txBody>
                  <a:tcPr anchor="ctr">
                    <a:solidFill>
                      <a:schemeClr val="accent1">
                        <a:lumMod val="20000"/>
                        <a:lumOff val="80000"/>
                      </a:schemeClr>
                    </a:solidFill>
                  </a:tcPr>
                </a:tc>
                <a:extLst>
                  <a:ext uri="{0D108BD9-81ED-4DB2-BD59-A6C34878D82A}">
                    <a16:rowId xmlns:a16="http://schemas.microsoft.com/office/drawing/2014/main" val="1792666416"/>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a:solidFill>
                            <a:schemeClr val="tx1"/>
                          </a:solidFill>
                          <a:latin typeface="メイリオ" panose="020B0604030504040204" pitchFamily="50" charset="-128"/>
                          <a:ea typeface="メイリオ" panose="020B0604030504040204" pitchFamily="50" charset="-128"/>
                        </a:rPr>
                        <a:t>④</a:t>
                      </a:r>
                    </a:p>
                  </a:txBody>
                  <a:tcPr anchor="c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その他市長が特に必要と認めるもの</a:t>
                      </a:r>
                    </a:p>
                  </a:txBody>
                  <a:tcPr anchor="ctr">
                    <a:solidFill>
                      <a:schemeClr val="accent1">
                        <a:lumMod val="20000"/>
                        <a:lumOff val="80000"/>
                      </a:schemeClr>
                    </a:solidFill>
                  </a:tcPr>
                </a:tc>
                <a:extLst>
                  <a:ext uri="{0D108BD9-81ED-4DB2-BD59-A6C34878D82A}">
                    <a16:rowId xmlns:a16="http://schemas.microsoft.com/office/drawing/2014/main" val="3569861458"/>
                  </a:ext>
                </a:extLst>
              </a:tr>
            </a:tbl>
          </a:graphicData>
        </a:graphic>
      </p:graphicFrame>
    </p:spTree>
    <p:extLst>
      <p:ext uri="{BB962C8B-B14F-4D97-AF65-F5344CB8AC3E}">
        <p14:creationId xmlns:p14="http://schemas.microsoft.com/office/powerpoint/2010/main" val="273133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7" name="四角形 65"/>
          <p:cNvGraphicFramePr>
            <a:graphicFrameLocks noGrp="1"/>
          </p:cNvGraphicFramePr>
          <p:nvPr>
            <p:extLst>
              <p:ext uri="{D42A27DB-BD31-4B8C-83A1-F6EECF244321}">
                <p14:modId xmlns:p14="http://schemas.microsoft.com/office/powerpoint/2010/main" val="4274066124"/>
              </p:ext>
            </p:extLst>
          </p:nvPr>
        </p:nvGraphicFramePr>
        <p:xfrm>
          <a:off x="714370" y="1575283"/>
          <a:ext cx="10887080" cy="7370917"/>
        </p:xfrm>
        <a:graphic>
          <a:graphicData uri="http://schemas.openxmlformats.org/drawingml/2006/table">
            <a:tbl>
              <a:tblPr firstRow="1" bandRow="1">
                <a:tableStyleId>{5C22544A-7EE6-4342-B048-85BDC9FD1C3A}</a:tableStyleId>
              </a:tblPr>
              <a:tblGrid>
                <a:gridCol w="479188">
                  <a:extLst>
                    <a:ext uri="{9D8B030D-6E8A-4147-A177-3AD203B41FA5}">
                      <a16:colId xmlns:a16="http://schemas.microsoft.com/office/drawing/2014/main" val="20000"/>
                    </a:ext>
                  </a:extLst>
                </a:gridCol>
                <a:gridCol w="1036432">
                  <a:extLst>
                    <a:ext uri="{9D8B030D-6E8A-4147-A177-3AD203B41FA5}">
                      <a16:colId xmlns:a16="http://schemas.microsoft.com/office/drawing/2014/main" val="20001"/>
                    </a:ext>
                  </a:extLst>
                </a:gridCol>
                <a:gridCol w="9371460">
                  <a:extLst>
                    <a:ext uri="{9D8B030D-6E8A-4147-A177-3AD203B41FA5}">
                      <a16:colId xmlns:a16="http://schemas.microsoft.com/office/drawing/2014/main" val="20002"/>
                    </a:ext>
                  </a:extLst>
                </a:gridCol>
              </a:tblGrid>
              <a:tr h="1303494">
                <a:tc>
                  <a:txBody>
                    <a:bodyPr/>
                    <a:lstStyle/>
                    <a:p>
                      <a:pPr algn="ctr"/>
                      <a:r>
                        <a:rPr kumimoji="1" lang="ja-JP" altLang="en-US" sz="2000" dirty="0">
                          <a:latin typeface="メイリオ" panose="020B0604030504040204" pitchFamily="50" charset="-128"/>
                          <a:ea typeface="メイリオ" panose="020B0604030504040204" pitchFamily="50" charset="-128"/>
                        </a:rPr>
                        <a:t>対象事業</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経費</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区分</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対象経費</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10000"/>
                  </a:ext>
                </a:extLst>
              </a:tr>
              <a:tr h="425971">
                <a:tc rowSpan="6">
                  <a:txBody>
                    <a:bodyPr/>
                    <a:lstStyle/>
                    <a:p>
                      <a:pPr algn="ctr"/>
                      <a:r>
                        <a:rPr kumimoji="1" lang="ja-JP" altLang="ja-JP" sz="2000" b="1" kern="1200" dirty="0">
                          <a:effectLst/>
                          <a:latin typeface="メイリオ" panose="020B0604030504040204" pitchFamily="50" charset="-128"/>
                          <a:ea typeface="メイリオ" panose="020B0604030504040204" pitchFamily="50" charset="-128"/>
                        </a:rPr>
                        <a:t>展示会等参加型</a:t>
                      </a: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（１）</a:t>
                      </a:r>
                    </a:p>
                  </a:txBody>
                  <a:tcPr anchor="ctr">
                    <a:solidFill>
                      <a:schemeClr val="accent1">
                        <a:lumMod val="40000"/>
                        <a:lumOff val="60000"/>
                      </a:schemeClr>
                    </a:solidFill>
                  </a:tcPr>
                </a:tc>
                <a:tc>
                  <a:txBody>
                    <a:bodyPr/>
                    <a:lstStyle/>
                    <a:p>
                      <a:pPr lvl="0"/>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報償費</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3286436844"/>
                  </a:ext>
                </a:extLst>
              </a:tr>
              <a:tr h="425971">
                <a:tc vMerge="1">
                  <a:txBody>
                    <a:bodyPr/>
                    <a:lstStyle/>
                    <a:p>
                      <a:pPr algn="ct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（２）</a:t>
                      </a:r>
                    </a:p>
                  </a:txBody>
                  <a:tcPr anchor="ctr">
                    <a:solidFill>
                      <a:schemeClr val="accent1">
                        <a:lumMod val="40000"/>
                        <a:lumOff val="60000"/>
                      </a:schemeClr>
                    </a:solidFill>
                  </a:tcPr>
                </a:tc>
                <a:tc>
                  <a:txBody>
                    <a:bodyPr/>
                    <a:lstStyle/>
                    <a:p>
                      <a:pPr lvl="0"/>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旅費（展示会等の出展に従事する者）</a:t>
                      </a:r>
                      <a:r>
                        <a:rPr kumimoji="1" lang="en-US" altLang="ja-JP" sz="200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最大２名分</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10001"/>
                  </a:ext>
                </a:extLst>
              </a:tr>
              <a:tr h="697217">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（３）</a:t>
                      </a:r>
                    </a:p>
                  </a:txBody>
                  <a:tcPr anchor="ctr">
                    <a:solidFill>
                      <a:schemeClr val="accent1">
                        <a:lumMod val="40000"/>
                        <a:lumOff val="60000"/>
                      </a:schemeClr>
                    </a:solidFill>
                  </a:tcPr>
                </a:tc>
                <a:tc>
                  <a:txBody>
                    <a:bodyPr/>
                    <a:lstStyle/>
                    <a:p>
                      <a:pPr algn="l"/>
                      <a:r>
                        <a:rPr kumimoji="1" lang="ja-JP" altLang="en-US" sz="2000" dirty="0">
                          <a:latin typeface="メイリオ" panose="020B0604030504040204" pitchFamily="50" charset="-128"/>
                          <a:ea typeface="メイリオ" panose="020B0604030504040204" pitchFamily="50" charset="-128"/>
                        </a:rPr>
                        <a:t>事務費（出展料、会場借料、会場整備料、出展代行費、通信運搬費、通訳料、翻訳料、広告宣伝費、雑役務費）</a:t>
                      </a:r>
                    </a:p>
                  </a:txBody>
                  <a:tcPr anchor="ctr">
                    <a:solidFill>
                      <a:schemeClr val="accent1">
                        <a:lumMod val="40000"/>
                        <a:lumOff val="60000"/>
                      </a:schemeClr>
                    </a:solidFill>
                  </a:tcPr>
                </a:tc>
                <a:extLst>
                  <a:ext uri="{0D108BD9-81ED-4DB2-BD59-A6C34878D82A}">
                    <a16:rowId xmlns:a16="http://schemas.microsoft.com/office/drawing/2014/main" val="10002"/>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（４）</a:t>
                      </a:r>
                      <a:endParaRPr kumimoji="1" lang="en-US" altLang="ja-JP" sz="2000"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委託料（事務費に相当する経費として支出したものに限る）</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10003"/>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（５）</a:t>
                      </a:r>
                    </a:p>
                  </a:txBody>
                  <a:tcPr anchor="c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開催期間のみ臨時的に雇用する説明員及び販売員に係る人件費　</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最大２名分</a:t>
                      </a:r>
                    </a:p>
                  </a:txBody>
                  <a:tcPr anchor="ctr">
                    <a:solidFill>
                      <a:schemeClr val="accent1">
                        <a:lumMod val="40000"/>
                        <a:lumOff val="60000"/>
                      </a:schemeClr>
                    </a:solidFill>
                  </a:tcPr>
                </a:tc>
                <a:extLst>
                  <a:ext uri="{0D108BD9-81ED-4DB2-BD59-A6C34878D82A}">
                    <a16:rowId xmlns:a16="http://schemas.microsoft.com/office/drawing/2014/main" val="10004"/>
                  </a:ext>
                </a:extLst>
              </a:tr>
              <a:tr h="425971">
                <a:tc vMerge="1">
                  <a:txBody>
                    <a:bodyPr/>
                    <a:lstStyle/>
                    <a:p>
                      <a:endParaRPr kumimoji="1" lang="ja-JP" altLang="en-US" sz="2000" dirty="0"/>
                    </a:p>
                  </a:txBody>
                  <a:tcP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（６）</a:t>
                      </a:r>
                    </a:p>
                  </a:txBody>
                  <a:tcPr anchor="c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その他、市長が特別に必要と認めるもの</a:t>
                      </a:r>
                    </a:p>
                  </a:txBody>
                  <a:tcPr anchor="ctr">
                    <a:solidFill>
                      <a:schemeClr val="accent1">
                        <a:lumMod val="40000"/>
                        <a:lumOff val="60000"/>
                      </a:schemeClr>
                    </a:solidFill>
                  </a:tcPr>
                </a:tc>
                <a:extLst>
                  <a:ext uri="{0D108BD9-81ED-4DB2-BD59-A6C34878D82A}">
                    <a16:rowId xmlns:a16="http://schemas.microsoft.com/office/drawing/2014/main" val="10005"/>
                  </a:ext>
                </a:extLst>
              </a:tr>
              <a:tr h="425971">
                <a:tc rowSpan="8">
                  <a:txBody>
                    <a:bodyPr/>
                    <a:lstStyle/>
                    <a:p>
                      <a:pPr algn="r"/>
                      <a:r>
                        <a:rPr kumimoji="1" lang="ja-JP" altLang="ja-JP" sz="2000" b="1" kern="1200" dirty="0">
                          <a:effectLst/>
                          <a:latin typeface="メイリオ" panose="020B0604030504040204" pitchFamily="50" charset="-128"/>
                          <a:ea typeface="メイリオ" panose="020B0604030504040204" pitchFamily="50" charset="-128"/>
                        </a:rPr>
                        <a:t>新たな需要開拓型</a:t>
                      </a: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（１）</a:t>
                      </a:r>
                    </a:p>
                  </a:txBody>
                  <a:tcPr anchor="ctr">
                    <a:solidFill>
                      <a:schemeClr val="accent2">
                        <a:lumMod val="20000"/>
                        <a:lumOff val="80000"/>
                      </a:schemeClr>
                    </a:solidFill>
                  </a:tcPr>
                </a:tc>
                <a:tc>
                  <a:txBody>
                    <a:bodyPr/>
                    <a:lstStyle/>
                    <a:p>
                      <a:pPr algn="l"/>
                      <a:r>
                        <a:rPr kumimoji="1" lang="ja-JP" altLang="en-US" sz="2000" dirty="0">
                          <a:latin typeface="メイリオ" panose="020B0604030504040204" pitchFamily="50" charset="-128"/>
                          <a:ea typeface="メイリオ" panose="020B0604030504040204" pitchFamily="50" charset="-128"/>
                        </a:rPr>
                        <a:t>報償費</a:t>
                      </a:r>
                    </a:p>
                  </a:txBody>
                  <a:tcPr>
                    <a:solidFill>
                      <a:schemeClr val="accent2">
                        <a:lumMod val="20000"/>
                        <a:lumOff val="80000"/>
                      </a:schemeClr>
                    </a:solidFill>
                  </a:tcPr>
                </a:tc>
                <a:extLst>
                  <a:ext uri="{0D108BD9-81ED-4DB2-BD59-A6C34878D82A}">
                    <a16:rowId xmlns:a16="http://schemas.microsoft.com/office/drawing/2014/main" val="10009"/>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（２）</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専門家旅費（原則２名まで）</a:t>
                      </a:r>
                    </a:p>
                  </a:txBody>
                  <a:tcPr>
                    <a:solidFill>
                      <a:schemeClr val="accent2">
                        <a:lumMod val="20000"/>
                        <a:lumOff val="80000"/>
                      </a:schemeClr>
                    </a:solidFill>
                  </a:tcPr>
                </a:tc>
                <a:extLst>
                  <a:ext uri="{0D108BD9-81ED-4DB2-BD59-A6C34878D82A}">
                    <a16:rowId xmlns:a16="http://schemas.microsoft.com/office/drawing/2014/main" val="10010"/>
                  </a:ext>
                </a:extLst>
              </a:tr>
              <a:tr h="394080">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（３）</a:t>
                      </a:r>
                    </a:p>
                  </a:txBody>
                  <a:tcPr anchor="ctr">
                    <a:solidFill>
                      <a:schemeClr val="accent2">
                        <a:lumMod val="20000"/>
                        <a:lumOff val="80000"/>
                      </a:schemeClr>
                    </a:solidFill>
                  </a:tcPr>
                </a:tc>
                <a:tc>
                  <a:txBody>
                    <a:bodyPr/>
                    <a:lstStyle/>
                    <a:p>
                      <a:pPr algn="l"/>
                      <a:r>
                        <a:rPr kumimoji="1" lang="ja-JP" altLang="en-US" sz="2000" dirty="0">
                          <a:latin typeface="メイリオ" panose="020B0604030504040204" pitchFamily="50" charset="-128"/>
                          <a:ea typeface="メイリオ" panose="020B0604030504040204" pitchFamily="50" charset="-128"/>
                        </a:rPr>
                        <a:t>委託料（（４）～（７）に相当する経費として支出したものに限る）</a:t>
                      </a:r>
                    </a:p>
                  </a:txBody>
                  <a:tcPr>
                    <a:solidFill>
                      <a:schemeClr val="accent2">
                        <a:lumMod val="20000"/>
                        <a:lumOff val="80000"/>
                      </a:schemeClr>
                    </a:solidFill>
                  </a:tcPr>
                </a:tc>
                <a:extLst>
                  <a:ext uri="{0D108BD9-81ED-4DB2-BD59-A6C34878D82A}">
                    <a16:rowId xmlns:a16="http://schemas.microsoft.com/office/drawing/2014/main" val="10011"/>
                  </a:ext>
                </a:extLst>
              </a:tr>
              <a:tr h="394080">
                <a:tc vMerge="1">
                  <a:txBody>
                    <a:bodyPr/>
                    <a:lstStyle/>
                    <a:p>
                      <a:endParaRPr kumimoji="1" lang="ja-JP" altLang="en-US"/>
                    </a:p>
                  </a:txBody>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（４）</a:t>
                      </a:r>
                    </a:p>
                  </a:txBody>
                  <a:tcPr anchor="ctr">
                    <a:solidFill>
                      <a:schemeClr val="accent2">
                        <a:lumMod val="20000"/>
                        <a:lumOff val="80000"/>
                      </a:schemeClr>
                    </a:solidFill>
                  </a:tcPr>
                </a:tc>
                <a:tc>
                  <a:txBody>
                    <a:bodyPr/>
                    <a:lstStyle/>
                    <a:p>
                      <a:pPr algn="l"/>
                      <a:r>
                        <a:rPr kumimoji="1" lang="en-US" altLang="ja-JP" sz="2000" dirty="0">
                          <a:latin typeface="メイリオ" panose="020B0604030504040204" pitchFamily="50" charset="-128"/>
                          <a:ea typeface="メイリオ" panose="020B0604030504040204" pitchFamily="50" charset="-128"/>
                        </a:rPr>
                        <a:t>EC</a:t>
                      </a:r>
                      <a:r>
                        <a:rPr kumimoji="1" lang="ja-JP" altLang="en-US" sz="2000" dirty="0">
                          <a:latin typeface="メイリオ" panose="020B0604030504040204" pitchFamily="50" charset="-128"/>
                          <a:ea typeface="メイリオ" panose="020B0604030504040204" pitchFamily="50" charset="-128"/>
                        </a:rPr>
                        <a:t>サイト構築費（</a:t>
                      </a:r>
                      <a:r>
                        <a:rPr kumimoji="1" lang="ja-JP" altLang="en-US" sz="2000" kern="1200" dirty="0">
                          <a:effectLst/>
                          <a:latin typeface="メイリオ" panose="020B0604030504040204" pitchFamily="50" charset="-128"/>
                          <a:ea typeface="メイリオ" panose="020B0604030504040204" pitchFamily="50" charset="-128"/>
                        </a:rPr>
                        <a:t>ページデザイン作成費、ウェブ作成費、商品画像等作成費</a:t>
                      </a:r>
                      <a:r>
                        <a:rPr kumimoji="1" lang="ja-JP" altLang="en-US" sz="2000" dirty="0">
                          <a:latin typeface="メイリオ" panose="020B0604030504040204" pitchFamily="50" charset="-128"/>
                          <a:ea typeface="メイリオ" panose="020B0604030504040204" pitchFamily="50" charset="-128"/>
                        </a:rPr>
                        <a:t>）</a:t>
                      </a:r>
                    </a:p>
                  </a:txBody>
                  <a:tcPr>
                    <a:solidFill>
                      <a:schemeClr val="accent2">
                        <a:lumMod val="20000"/>
                        <a:lumOff val="80000"/>
                      </a:schemeClr>
                    </a:solidFill>
                  </a:tcPr>
                </a:tc>
                <a:extLst>
                  <a:ext uri="{0D108BD9-81ED-4DB2-BD59-A6C34878D82A}">
                    <a16:rowId xmlns:a16="http://schemas.microsoft.com/office/drawing/2014/main" val="814483253"/>
                  </a:ext>
                </a:extLst>
              </a:tr>
              <a:tr h="394080">
                <a:tc vMerge="1">
                  <a:txBody>
                    <a:bodyPr/>
                    <a:lstStyle/>
                    <a:p>
                      <a:endParaRPr kumimoji="1" lang="ja-JP" altLang="en-US"/>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（５）</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2000" kern="1200" dirty="0">
                          <a:effectLst/>
                          <a:latin typeface="メイリオ" panose="020B0604030504040204" pitchFamily="50" charset="-128"/>
                          <a:ea typeface="メイリオ" panose="020B0604030504040204" pitchFamily="50" charset="-128"/>
                        </a:rPr>
                        <a:t>EC</a:t>
                      </a:r>
                      <a:r>
                        <a:rPr kumimoji="1" lang="ja-JP" altLang="en-US" sz="2000" kern="1200" dirty="0">
                          <a:effectLst/>
                          <a:latin typeface="メイリオ" panose="020B0604030504040204" pitchFamily="50" charset="-128"/>
                          <a:ea typeface="メイリオ" panose="020B0604030504040204" pitchFamily="50" charset="-128"/>
                        </a:rPr>
                        <a:t>サイト改修費（ページデザイン作成費、ウェブ作成費、商品画像等作成費）</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4141332983"/>
                  </a:ext>
                </a:extLst>
              </a:tr>
              <a:tr h="394080">
                <a:tc vMerge="1">
                  <a:txBody>
                    <a:bodyPr/>
                    <a:lstStyle/>
                    <a:p>
                      <a:endParaRPr kumimoji="1" lang="ja-JP" altLang="en-US"/>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（６）</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自社商品紹介パンフレット制作に係る経費（設計及びデザイン制作費）</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solidFill>
                      <a:schemeClr val="accent2">
                        <a:lumMod val="20000"/>
                        <a:lumOff val="80000"/>
                      </a:schemeClr>
                    </a:solidFill>
                  </a:tcPr>
                </a:tc>
                <a:extLst>
                  <a:ext uri="{0D108BD9-81ED-4DB2-BD59-A6C34878D82A}">
                    <a16:rowId xmlns:a16="http://schemas.microsoft.com/office/drawing/2014/main" val="4064917248"/>
                  </a:ext>
                </a:extLst>
              </a:tr>
              <a:tr h="394080">
                <a:tc vMerge="1">
                  <a:txBody>
                    <a:bodyPr/>
                    <a:lstStyle/>
                    <a:p>
                      <a:pPr algn="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（７）</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商品パッケージデザイン制作に係る経費（設計及び</a:t>
                      </a: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デザイン制作費</a:t>
                      </a:r>
                      <a:r>
                        <a:rPr kumimoji="1" lang="ja-JP" altLang="en-US" sz="2000" dirty="0">
                          <a:latin typeface="メイリオ" panose="020B0604030504040204" pitchFamily="50" charset="-128"/>
                          <a:ea typeface="メイリオ" panose="020B0604030504040204" pitchFamily="50" charset="-128"/>
                        </a:rPr>
                        <a:t>）</a:t>
                      </a:r>
                    </a:p>
                  </a:txBody>
                  <a:tcPr>
                    <a:solidFill>
                      <a:schemeClr val="accent2">
                        <a:lumMod val="20000"/>
                        <a:lumOff val="80000"/>
                      </a:schemeClr>
                    </a:solidFill>
                  </a:tcPr>
                </a:tc>
                <a:extLst>
                  <a:ext uri="{0D108BD9-81ED-4DB2-BD59-A6C34878D82A}">
                    <a16:rowId xmlns:a16="http://schemas.microsoft.com/office/drawing/2014/main" val="2696214460"/>
                  </a:ext>
                </a:extLst>
              </a:tr>
              <a:tr h="394080">
                <a:tc vMerge="1">
                  <a:txBody>
                    <a:bodyPr/>
                    <a:lstStyle/>
                    <a:p>
                      <a:pPr algn="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（８）</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その他、市長が特別に必要と認めるもの</a:t>
                      </a:r>
                    </a:p>
                  </a:txBody>
                  <a:tcPr>
                    <a:solidFill>
                      <a:schemeClr val="accent2">
                        <a:lumMod val="20000"/>
                        <a:lumOff val="80000"/>
                      </a:schemeClr>
                    </a:solidFill>
                  </a:tcPr>
                </a:tc>
                <a:extLst>
                  <a:ext uri="{0D108BD9-81ED-4DB2-BD59-A6C34878D82A}">
                    <a16:rowId xmlns:a16="http://schemas.microsoft.com/office/drawing/2014/main" val="789118319"/>
                  </a:ext>
                </a:extLst>
              </a:tr>
            </a:tbl>
          </a:graphicData>
        </a:graphic>
      </p:graphicFrame>
      <p:sp>
        <p:nvSpPr>
          <p:cNvPr id="1151" name="テキスト 221"/>
          <p:cNvSpPr txBox="1"/>
          <p:nvPr/>
        </p:nvSpPr>
        <p:spPr>
          <a:xfrm>
            <a:off x="688189" y="1062150"/>
            <a:ext cx="9686454" cy="461665"/>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補助対象経費は、次のとおりです。</a:t>
            </a:r>
            <a:endParaRPr lang="ja-JP" altLang="en-US" dirty="0">
              <a:latin typeface="メイリオ" panose="020B0604030504040204" pitchFamily="50" charset="-128"/>
              <a:ea typeface="メイリオ" panose="020B0604030504040204" pitchFamily="50" charset="-128"/>
            </a:endParaRPr>
          </a:p>
        </p:txBody>
      </p:sp>
      <p:sp>
        <p:nvSpPr>
          <p:cNvPr id="1152" name="四角形 202"/>
          <p:cNvSpPr/>
          <p:nvPr/>
        </p:nvSpPr>
        <p:spPr>
          <a:xfrm>
            <a:off x="714371" y="190847"/>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４　補助対象経費</a:t>
            </a:r>
          </a:p>
        </p:txBody>
      </p:sp>
      <p:sp>
        <p:nvSpPr>
          <p:cNvPr id="10" name="テキスト 85"/>
          <p:cNvSpPr txBox="1"/>
          <p:nvPr/>
        </p:nvSpPr>
        <p:spPr>
          <a:xfrm>
            <a:off x="688189" y="9025748"/>
            <a:ext cx="3262432" cy="461665"/>
          </a:xfrm>
          <a:prstGeom prst="rect">
            <a:avLst/>
          </a:prstGeom>
        </p:spPr>
        <p:txBody>
          <a:bodyPr wrap="none">
            <a:spAutoFit/>
          </a:bodyPr>
          <a:lstStyle/>
          <a:p>
            <a:pPr>
              <a:defRPr lang="ja-JP" altLang="en-US"/>
            </a:pPr>
            <a:r>
              <a:rPr lang="ja-JP" altLang="en-US" sz="2400" b="1" dirty="0">
                <a:latin typeface="メイリオ" panose="020B0604030504040204" pitchFamily="50" charset="-128"/>
                <a:ea typeface="メイリオ" panose="020B0604030504040204" pitchFamily="50" charset="-128"/>
              </a:rPr>
              <a:t>補助対象外となる経費</a:t>
            </a:r>
            <a:endParaRPr lang="ja-JP" altLang="en-US" dirty="0">
              <a:latin typeface="メイリオ" panose="020B0604030504040204" pitchFamily="50" charset="-128"/>
              <a:ea typeface="メイリオ" panose="020B0604030504040204" pitchFamily="50" charset="-128"/>
            </a:endParaRPr>
          </a:p>
        </p:txBody>
      </p:sp>
      <p:graphicFrame>
        <p:nvGraphicFramePr>
          <p:cNvPr id="4" name="表 4">
            <a:extLst>
              <a:ext uri="{FF2B5EF4-FFF2-40B4-BE49-F238E27FC236}">
                <a16:creationId xmlns:a16="http://schemas.microsoft.com/office/drawing/2014/main" id="{77F51792-B624-4CA7-9E6C-35C671552696}"/>
              </a:ext>
            </a:extLst>
          </p:cNvPr>
          <p:cNvGraphicFramePr>
            <a:graphicFrameLocks noGrp="1"/>
          </p:cNvGraphicFramePr>
          <p:nvPr>
            <p:extLst>
              <p:ext uri="{D42A27DB-BD31-4B8C-83A1-F6EECF244321}">
                <p14:modId xmlns:p14="http://schemas.microsoft.com/office/powerpoint/2010/main" val="815910316"/>
              </p:ext>
            </p:extLst>
          </p:nvPr>
        </p:nvGraphicFramePr>
        <p:xfrm>
          <a:off x="714370" y="9628777"/>
          <a:ext cx="10887080" cy="6626629"/>
        </p:xfrm>
        <a:graphic>
          <a:graphicData uri="http://schemas.openxmlformats.org/drawingml/2006/table">
            <a:tbl>
              <a:tblPr firstRow="1" bandRow="1">
                <a:tableStyleId>{5C22544A-7EE6-4342-B048-85BDC9FD1C3A}</a:tableStyleId>
              </a:tblPr>
              <a:tblGrid>
                <a:gridCol w="564680">
                  <a:extLst>
                    <a:ext uri="{9D8B030D-6E8A-4147-A177-3AD203B41FA5}">
                      <a16:colId xmlns:a16="http://schemas.microsoft.com/office/drawing/2014/main" val="2907208599"/>
                    </a:ext>
                  </a:extLst>
                </a:gridCol>
                <a:gridCol w="10322400">
                  <a:extLst>
                    <a:ext uri="{9D8B030D-6E8A-4147-A177-3AD203B41FA5}">
                      <a16:colId xmlns:a16="http://schemas.microsoft.com/office/drawing/2014/main" val="1192637270"/>
                    </a:ext>
                  </a:extLst>
                </a:gridCol>
              </a:tblGrid>
              <a:tr h="450083">
                <a:tc gridSpan="2">
                  <a:txBody>
                    <a:bodyPr/>
                    <a:lstStyle/>
                    <a:p>
                      <a:pPr algn="ctr"/>
                      <a:r>
                        <a:rPr kumimoji="1" lang="ja-JP" altLang="en-US" dirty="0">
                          <a:latin typeface="メイリオ" panose="020B0604030504040204" pitchFamily="50" charset="-128"/>
                          <a:ea typeface="メイリオ" panose="020B0604030504040204" pitchFamily="50" charset="-128"/>
                        </a:rPr>
                        <a:t>対象外経費</a:t>
                      </a:r>
                    </a:p>
                  </a:txBody>
                  <a:tcPr anchor="ctr"/>
                </a:tc>
                <a:tc hMerge="1">
                  <a:txBody>
                    <a:bodyPr/>
                    <a:lstStyle/>
                    <a:p>
                      <a:endParaRPr kumimoji="1" lang="ja-JP" altLang="en-US" dirty="0"/>
                    </a:p>
                  </a:txBody>
                  <a:tcPr/>
                </a:tc>
                <a:extLst>
                  <a:ext uri="{0D108BD9-81ED-4DB2-BD59-A6C34878D82A}">
                    <a16:rowId xmlns:a16="http://schemas.microsoft.com/office/drawing/2014/main" val="906304216"/>
                  </a:ext>
                </a:extLst>
              </a:tr>
              <a:tr h="450083">
                <a:tc>
                  <a:txBody>
                    <a:bodyPr/>
                    <a:lstStyle/>
                    <a:p>
                      <a:r>
                        <a:rPr kumimoji="1" lang="ja-JP" altLang="en-US" b="0" dirty="0">
                          <a:latin typeface="メイリオ" panose="020B0604030504040204" pitchFamily="50" charset="-128"/>
                          <a:ea typeface="メイリオ" panose="020B0604030504040204" pitchFamily="50" charset="-128"/>
                        </a:rPr>
                        <a:t>①</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補助対象事業に係る経費のうち、交付決定前の実施に要した経費</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66988705"/>
                  </a:ext>
                </a:extLst>
              </a:tr>
              <a:tr h="690127">
                <a:tc>
                  <a:txBody>
                    <a:bodyPr/>
                    <a:lstStyle/>
                    <a:p>
                      <a:r>
                        <a:rPr kumimoji="1" lang="ja-JP" altLang="en-US" b="0" dirty="0">
                          <a:latin typeface="メイリオ" panose="020B0604030504040204" pitchFamily="50" charset="-128"/>
                          <a:ea typeface="メイリオ" panose="020B0604030504040204" pitchFamily="50" charset="-128"/>
                        </a:rPr>
                        <a:t>②</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latin typeface="メイリオ" panose="020B0604030504040204" pitchFamily="50" charset="-128"/>
                          <a:ea typeface="メイリオ" panose="020B0604030504040204" pitchFamily="50" charset="-128"/>
                        </a:rPr>
                        <a:t>交付申請の日の属する年度の前年度に国又は県の補助を受けてＥＣサイトを構築又は改修した場合</a:t>
                      </a:r>
                    </a:p>
                  </a:txBody>
                  <a:tcPr anchor="ctr"/>
                </a:tc>
                <a:extLst>
                  <a:ext uri="{0D108BD9-81ED-4DB2-BD59-A6C34878D82A}">
                    <a16:rowId xmlns:a16="http://schemas.microsoft.com/office/drawing/2014/main" val="3924646316"/>
                  </a:ext>
                </a:extLst>
              </a:tr>
              <a:tr h="500894">
                <a:tc>
                  <a:txBody>
                    <a:bodyPr/>
                    <a:lstStyle/>
                    <a:p>
                      <a:r>
                        <a:rPr kumimoji="1" lang="ja-JP" altLang="en-US" b="0" dirty="0">
                          <a:latin typeface="メイリオ" panose="020B0604030504040204" pitchFamily="50" charset="-128"/>
                          <a:ea typeface="メイリオ" panose="020B0604030504040204" pitchFamily="50" charset="-128"/>
                        </a:rPr>
                        <a:t>③</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ja-JP" sz="2000" dirty="0">
                          <a:latin typeface="メイリオ" panose="020B0604030504040204" pitchFamily="50" charset="-128"/>
                          <a:ea typeface="メイリオ" panose="020B0604030504040204" pitchFamily="50" charset="-128"/>
                        </a:rPr>
                        <a:t>EC</a:t>
                      </a:r>
                      <a:r>
                        <a:rPr lang="ja-JP" altLang="en-US" sz="2000" dirty="0">
                          <a:latin typeface="メイリオ" panose="020B0604030504040204" pitchFamily="50" charset="-128"/>
                          <a:ea typeface="メイリオ" panose="020B0604030504040204" pitchFamily="50" charset="-128"/>
                        </a:rPr>
                        <a:t>サイト構築又は改修後の維持費、メンテナンスに係る経費</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39296174"/>
                  </a:ext>
                </a:extLst>
              </a:tr>
              <a:tr h="450083">
                <a:tc>
                  <a:txBody>
                    <a:bodyPr/>
                    <a:lstStyle/>
                    <a:p>
                      <a:r>
                        <a:rPr kumimoji="1" lang="ja-JP" altLang="en-US" b="0" dirty="0">
                          <a:latin typeface="メイリオ" panose="020B0604030504040204" pitchFamily="50" charset="-128"/>
                          <a:ea typeface="メイリオ" panose="020B0604030504040204" pitchFamily="50" charset="-128"/>
                        </a:rPr>
                        <a:t>④</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消費税及び地方消費税相当額</a:t>
                      </a:r>
                    </a:p>
                  </a:txBody>
                  <a:tcPr anchor="ctr"/>
                </a:tc>
                <a:extLst>
                  <a:ext uri="{0D108BD9-81ED-4DB2-BD59-A6C34878D82A}">
                    <a16:rowId xmlns:a16="http://schemas.microsoft.com/office/drawing/2014/main" val="3662699550"/>
                  </a:ext>
                </a:extLst>
              </a:tr>
              <a:tr h="450083">
                <a:tc>
                  <a:txBody>
                    <a:bodyPr/>
                    <a:lstStyle/>
                    <a:p>
                      <a:r>
                        <a:rPr kumimoji="1" lang="ja-JP" altLang="en-US" b="0" dirty="0">
                          <a:latin typeface="メイリオ" panose="020B0604030504040204" pitchFamily="50" charset="-128"/>
                          <a:ea typeface="メイリオ" panose="020B0604030504040204" pitchFamily="50" charset="-128"/>
                        </a:rPr>
                        <a:t>⑤</a:t>
                      </a: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見積書、契約書等の帳票類不備により、明確に対象と判断できない経費</a:t>
                      </a:r>
                    </a:p>
                  </a:txBody>
                  <a:tcPr anchor="ctr"/>
                </a:tc>
                <a:extLst>
                  <a:ext uri="{0D108BD9-81ED-4DB2-BD59-A6C34878D82A}">
                    <a16:rowId xmlns:a16="http://schemas.microsoft.com/office/drawing/2014/main" val="1051678771"/>
                  </a:ext>
                </a:extLst>
              </a:tr>
              <a:tr h="450083">
                <a:tc>
                  <a:txBody>
                    <a:bodyPr/>
                    <a:lstStyle/>
                    <a:p>
                      <a:r>
                        <a:rPr kumimoji="1" lang="ja-JP" altLang="en-US" b="0" dirty="0">
                          <a:latin typeface="メイリオ" panose="020B0604030504040204" pitchFamily="50" charset="-128"/>
                          <a:ea typeface="メイリオ" panose="020B0604030504040204" pitchFamily="50" charset="-128"/>
                        </a:rPr>
                        <a:t>⑥</a:t>
                      </a: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領収書がない等使途不明な経費</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0680338"/>
                  </a:ext>
                </a:extLst>
              </a:tr>
              <a:tr h="450083">
                <a:tc>
                  <a:txBody>
                    <a:bodyPr/>
                    <a:lstStyle/>
                    <a:p>
                      <a:r>
                        <a:rPr kumimoji="1" lang="ja-JP" altLang="en-US" b="0" dirty="0">
                          <a:latin typeface="メイリオ" panose="020B0604030504040204" pitchFamily="50" charset="-128"/>
                          <a:ea typeface="メイリオ" panose="020B0604030504040204" pitchFamily="50" charset="-128"/>
                        </a:rPr>
                        <a:t>⑦</a:t>
                      </a: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営業性のない個人間売買によるもの</a:t>
                      </a:r>
                    </a:p>
                  </a:txBody>
                  <a:tcPr anchor="ctr"/>
                </a:tc>
                <a:extLst>
                  <a:ext uri="{0D108BD9-81ED-4DB2-BD59-A6C34878D82A}">
                    <a16:rowId xmlns:a16="http://schemas.microsoft.com/office/drawing/2014/main" val="3727642678"/>
                  </a:ext>
                </a:extLst>
              </a:tr>
              <a:tr h="450083">
                <a:tc>
                  <a:txBody>
                    <a:bodyPr/>
                    <a:lstStyle/>
                    <a:p>
                      <a:r>
                        <a:rPr kumimoji="1" lang="ja-JP" altLang="en-US" b="0" dirty="0">
                          <a:latin typeface="メイリオ" panose="020B0604030504040204" pitchFamily="50" charset="-128"/>
                          <a:ea typeface="メイリオ" panose="020B0604030504040204" pitchFamily="50" charset="-128"/>
                        </a:rPr>
                        <a:t>⑧</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⑦において自ら施工するもの</a:t>
                      </a:r>
                    </a:p>
                  </a:txBody>
                  <a:tcPr anchor="ctr"/>
                </a:tc>
                <a:extLst>
                  <a:ext uri="{0D108BD9-81ED-4DB2-BD59-A6C34878D82A}">
                    <a16:rowId xmlns:a16="http://schemas.microsoft.com/office/drawing/2014/main" val="2854025051"/>
                  </a:ext>
                </a:extLst>
              </a:tr>
              <a:tr h="450083">
                <a:tc>
                  <a:txBody>
                    <a:bodyPr/>
                    <a:lstStyle/>
                    <a:p>
                      <a:r>
                        <a:rPr kumimoji="1" lang="ja-JP" altLang="en-US" b="0" dirty="0">
                          <a:latin typeface="メイリオ" panose="020B0604030504040204" pitchFamily="50" charset="-128"/>
                          <a:ea typeface="メイリオ" panose="020B0604030504040204" pitchFamily="50" charset="-128"/>
                        </a:rPr>
                        <a:t>⑨</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中古品であるもの</a:t>
                      </a:r>
                    </a:p>
                  </a:txBody>
                  <a:tcPr anchor="ctr"/>
                </a:tc>
                <a:extLst>
                  <a:ext uri="{0D108BD9-81ED-4DB2-BD59-A6C34878D82A}">
                    <a16:rowId xmlns:a16="http://schemas.microsoft.com/office/drawing/2014/main" val="2665708309"/>
                  </a:ext>
                </a:extLst>
              </a:tr>
              <a:tr h="608855">
                <a:tc>
                  <a:txBody>
                    <a:bodyPr/>
                    <a:lstStyle/>
                    <a:p>
                      <a:r>
                        <a:rPr kumimoji="1" lang="ja-JP" altLang="en-US" b="0" dirty="0">
                          <a:latin typeface="メイリオ" panose="020B0604030504040204" pitchFamily="50" charset="-128"/>
                          <a:ea typeface="メイリオ" panose="020B0604030504040204" pitchFamily="50" charset="-128"/>
                        </a:rPr>
                        <a:t>⑩</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補助事業実施主体と同一の代表者等への発注によるもの</a:t>
                      </a:r>
                      <a:endParaRPr lang="en-US" altLang="ja-JP"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722118309"/>
                  </a:ext>
                </a:extLst>
              </a:tr>
              <a:tr h="690127">
                <a:tc>
                  <a:txBody>
                    <a:bodyPr/>
                    <a:lstStyle/>
                    <a:p>
                      <a:pPr algn="l"/>
                      <a:r>
                        <a:rPr kumimoji="1" lang="ja-JP" altLang="en-US" b="0" dirty="0">
                          <a:solidFill>
                            <a:schemeClr val="tx1"/>
                          </a:solidFill>
                          <a:latin typeface="メイリオ" panose="020B0604030504040204" pitchFamily="50" charset="-128"/>
                          <a:ea typeface="メイリオ" panose="020B0604030504040204" pitchFamily="50" charset="-128"/>
                        </a:rPr>
                        <a:t>⑪</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latin typeface="メイリオ" panose="020B0604030504040204" pitchFamily="50" charset="-128"/>
                          <a:ea typeface="メイリオ" panose="020B0604030504040204" pitchFamily="50" charset="-128"/>
                        </a:rPr>
                        <a:t>間接経費（消費税その他の租税公課、収入印紙代、光熱水費、振込手数料、証明手数料等）</a:t>
                      </a:r>
                    </a:p>
                  </a:txBody>
                  <a:tcPr anchor="ctr"/>
                </a:tc>
                <a:extLst>
                  <a:ext uri="{0D108BD9-81ED-4DB2-BD59-A6C34878D82A}">
                    <a16:rowId xmlns:a16="http://schemas.microsoft.com/office/drawing/2014/main" val="3394519693"/>
                  </a:ext>
                </a:extLst>
              </a:tr>
              <a:tr h="450083">
                <a:tc>
                  <a:txBody>
                    <a:bodyPr/>
                    <a:lstStyle/>
                    <a:p>
                      <a:r>
                        <a:rPr kumimoji="1" lang="ja-JP" altLang="en-US" b="0" dirty="0">
                          <a:latin typeface="メイリオ" panose="020B0604030504040204" pitchFamily="50" charset="-128"/>
                          <a:ea typeface="メイリオ" panose="020B0604030504040204" pitchFamily="50" charset="-128"/>
                        </a:rPr>
                        <a:t>⑫</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solidFill>
                            <a:schemeClr val="tx1"/>
                          </a:solidFill>
                          <a:latin typeface="メイリオ" panose="020B0604030504040204" pitchFamily="50" charset="-128"/>
                          <a:ea typeface="メイリオ" panose="020B0604030504040204" pitchFamily="50" charset="-128"/>
                        </a:rPr>
                        <a:t>従業員等の飲食費等</a:t>
                      </a:r>
                      <a:endParaRPr lang="en-US" altLang="ja-JP"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63336095"/>
                  </a:ext>
                </a:extLst>
              </a:tr>
            </a:tbl>
          </a:graphicData>
        </a:graphic>
      </p:graphicFrame>
    </p:spTree>
    <p:extLst>
      <p:ext uri="{BB962C8B-B14F-4D97-AF65-F5344CB8AC3E}">
        <p14:creationId xmlns:p14="http://schemas.microsoft.com/office/powerpoint/2010/main" val="3448612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88">
            <a:extLst>
              <a:ext uri="{FF2B5EF4-FFF2-40B4-BE49-F238E27FC236}">
                <a16:creationId xmlns:a16="http://schemas.microsoft.com/office/drawing/2014/main" id="{39D2C79A-9B05-4BA8-814D-9161F83CED7B}"/>
              </a:ext>
            </a:extLst>
          </p:cNvPr>
          <p:cNvSpPr txBox="1"/>
          <p:nvPr/>
        </p:nvSpPr>
        <p:spPr>
          <a:xfrm>
            <a:off x="688187" y="7279140"/>
            <a:ext cx="11135431" cy="2308324"/>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①　補助対象事業費の１／２以内まで。</a:t>
            </a:r>
          </a:p>
          <a:p>
            <a:pPr>
              <a:defRPr lang="ja-JP" altLang="en-US"/>
            </a:pPr>
            <a:r>
              <a:rPr lang="ja-JP" altLang="en-US" sz="2400" dirty="0">
                <a:latin typeface="メイリオ" panose="020B0604030504040204" pitchFamily="50" charset="-128"/>
                <a:ea typeface="メイリオ" panose="020B0604030504040204" pitchFamily="50" charset="-128"/>
              </a:rPr>
              <a:t>②　補助金の交付上限額は１補助事業者に対し２０万円まで。</a:t>
            </a:r>
          </a:p>
          <a:p>
            <a:pPr>
              <a:defRPr lang="ja-JP" altLang="en-US"/>
            </a:pPr>
            <a:r>
              <a:rPr lang="ja-JP" altLang="en-US" sz="2400" dirty="0">
                <a:latin typeface="メイリオ" panose="020B0604030504040204" pitchFamily="50" charset="-128"/>
                <a:ea typeface="メイリオ" panose="020B0604030504040204" pitchFamily="50" charset="-128"/>
              </a:rPr>
              <a:t>③　補助対象事業費から１／２を乗じた額に１，０００円未満の端数があると　　　</a:t>
            </a:r>
            <a:endParaRPr lang="en-US" altLang="ja-JP" sz="2400" dirty="0">
              <a:latin typeface="メイリオ" panose="020B0604030504040204" pitchFamily="50" charset="-128"/>
              <a:ea typeface="メイリオ" panose="020B0604030504040204" pitchFamily="50" charset="-128"/>
            </a:endParaRPr>
          </a:p>
          <a:p>
            <a:pPr>
              <a:defRPr lang="ja-JP" altLang="en-US"/>
            </a:pPr>
            <a:r>
              <a:rPr lang="ja-JP" altLang="en-US" sz="2400" dirty="0">
                <a:latin typeface="メイリオ" panose="020B0604030504040204" pitchFamily="50" charset="-128"/>
                <a:ea typeface="メイリオ" panose="020B0604030504040204" pitchFamily="50" charset="-128"/>
              </a:rPr>
              <a:t>　　きはその端数金額を切り捨てるものとする。</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④　</a:t>
            </a:r>
            <a:r>
              <a:rPr lang="ja-JP" altLang="ja-JP" sz="2400" dirty="0">
                <a:latin typeface="メイリオ" panose="020B0604030504040204" pitchFamily="50" charset="-128"/>
                <a:ea typeface="メイリオ" panose="020B0604030504040204" pitchFamily="50" charset="-128"/>
              </a:rPr>
              <a:t>交付額（交付決定額を含む。）は、</a:t>
            </a:r>
            <a:r>
              <a:rPr lang="ja-JP" altLang="en-US" sz="2400" b="1" u="sng" dirty="0">
                <a:solidFill>
                  <a:srgbClr val="C00000"/>
                </a:solidFill>
                <a:latin typeface="メイリオ" panose="020B0604030504040204" pitchFamily="50" charset="-128"/>
                <a:ea typeface="メイリオ" panose="020B0604030504040204" pitchFamily="50" charset="-128"/>
              </a:rPr>
              <a:t>予算の関係上交付上限額</a:t>
            </a:r>
            <a:r>
              <a:rPr lang="ja-JP" altLang="ja-JP" sz="2400" b="1" u="sng" dirty="0">
                <a:solidFill>
                  <a:srgbClr val="C00000"/>
                </a:solidFill>
                <a:latin typeface="メイリオ" panose="020B0604030504040204" pitchFamily="50" charset="-128"/>
                <a:ea typeface="メイリオ" panose="020B0604030504040204" pitchFamily="50" charset="-128"/>
              </a:rPr>
              <a:t>を下回る場合</a:t>
            </a:r>
            <a:endParaRPr lang="en-US" altLang="ja-JP" sz="2400" b="1" u="sng" dirty="0">
              <a:solidFill>
                <a:srgbClr val="C00000"/>
              </a:solidFill>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ja-JP" sz="2400" dirty="0">
                <a:latin typeface="メイリオ" panose="020B0604030504040204" pitchFamily="50" charset="-128"/>
                <a:ea typeface="メイリオ" panose="020B0604030504040204" pitchFamily="50" charset="-128"/>
              </a:rPr>
              <a:t>がある。</a:t>
            </a:r>
            <a:r>
              <a:rPr lang="ja-JP" altLang="en-US" sz="2400" dirty="0">
                <a:latin typeface="メイリオ" panose="020B0604030504040204" pitchFamily="50" charset="-128"/>
                <a:ea typeface="メイリオ" panose="020B0604030504040204" pitchFamily="50" charset="-128"/>
              </a:rPr>
              <a:t>　</a:t>
            </a:r>
          </a:p>
        </p:txBody>
      </p:sp>
      <p:sp>
        <p:nvSpPr>
          <p:cNvPr id="5" name="四角形 89">
            <a:extLst>
              <a:ext uri="{FF2B5EF4-FFF2-40B4-BE49-F238E27FC236}">
                <a16:creationId xmlns:a16="http://schemas.microsoft.com/office/drawing/2014/main" id="{C67AE50B-FA2F-473B-8647-35CAADB16889}"/>
              </a:ext>
            </a:extLst>
          </p:cNvPr>
          <p:cNvSpPr/>
          <p:nvPr/>
        </p:nvSpPr>
        <p:spPr>
          <a:xfrm>
            <a:off x="688186" y="11140715"/>
            <a:ext cx="11011031" cy="2500039"/>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defRPr lang="ja-JP" altLang="en-US"/>
            </a:pPr>
            <a:r>
              <a:rPr lang="ja-JP" altLang="en-US" sz="2000" dirty="0">
                <a:latin typeface="メイリオ" panose="020B0604030504040204" pitchFamily="50" charset="-128"/>
                <a:ea typeface="メイリオ" panose="020B0604030504040204" pitchFamily="50" charset="-128"/>
              </a:rPr>
              <a:t>【補助金額の計算例】</a:t>
            </a:r>
          </a:p>
          <a:p>
            <a:pPr algn="l">
              <a:defRPr lang="ja-JP" altLang="en-US"/>
            </a:pPr>
            <a:r>
              <a:rPr lang="ja-JP" altLang="en-US" sz="2000" dirty="0">
                <a:latin typeface="メイリオ" panose="020B0604030504040204" pitchFamily="50" charset="-128"/>
                <a:ea typeface="メイリオ" panose="020B0604030504040204" pitchFamily="50" charset="-128"/>
              </a:rPr>
              <a:t>　例１ 補助対象事業費　</a:t>
            </a:r>
            <a:endParaRPr lang="en-US" altLang="ja-JP" sz="2000" dirty="0">
              <a:latin typeface="メイリオ" panose="020B0604030504040204" pitchFamily="50" charset="-128"/>
              <a:ea typeface="メイリオ" panose="020B0604030504040204" pitchFamily="50" charset="-128"/>
            </a:endParaRPr>
          </a:p>
          <a:p>
            <a:pPr algn="l">
              <a:defRPr lang="ja-JP" altLang="en-US"/>
            </a:pPr>
            <a:r>
              <a:rPr lang="ja-JP" altLang="en-US" sz="2000" dirty="0">
                <a:latin typeface="メイリオ" panose="020B0604030504040204" pitchFamily="50" charset="-128"/>
                <a:ea typeface="メイリオ" panose="020B0604030504040204" pitchFamily="50" charset="-128"/>
              </a:rPr>
              <a:t>　　　　４００，０００円（税抜き）×１／２＝２００，０００円（補助金）</a:t>
            </a:r>
            <a:endParaRPr lang="en-US" altLang="ja-JP" sz="2000" dirty="0">
              <a:latin typeface="メイリオ" panose="020B0604030504040204" pitchFamily="50" charset="-128"/>
              <a:ea typeface="メイリオ" panose="020B0604030504040204" pitchFamily="50" charset="-128"/>
            </a:endParaRPr>
          </a:p>
          <a:p>
            <a:pPr algn="l">
              <a:defRPr lang="ja-JP" altLang="en-US"/>
            </a:pPr>
            <a:r>
              <a:rPr lang="ja-JP" altLang="en-US" sz="2000" dirty="0">
                <a:latin typeface="メイリオ" panose="020B0604030504040204" pitchFamily="50" charset="-128"/>
                <a:ea typeface="メイリオ" panose="020B0604030504040204" pitchFamily="50" charset="-128"/>
              </a:rPr>
              <a:t>　　　　例１は補助額５０％以内</a:t>
            </a:r>
          </a:p>
          <a:p>
            <a:pPr algn="l">
              <a:defRPr lang="ja-JP" altLang="en-US"/>
            </a:pPr>
            <a:r>
              <a:rPr lang="ja-JP" altLang="en-US" sz="2000" dirty="0">
                <a:latin typeface="メイリオ" panose="020B0604030504040204" pitchFamily="50" charset="-128"/>
                <a:ea typeface="メイリオ" panose="020B0604030504040204" pitchFamily="50" charset="-128"/>
              </a:rPr>
              <a:t>　例２ 補助対象事業費　</a:t>
            </a:r>
            <a:endParaRPr lang="en-US" altLang="ja-JP" sz="2000" dirty="0">
              <a:latin typeface="メイリオ" panose="020B0604030504040204" pitchFamily="50" charset="-128"/>
              <a:ea typeface="メイリオ" panose="020B0604030504040204" pitchFamily="50" charset="-128"/>
            </a:endParaRPr>
          </a:p>
          <a:p>
            <a:pPr algn="l">
              <a:defRPr lang="ja-JP" altLang="en-US"/>
            </a:pPr>
            <a:r>
              <a:rPr lang="ja-JP" altLang="en-US" sz="2000" dirty="0">
                <a:latin typeface="メイリオ" panose="020B0604030504040204" pitchFamily="50" charset="-128"/>
                <a:ea typeface="メイリオ" panose="020B0604030504040204" pitchFamily="50" charset="-128"/>
              </a:rPr>
              <a:t>　　　　５００，０００円（税抜き）×１／２≒２００，０００円（補助金上限）</a:t>
            </a:r>
          </a:p>
          <a:p>
            <a:pPr algn="l">
              <a:defRPr lang="ja-JP" altLang="en-US"/>
            </a:pPr>
            <a:r>
              <a:rPr lang="ja-JP" altLang="en-US" sz="2000" dirty="0">
                <a:latin typeface="メイリオ" panose="020B0604030504040204" pitchFamily="50" charset="-128"/>
                <a:ea typeface="メイリオ" panose="020B0604030504040204" pitchFamily="50" charset="-128"/>
              </a:rPr>
              <a:t>　　　　例２は補助上限額が２０万円を超えたため</a:t>
            </a:r>
          </a:p>
        </p:txBody>
      </p:sp>
      <p:sp>
        <p:nvSpPr>
          <p:cNvPr id="6" name="四角形 202">
            <a:extLst>
              <a:ext uri="{FF2B5EF4-FFF2-40B4-BE49-F238E27FC236}">
                <a16:creationId xmlns:a16="http://schemas.microsoft.com/office/drawing/2014/main" id="{3E107862-FBE1-405B-9A54-53D0ACFFF6D9}"/>
              </a:ext>
            </a:extLst>
          </p:cNvPr>
          <p:cNvSpPr/>
          <p:nvPr/>
        </p:nvSpPr>
        <p:spPr>
          <a:xfrm>
            <a:off x="688187" y="6436319"/>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５　補助額等</a:t>
            </a:r>
          </a:p>
        </p:txBody>
      </p:sp>
      <p:sp>
        <p:nvSpPr>
          <p:cNvPr id="7" name="四角形 90">
            <a:extLst>
              <a:ext uri="{FF2B5EF4-FFF2-40B4-BE49-F238E27FC236}">
                <a16:creationId xmlns:a16="http://schemas.microsoft.com/office/drawing/2014/main" id="{1CEFC36E-A3BE-4D0D-840A-D07F3A69C78D}"/>
              </a:ext>
            </a:extLst>
          </p:cNvPr>
          <p:cNvSpPr/>
          <p:nvPr/>
        </p:nvSpPr>
        <p:spPr>
          <a:xfrm>
            <a:off x="688186" y="14532007"/>
            <a:ext cx="10425599" cy="714375"/>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l">
              <a:defRPr lang="ja-JP" altLang="en-US"/>
            </a:pPr>
            <a:r>
              <a:rPr lang="ja-JP" altLang="en-US" sz="2400" b="1" dirty="0">
                <a:latin typeface="メイリオ" panose="020B0604030504040204" pitchFamily="50" charset="-128"/>
                <a:ea typeface="メイリオ" panose="020B0604030504040204" pitchFamily="50" charset="-128"/>
              </a:rPr>
              <a:t>　令和７年６月２日（月）から令和７年１２月２６日（金）まで</a:t>
            </a:r>
          </a:p>
        </p:txBody>
      </p:sp>
      <p:sp>
        <p:nvSpPr>
          <p:cNvPr id="8" name="四角形 95">
            <a:extLst>
              <a:ext uri="{FF2B5EF4-FFF2-40B4-BE49-F238E27FC236}">
                <a16:creationId xmlns:a16="http://schemas.microsoft.com/office/drawing/2014/main" id="{A7113B3F-AFE3-46E8-8747-E5E126E5D048}"/>
              </a:ext>
            </a:extLst>
          </p:cNvPr>
          <p:cNvSpPr/>
          <p:nvPr/>
        </p:nvSpPr>
        <p:spPr>
          <a:xfrm>
            <a:off x="688186" y="15194294"/>
            <a:ext cx="10494176" cy="1047234"/>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defRPr lang="ja-JP" altLang="en-US"/>
            </a:pPr>
            <a:r>
              <a:rPr lang="ja-JP" altLang="en-US" sz="2400" dirty="0">
                <a:solidFill>
                  <a:srgbClr val="C00000"/>
                </a:solidFill>
                <a:latin typeface="メイリオ" panose="020B0604030504040204" pitchFamily="50" charset="-128"/>
                <a:ea typeface="メイリオ" panose="020B0604030504040204" pitchFamily="50" charset="-128"/>
              </a:rPr>
              <a:t>予算の範囲内で受付を行います。受付状況によっては、申請（募集）期間中にあっても受付を終了することがあります。</a:t>
            </a:r>
          </a:p>
        </p:txBody>
      </p:sp>
      <p:sp>
        <p:nvSpPr>
          <p:cNvPr id="9" name="四角形 202">
            <a:extLst>
              <a:ext uri="{FF2B5EF4-FFF2-40B4-BE49-F238E27FC236}">
                <a16:creationId xmlns:a16="http://schemas.microsoft.com/office/drawing/2014/main" id="{D0745FDB-4645-4811-8D16-2E99A0D32A3A}"/>
              </a:ext>
            </a:extLst>
          </p:cNvPr>
          <p:cNvSpPr/>
          <p:nvPr/>
        </p:nvSpPr>
        <p:spPr>
          <a:xfrm>
            <a:off x="688187" y="13719668"/>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６　補助申請期間（募集期間）</a:t>
            </a:r>
          </a:p>
        </p:txBody>
      </p:sp>
      <p:graphicFrame>
        <p:nvGraphicFramePr>
          <p:cNvPr id="2" name="表 1"/>
          <p:cNvGraphicFramePr>
            <a:graphicFrameLocks noGrp="1"/>
          </p:cNvGraphicFramePr>
          <p:nvPr>
            <p:extLst>
              <p:ext uri="{D42A27DB-BD31-4B8C-83A1-F6EECF244321}">
                <p14:modId xmlns:p14="http://schemas.microsoft.com/office/powerpoint/2010/main" val="2122935753"/>
              </p:ext>
            </p:extLst>
          </p:nvPr>
        </p:nvGraphicFramePr>
        <p:xfrm>
          <a:off x="688187" y="565355"/>
          <a:ext cx="11011031" cy="5720628"/>
        </p:xfrm>
        <a:graphic>
          <a:graphicData uri="http://schemas.openxmlformats.org/drawingml/2006/table">
            <a:tbl>
              <a:tblPr firstRow="1" bandRow="1">
                <a:tableStyleId>{5C22544A-7EE6-4342-B048-85BDC9FD1C3A}</a:tableStyleId>
              </a:tblPr>
              <a:tblGrid>
                <a:gridCol w="630811">
                  <a:extLst>
                    <a:ext uri="{9D8B030D-6E8A-4147-A177-3AD203B41FA5}">
                      <a16:colId xmlns:a16="http://schemas.microsoft.com/office/drawing/2014/main" val="2699142203"/>
                    </a:ext>
                  </a:extLst>
                </a:gridCol>
                <a:gridCol w="10380220">
                  <a:extLst>
                    <a:ext uri="{9D8B030D-6E8A-4147-A177-3AD203B41FA5}">
                      <a16:colId xmlns:a16="http://schemas.microsoft.com/office/drawing/2014/main" val="2416081459"/>
                    </a:ext>
                  </a:extLst>
                </a:gridCol>
              </a:tblGrid>
              <a:tr h="998969">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⑬</a:t>
                      </a:r>
                    </a:p>
                  </a:txBody>
                  <a:tcPr anchor="ctr">
                    <a:solidFill>
                      <a:schemeClr val="accent1">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solidFill>
                            <a:schemeClr val="tx1"/>
                          </a:solidFill>
                          <a:latin typeface="メイリオ" panose="020B0604030504040204" pitchFamily="50" charset="-128"/>
                          <a:ea typeface="メイリオ" panose="020B0604030504040204" pitchFamily="50" charset="-128"/>
                        </a:rPr>
                        <a:t>旅費については、宿泊費、航路運賃、航空路運賃、鉄道運賃とする、対馬市職員の旅費に関する条例で定める額以内とする。また、日当、島内移動旅費については、補助の対象としない。</a:t>
                      </a:r>
                      <a:endParaRPr lang="en-US" altLang="ja-JP" sz="2000" b="0" dirty="0">
                        <a:solidFill>
                          <a:schemeClr val="tx1"/>
                        </a:solidFill>
                        <a:latin typeface="メイリオ" panose="020B0604030504040204" pitchFamily="50" charset="-128"/>
                        <a:ea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2431118724"/>
                  </a:ext>
                </a:extLst>
              </a:tr>
              <a:tr h="907468">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⑭</a:t>
                      </a: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航空機を利用する場合、航空運賃の割増料金については、島外航空運賃の対象としない。（普通席との差額が算出できない場合にあっては、補助対象経費としない。）</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08897853"/>
                  </a:ext>
                </a:extLst>
              </a:tr>
              <a:tr h="490731">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⑮</a:t>
                      </a: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交付申請書に記載のものと異なるものを支出した経費</a:t>
                      </a:r>
                    </a:p>
                  </a:txBody>
                  <a:tcPr anchor="ctr"/>
                </a:tc>
                <a:extLst>
                  <a:ext uri="{0D108BD9-81ED-4DB2-BD59-A6C34878D82A}">
                    <a16:rowId xmlns:a16="http://schemas.microsoft.com/office/drawing/2014/main" val="1100274893"/>
                  </a:ext>
                </a:extLst>
              </a:tr>
              <a:tr h="490731">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⑯</a:t>
                      </a:r>
                    </a:p>
                  </a:txBody>
                  <a:tcPr anchor="ctr"/>
                </a:tc>
                <a:tc>
                  <a:txBody>
                    <a:bodyPr/>
                    <a:lstStyle/>
                    <a:p>
                      <a:pPr algn="l">
                        <a:defRPr lang="ja-JP" altLang="en-US"/>
                      </a:pPr>
                      <a:r>
                        <a:rPr lang="ja-JP" altLang="en-US" sz="2000" dirty="0">
                          <a:solidFill>
                            <a:schemeClr val="tx1"/>
                          </a:solidFill>
                          <a:latin typeface="メイリオ" panose="020B0604030504040204" pitchFamily="50" charset="-128"/>
                          <a:ea typeface="メイリオ" panose="020B0604030504040204" pitchFamily="50" charset="-128"/>
                        </a:rPr>
                        <a:t>補助事業者が単独で行う販売促進活動等</a:t>
                      </a:r>
                      <a:endParaRPr lang="en-US" altLang="ja-JP"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00621677"/>
                  </a:ext>
                </a:extLst>
              </a:tr>
              <a:tr h="998969">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⑰</a:t>
                      </a: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国、県又は市が実施している他の類似の補助を受ける又は受ける予定の場合においては、補助金の交付の対象となる経費のうち、他の補助の対象と重なる部分については、対象としない。</a:t>
                      </a:r>
                      <a:endParaRPr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907538266"/>
                  </a:ext>
                </a:extLst>
              </a:tr>
              <a:tr h="696251">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⑱</a:t>
                      </a: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風俗営業等の規制及び業務の適正化等に関する法律（昭和</a:t>
                      </a:r>
                      <a:r>
                        <a:rPr lang="en-US" altLang="ja-JP" sz="2000" dirty="0">
                          <a:solidFill>
                            <a:schemeClr val="tx1"/>
                          </a:solidFill>
                          <a:latin typeface="メイリオ" panose="020B0604030504040204" pitchFamily="50" charset="-128"/>
                          <a:ea typeface="メイリオ" panose="020B0604030504040204" pitchFamily="50" charset="-128"/>
                        </a:rPr>
                        <a:t>23</a:t>
                      </a:r>
                      <a:r>
                        <a:rPr lang="ja-JP" altLang="en-US" sz="2000" dirty="0">
                          <a:solidFill>
                            <a:schemeClr val="tx1"/>
                          </a:solidFill>
                          <a:latin typeface="メイリオ" panose="020B0604030504040204" pitchFamily="50" charset="-128"/>
                          <a:ea typeface="メイリオ" panose="020B0604030504040204" pitchFamily="50" charset="-128"/>
                        </a:rPr>
                        <a:t>年法律第</a:t>
                      </a:r>
                      <a:r>
                        <a:rPr lang="en-US" altLang="ja-JP" sz="2000" dirty="0">
                          <a:solidFill>
                            <a:schemeClr val="tx1"/>
                          </a:solidFill>
                          <a:latin typeface="メイリオ" panose="020B0604030504040204" pitchFamily="50" charset="-128"/>
                          <a:ea typeface="メイリオ" panose="020B0604030504040204" pitchFamily="50" charset="-128"/>
                        </a:rPr>
                        <a:t>122</a:t>
                      </a:r>
                      <a:r>
                        <a:rPr lang="ja-JP" altLang="en-US" sz="2000" dirty="0">
                          <a:solidFill>
                            <a:schemeClr val="tx1"/>
                          </a:solidFill>
                          <a:latin typeface="メイリオ" panose="020B0604030504040204" pitchFamily="50" charset="-128"/>
                          <a:ea typeface="メイリオ" panose="020B0604030504040204" pitchFamily="50" charset="-128"/>
                        </a:rPr>
                        <a:t>号）の対象となる営業に係るもの又はこれに類するもの</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60324617"/>
                  </a:ext>
                </a:extLst>
              </a:tr>
              <a:tr h="490731">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⑲</a:t>
                      </a: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法令に違反又は公序良俗に反するおそれのあるもの</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91452208"/>
                  </a:ext>
                </a:extLst>
              </a:tr>
              <a:tr h="628247">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⑳</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a:solidFill>
                            <a:schemeClr val="tx1"/>
                          </a:solidFill>
                          <a:latin typeface="メイリオ" panose="020B0604030504040204" pitchFamily="50" charset="-128"/>
                          <a:ea typeface="メイリオ" panose="020B0604030504040204" pitchFamily="50" charset="-128"/>
                        </a:rPr>
                        <a:t>その他、事業目的に照らして直接関係しない経費等、市長が適切でないと判断する経費</a:t>
                      </a:r>
                      <a:endParaRPr lang="en-US" altLang="ja-JP" sz="18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61973511"/>
                  </a:ext>
                </a:extLst>
              </a:tr>
            </a:tbl>
          </a:graphicData>
        </a:graphic>
      </p:graphicFrame>
    </p:spTree>
    <p:extLst>
      <p:ext uri="{BB962C8B-B14F-4D97-AF65-F5344CB8AC3E}">
        <p14:creationId xmlns:p14="http://schemas.microsoft.com/office/powerpoint/2010/main" val="300362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 name="四角形 98"/>
          <p:cNvSpPr/>
          <p:nvPr/>
        </p:nvSpPr>
        <p:spPr>
          <a:xfrm>
            <a:off x="647574" y="1920794"/>
            <a:ext cx="10494176" cy="1855068"/>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ja-JP" altLang="en-US" sz="2400" dirty="0">
                <a:latin typeface="メイリオ" panose="020B0604030504040204" pitchFamily="50" charset="-128"/>
                <a:ea typeface="メイリオ" panose="020B0604030504040204" pitchFamily="50" charset="-128"/>
              </a:rPr>
              <a:t>以下の書類を持参ください。</a:t>
            </a:r>
          </a:p>
          <a:p>
            <a:pPr algn="l"/>
            <a:r>
              <a:rPr lang="ja-JP" altLang="en-US" sz="2400" dirty="0">
                <a:latin typeface="メイリオ" panose="020B0604030504040204" pitchFamily="50" charset="-128"/>
                <a:ea typeface="メイリオ" panose="020B0604030504040204" pitchFamily="50" charset="-128"/>
              </a:rPr>
              <a:t>各申請書類は</a:t>
            </a:r>
            <a:r>
              <a:rPr lang="ja-JP" altLang="en-US" sz="2400" u="sng" dirty="0">
                <a:latin typeface="メイリオ" panose="020B0604030504040204" pitchFamily="50" charset="-128"/>
                <a:ea typeface="メイリオ" panose="020B0604030504040204" pitchFamily="50" charset="-128"/>
              </a:rPr>
              <a:t>対馬市オフィシャルホームページで</a:t>
            </a:r>
            <a:endParaRPr lang="en-US" altLang="ja-JP" sz="2400" u="sng" dirty="0">
              <a:latin typeface="メイリオ" panose="020B0604030504040204" pitchFamily="50" charset="-128"/>
              <a:ea typeface="メイリオ" panose="020B0604030504040204" pitchFamily="50" charset="-128"/>
            </a:endParaRPr>
          </a:p>
          <a:p>
            <a:pPr algn="l"/>
            <a:r>
              <a:rPr lang="ja-JP" altLang="en-US" sz="2400" u="sng" dirty="0">
                <a:latin typeface="メイリオ" panose="020B0604030504040204" pitchFamily="50" charset="-128"/>
                <a:ea typeface="メイリオ" panose="020B0604030504040204" pitchFamily="50" charset="-128"/>
              </a:rPr>
              <a:t>ダウンロードできます。</a:t>
            </a:r>
          </a:p>
        </p:txBody>
      </p:sp>
      <p:graphicFrame>
        <p:nvGraphicFramePr>
          <p:cNvPr id="1168" name="四角形 97"/>
          <p:cNvGraphicFramePr>
            <a:graphicFrameLocks noGrp="1"/>
          </p:cNvGraphicFramePr>
          <p:nvPr>
            <p:extLst>
              <p:ext uri="{D42A27DB-BD31-4B8C-83A1-F6EECF244321}">
                <p14:modId xmlns:p14="http://schemas.microsoft.com/office/powerpoint/2010/main" val="4015926363"/>
              </p:ext>
            </p:extLst>
          </p:nvPr>
        </p:nvGraphicFramePr>
        <p:xfrm>
          <a:off x="647574" y="4288155"/>
          <a:ext cx="10716780" cy="4676033"/>
        </p:xfrm>
        <a:graphic>
          <a:graphicData uri="http://schemas.openxmlformats.org/drawingml/2006/table">
            <a:tbl>
              <a:tblPr firstRow="1" bandRow="1">
                <a:tableStyleId>{5C22544A-7EE6-4342-B048-85BDC9FD1C3A}</a:tableStyleId>
              </a:tblPr>
              <a:tblGrid>
                <a:gridCol w="621548">
                  <a:extLst>
                    <a:ext uri="{9D8B030D-6E8A-4147-A177-3AD203B41FA5}">
                      <a16:colId xmlns:a16="http://schemas.microsoft.com/office/drawing/2014/main" val="20000"/>
                    </a:ext>
                  </a:extLst>
                </a:gridCol>
                <a:gridCol w="6437964">
                  <a:extLst>
                    <a:ext uri="{9D8B030D-6E8A-4147-A177-3AD203B41FA5}">
                      <a16:colId xmlns:a16="http://schemas.microsoft.com/office/drawing/2014/main" val="20001"/>
                    </a:ext>
                  </a:extLst>
                </a:gridCol>
                <a:gridCol w="1785257">
                  <a:extLst>
                    <a:ext uri="{9D8B030D-6E8A-4147-A177-3AD203B41FA5}">
                      <a16:colId xmlns:a16="http://schemas.microsoft.com/office/drawing/2014/main" val="20002"/>
                    </a:ext>
                  </a:extLst>
                </a:gridCol>
                <a:gridCol w="1872011">
                  <a:extLst>
                    <a:ext uri="{9D8B030D-6E8A-4147-A177-3AD203B41FA5}">
                      <a16:colId xmlns:a16="http://schemas.microsoft.com/office/drawing/2014/main" val="20003"/>
                    </a:ext>
                  </a:extLst>
                </a:gridCol>
              </a:tblGrid>
              <a:tr h="484061">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en-US" altLang="ja-JP" sz="1800" dirty="0">
                          <a:latin typeface="HG丸ｺﾞｼｯｸM-PRO" panose="020F0600000000000000" pitchFamily="50" charset="-128"/>
                          <a:ea typeface="HG丸ｺﾞｼｯｸM-PRO" panose="020F0600000000000000" pitchFamily="50" charset="-128"/>
                        </a:rPr>
                        <a:t>No.</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申請書類</a:t>
                      </a: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様式</a:t>
                      </a: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提出要件</a:t>
                      </a:r>
                    </a:p>
                  </a:txBody>
                  <a:tcPr anchor="ctr"/>
                </a:tc>
                <a:extLst>
                  <a:ext uri="{0D108BD9-81ED-4DB2-BD59-A6C34878D82A}">
                    <a16:rowId xmlns:a16="http://schemas.microsoft.com/office/drawing/2014/main" val="10000"/>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交付申請書（</a:t>
                      </a:r>
                      <a:r>
                        <a:rPr kumimoji="1" lang="en-US" altLang="ja-JP" sz="1800" dirty="0">
                          <a:latin typeface="HG丸ｺﾞｼｯｸM-PRO" panose="020F0600000000000000" pitchFamily="50" charset="-128"/>
                          <a:ea typeface="HG丸ｺﾞｼｯｸM-PRO" panose="020F0600000000000000" pitchFamily="50" charset="-128"/>
                        </a:rPr>
                        <a:t>P</a:t>
                      </a:r>
                      <a:r>
                        <a:rPr kumimoji="1" lang="ja-JP" altLang="en-US" sz="1800" dirty="0">
                          <a:latin typeface="HG丸ｺﾞｼｯｸM-PRO" panose="020F0600000000000000" pitchFamily="50" charset="-128"/>
                          <a:ea typeface="HG丸ｺﾞｼｯｸM-PRO" panose="020F0600000000000000" pitchFamily="50" charset="-128"/>
                        </a:rPr>
                        <a:t>２１参照）</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規則様式１号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1"/>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２</a:t>
                      </a:r>
                    </a:p>
                  </a:txBody>
                  <a:tcPr/>
                </a:tc>
                <a:tc>
                  <a:txBody>
                    <a:bodyPr/>
                    <a:lstStyle/>
                    <a:p>
                      <a:r>
                        <a:rPr lang="ja-JP" altLang="en-US" sz="1800" dirty="0">
                          <a:latin typeface="HG丸ｺﾞｼｯｸM-PRO" panose="020F0600000000000000" pitchFamily="50" charset="-128"/>
                          <a:ea typeface="HG丸ｺﾞｼｯｸM-PRO" panose="020F0600000000000000" pitchFamily="50" charset="-128"/>
                        </a:rPr>
                        <a:t>事業計画書（</a:t>
                      </a:r>
                      <a:r>
                        <a:rPr lang="en-US" altLang="ja-JP" sz="1800" dirty="0">
                          <a:latin typeface="HG丸ｺﾞｼｯｸM-PRO" panose="020F0600000000000000" pitchFamily="50" charset="-128"/>
                          <a:ea typeface="HG丸ｺﾞｼｯｸM-PRO" panose="020F0600000000000000" pitchFamily="50" charset="-128"/>
                        </a:rPr>
                        <a:t>P</a:t>
                      </a:r>
                      <a:r>
                        <a:rPr lang="ja-JP" altLang="en-US" sz="1800" dirty="0">
                          <a:latin typeface="HG丸ｺﾞｼｯｸM-PRO" panose="020F0600000000000000" pitchFamily="50" charset="-128"/>
                          <a:ea typeface="HG丸ｺﾞｼｯｸM-PRO" panose="020F0600000000000000" pitchFamily="50" charset="-128"/>
                        </a:rPr>
                        <a:t>２２参照）</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要綱様式１号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2"/>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３</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収支予算書（</a:t>
                      </a:r>
                      <a:r>
                        <a:rPr kumimoji="1" lang="en-US" altLang="ja-JP" sz="1800" dirty="0">
                          <a:latin typeface="HG丸ｺﾞｼｯｸM-PRO" panose="020F0600000000000000" pitchFamily="50" charset="-128"/>
                          <a:ea typeface="HG丸ｺﾞｼｯｸM-PRO" panose="020F0600000000000000" pitchFamily="50" charset="-128"/>
                        </a:rPr>
                        <a:t>P</a:t>
                      </a:r>
                      <a:r>
                        <a:rPr kumimoji="1" lang="ja-JP" altLang="en-US" sz="1800" dirty="0">
                          <a:latin typeface="HG丸ｺﾞｼｯｸM-PRO" panose="020F0600000000000000" pitchFamily="50" charset="-128"/>
                          <a:ea typeface="HG丸ｺﾞｼｯｸM-PRO" panose="020F0600000000000000" pitchFamily="50" charset="-128"/>
                        </a:rPr>
                        <a:t>２４参照）</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要綱様式２号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3"/>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４</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誓約書兼同意書（</a:t>
                      </a:r>
                      <a:r>
                        <a:rPr kumimoji="1" lang="en-US" altLang="ja-JP" sz="1800" dirty="0">
                          <a:latin typeface="HG丸ｺﾞｼｯｸM-PRO" panose="020F0600000000000000" pitchFamily="50" charset="-128"/>
                          <a:ea typeface="HG丸ｺﾞｼｯｸM-PRO" panose="020F0600000000000000" pitchFamily="50" charset="-128"/>
                        </a:rPr>
                        <a:t>P</a:t>
                      </a:r>
                      <a:r>
                        <a:rPr kumimoji="1" lang="ja-JP" altLang="en-US" sz="1800" dirty="0">
                          <a:latin typeface="HG丸ｺﾞｼｯｸM-PRO" panose="020F0600000000000000" pitchFamily="50" charset="-128"/>
                          <a:ea typeface="HG丸ｺﾞｼｯｸM-PRO" panose="020F0600000000000000" pitchFamily="50" charset="-128"/>
                        </a:rPr>
                        <a:t>２５参照）</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要綱様式３号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4"/>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５</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市税に未納がない証明（</a:t>
                      </a:r>
                      <a:r>
                        <a:rPr kumimoji="1" lang="ja-JP" altLang="en-US" sz="1800" dirty="0">
                          <a:solidFill>
                            <a:srgbClr val="C00000"/>
                          </a:solidFill>
                          <a:latin typeface="HG丸ｺﾞｼｯｸM-PRO" panose="020F0600000000000000" pitchFamily="50" charset="-128"/>
                          <a:ea typeface="HG丸ｺﾞｼｯｸM-PRO" panose="020F0600000000000000" pitchFamily="50" charset="-128"/>
                        </a:rPr>
                        <a:t>市の税務窓口で有料発行</a:t>
                      </a:r>
                      <a:r>
                        <a:rPr kumimoji="1" lang="ja-JP" altLang="en-US" sz="18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5"/>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６</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見積書の写し又は経費の内訳が分かる書類</a:t>
                      </a:r>
                      <a:endParaRPr kumimoji="1" lang="en-US" altLang="ja-JP" sz="1800" dirty="0">
                        <a:latin typeface="HG丸ｺﾞｼｯｸM-PRO" panose="020F0600000000000000" pitchFamily="50" charset="-128"/>
                        <a:ea typeface="HG丸ｺﾞｼｯｸM-PRO" panose="020F0600000000000000"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800" dirty="0">
                          <a:latin typeface="HG丸ｺﾞｼｯｸM-PRO" panose="020F0600000000000000" pitchFamily="50" charset="-128"/>
                          <a:ea typeface="HG丸ｺﾞｼｯｸM-PRO" panose="020F0600000000000000" pitchFamily="50" charset="-128"/>
                        </a:rPr>
                        <a:t>（</a:t>
                      </a:r>
                      <a:r>
                        <a:rPr kumimoji="1" lang="en-US" altLang="ja-JP" sz="1800" dirty="0">
                          <a:latin typeface="HG丸ｺﾞｼｯｸM-PRO" panose="020F0600000000000000" pitchFamily="50" charset="-128"/>
                          <a:ea typeface="HG丸ｺﾞｼｯｸM-PRO" panose="020F0600000000000000" pitchFamily="50" charset="-128"/>
                        </a:rPr>
                        <a:t>P..</a:t>
                      </a:r>
                      <a:r>
                        <a:rPr kumimoji="1" lang="ja-JP" altLang="en-US" sz="1800" dirty="0">
                          <a:latin typeface="HG丸ｺﾞｼｯｸM-PRO" panose="020F0600000000000000" pitchFamily="50" charset="-128"/>
                          <a:ea typeface="HG丸ｺﾞｼｯｸM-PRO" panose="020F0600000000000000" pitchFamily="50" charset="-128"/>
                        </a:rPr>
                        <a:t>１２補助対象経費に係る申請書類等をご覧ください。）</a:t>
                      </a:r>
                    </a:p>
                  </a:txBody>
                  <a:tcP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667768733"/>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７</a:t>
                      </a:r>
                    </a:p>
                  </a:txBody>
                  <a:tcPr anchor="ct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営業許可証の写し</a:t>
                      </a:r>
                    </a:p>
                  </a:txBody>
                  <a:tcPr anchor="ctr"/>
                </a:tc>
                <a:tc>
                  <a:txBody>
                    <a:bodyPr/>
                    <a:lstStyle/>
                    <a:p>
                      <a:pPr algn="ctr"/>
                      <a:r>
                        <a:rPr kumimoji="1" lang="en-US" altLang="ja-JP" sz="1800" dirty="0">
                          <a:latin typeface="HG丸ｺﾞｼｯｸM-PRO" panose="020F0600000000000000" pitchFamily="50" charset="-128"/>
                          <a:ea typeface="HG丸ｺﾞｼｯｸM-PRO" panose="020F0600000000000000" pitchFamily="50" charset="-128"/>
                        </a:rPr>
                        <a:t>‐</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7"/>
                  </a:ext>
                </a:extLst>
              </a:tr>
            </a:tbl>
          </a:graphicData>
        </a:graphic>
      </p:graphicFrame>
      <p:sp>
        <p:nvSpPr>
          <p:cNvPr id="1170" name="図形 202"/>
          <p:cNvSpPr/>
          <p:nvPr/>
        </p:nvSpPr>
        <p:spPr>
          <a:xfrm>
            <a:off x="7256530" y="2600198"/>
            <a:ext cx="1296133" cy="103226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lang="ja-JP" altLang="en-US"/>
            </a:pPr>
            <a:endParaRPr lang="ja-JP" altLang="en-US"/>
          </a:p>
        </p:txBody>
      </p:sp>
      <p:sp>
        <p:nvSpPr>
          <p:cNvPr id="18" name="四角形 202"/>
          <p:cNvSpPr/>
          <p:nvPr/>
        </p:nvSpPr>
        <p:spPr>
          <a:xfrm>
            <a:off x="583836" y="848980"/>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７　補助金の申請書類</a:t>
            </a:r>
          </a:p>
        </p:txBody>
      </p:sp>
      <p:sp>
        <p:nvSpPr>
          <p:cNvPr id="15" name="四角形 86">
            <a:extLst>
              <a:ext uri="{FF2B5EF4-FFF2-40B4-BE49-F238E27FC236}">
                <a16:creationId xmlns:a16="http://schemas.microsoft.com/office/drawing/2014/main" id="{0EEDEADB-183B-4260-8CDE-CBCDA1386755}"/>
              </a:ext>
            </a:extLst>
          </p:cNvPr>
          <p:cNvSpPr/>
          <p:nvPr/>
        </p:nvSpPr>
        <p:spPr>
          <a:xfrm>
            <a:off x="585883" y="9340087"/>
            <a:ext cx="5739888" cy="739903"/>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800" b="1" dirty="0">
                <a:solidFill>
                  <a:schemeClr val="bg1"/>
                </a:solidFill>
                <a:latin typeface="メイリオ" panose="020B0604030504040204" pitchFamily="50" charset="-128"/>
                <a:ea typeface="メイリオ" panose="020B0604030504040204" pitchFamily="50" charset="-128"/>
              </a:rPr>
              <a:t>８　補助金の申請先</a:t>
            </a:r>
          </a:p>
        </p:txBody>
      </p:sp>
      <p:sp>
        <p:nvSpPr>
          <p:cNvPr id="19" name="正方形/長方形 113">
            <a:extLst>
              <a:ext uri="{FF2B5EF4-FFF2-40B4-BE49-F238E27FC236}">
                <a16:creationId xmlns:a16="http://schemas.microsoft.com/office/drawing/2014/main" id="{28526F9C-E993-4AC7-B3D8-6C8D9B7AF40B}"/>
              </a:ext>
            </a:extLst>
          </p:cNvPr>
          <p:cNvSpPr/>
          <p:nvPr/>
        </p:nvSpPr>
        <p:spPr>
          <a:xfrm>
            <a:off x="583836" y="10463266"/>
            <a:ext cx="10716778" cy="317918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ja-JP" sz="2400" dirty="0">
                <a:latin typeface="メイリオ" panose="020B0604030504040204" pitchFamily="50" charset="-128"/>
                <a:ea typeface="メイリオ" panose="020B0604030504040204" pitchFamily="50" charset="-128"/>
              </a:rPr>
              <a:t>〒</a:t>
            </a:r>
            <a:r>
              <a:rPr lang="en-US" altLang="ja-JP" sz="2400" u="none" dirty="0">
                <a:latin typeface="メイリオ" panose="020B0604030504040204" pitchFamily="50" charset="-128"/>
                <a:ea typeface="メイリオ" panose="020B0604030504040204" pitchFamily="50" charset="-128"/>
              </a:rPr>
              <a:t>817-8510 </a:t>
            </a:r>
          </a:p>
          <a:p>
            <a:r>
              <a:rPr lang="ja-JP" altLang="ja-JP" sz="2400" u="none" dirty="0">
                <a:latin typeface="メイリオ" panose="020B0604030504040204" pitchFamily="50" charset="-128"/>
                <a:ea typeface="メイリオ" panose="020B0604030504040204" pitchFamily="50" charset="-128"/>
              </a:rPr>
              <a:t>対馬市厳原町国分１４４１番地</a:t>
            </a:r>
            <a:endParaRPr lang="en-US" altLang="ja-JP" sz="2400" dirty="0">
              <a:latin typeface="メイリオ" panose="020B0604030504040204" pitchFamily="50" charset="-128"/>
              <a:ea typeface="メイリオ" panose="020B0604030504040204" pitchFamily="50" charset="-128"/>
            </a:endParaRPr>
          </a:p>
          <a:p>
            <a:r>
              <a:rPr lang="ja-JP" altLang="ja-JP" sz="2400" u="none" dirty="0">
                <a:solidFill>
                  <a:schemeClr val="tx1"/>
                </a:solidFill>
                <a:latin typeface="メイリオ" panose="020B0604030504040204" pitchFamily="50" charset="-128"/>
                <a:ea typeface="メイリオ" panose="020B0604030504040204" pitchFamily="50" charset="-128"/>
              </a:rPr>
              <a:t>対馬</a:t>
            </a:r>
            <a:r>
              <a:rPr lang="ja-JP" altLang="en-US" sz="2400" u="none" dirty="0">
                <a:solidFill>
                  <a:schemeClr val="tx1"/>
                </a:solidFill>
                <a:latin typeface="メイリオ" panose="020B0604030504040204" pitchFamily="50" charset="-128"/>
                <a:ea typeface="メイリオ" panose="020B0604030504040204" pitchFamily="50" charset="-128"/>
              </a:rPr>
              <a:t>市役所　</a:t>
            </a:r>
            <a:r>
              <a:rPr lang="ja-JP" altLang="ja-JP" sz="2400" u="none" dirty="0">
                <a:solidFill>
                  <a:schemeClr val="tx1"/>
                </a:solidFill>
                <a:latin typeface="メイリオ" panose="020B0604030504040204" pitchFamily="50" charset="-128"/>
                <a:ea typeface="メイリオ" panose="020B0604030504040204" pitchFamily="50" charset="-128"/>
              </a:rPr>
              <a:t>観光</a:t>
            </a:r>
            <a:r>
              <a:rPr lang="ja-JP" altLang="en-US" sz="2400" u="none" dirty="0">
                <a:solidFill>
                  <a:schemeClr val="tx1"/>
                </a:solidFill>
                <a:latin typeface="メイリオ" panose="020B0604030504040204" pitchFamily="50" charset="-128"/>
                <a:ea typeface="メイリオ" panose="020B0604030504040204" pitchFamily="50" charset="-128"/>
              </a:rPr>
              <a:t>推進</a:t>
            </a:r>
            <a:r>
              <a:rPr lang="ja-JP" altLang="ja-JP" sz="2400" u="none" dirty="0">
                <a:solidFill>
                  <a:schemeClr val="tx1"/>
                </a:solidFill>
                <a:latin typeface="メイリオ" panose="020B0604030504040204" pitchFamily="50" charset="-128"/>
                <a:ea typeface="メイリオ" panose="020B0604030504040204" pitchFamily="50" charset="-128"/>
              </a:rPr>
              <a:t>部　観光</a:t>
            </a:r>
            <a:r>
              <a:rPr lang="ja-JP" altLang="en-US" sz="2400" u="none" dirty="0">
                <a:solidFill>
                  <a:schemeClr val="tx1"/>
                </a:solidFill>
                <a:latin typeface="メイリオ" panose="020B0604030504040204" pitchFamily="50" charset="-128"/>
                <a:ea typeface="メイリオ" panose="020B0604030504040204" pitchFamily="50" charset="-128"/>
              </a:rPr>
              <a:t>交流商工</a:t>
            </a:r>
            <a:r>
              <a:rPr lang="ja-JP" altLang="ja-JP" sz="2400" u="none" dirty="0">
                <a:solidFill>
                  <a:schemeClr val="tx1"/>
                </a:solidFill>
                <a:latin typeface="メイリオ" panose="020B0604030504040204" pitchFamily="50" charset="-128"/>
                <a:ea typeface="メイリオ" panose="020B0604030504040204" pitchFamily="50" charset="-128"/>
              </a:rPr>
              <a:t>課　</a:t>
            </a:r>
            <a:r>
              <a:rPr lang="ja-JP" altLang="en-US" sz="2400" u="none" dirty="0">
                <a:latin typeface="メイリオ" panose="020B0604030504040204" pitchFamily="50" charset="-128"/>
                <a:ea typeface="メイリオ" panose="020B0604030504040204" pitchFamily="50" charset="-128"/>
              </a:rPr>
              <a:t>　</a:t>
            </a:r>
            <a:endParaRPr lang="en-US" altLang="ja-JP" sz="2400" u="none" dirty="0">
              <a:latin typeface="メイリオ" panose="020B0604030504040204" pitchFamily="50" charset="-128"/>
              <a:ea typeface="メイリオ" panose="020B0604030504040204" pitchFamily="50" charset="-128"/>
            </a:endParaRPr>
          </a:p>
          <a:p>
            <a:endParaRPr lang="en-US" altLang="ja-JP" sz="2400" u="none" dirty="0">
              <a:latin typeface="メイリオ" panose="020B0604030504040204" pitchFamily="50" charset="-128"/>
              <a:ea typeface="メイリオ" panose="020B0604030504040204" pitchFamily="50" charset="-128"/>
            </a:endParaRPr>
          </a:p>
          <a:p>
            <a:r>
              <a:rPr lang="ja-JP" altLang="en-US" sz="2400" u="none" dirty="0">
                <a:latin typeface="メイリオ" panose="020B0604030504040204" pitchFamily="50" charset="-128"/>
                <a:ea typeface="メイリオ" panose="020B0604030504040204" pitchFamily="50" charset="-128"/>
              </a:rPr>
              <a:t>電話番号　</a:t>
            </a:r>
            <a:r>
              <a:rPr lang="en-US" altLang="ja-JP" sz="2400" u="none" dirty="0">
                <a:latin typeface="メイリオ" panose="020B0604030504040204" pitchFamily="50" charset="-128"/>
                <a:ea typeface="メイリオ" panose="020B0604030504040204" pitchFamily="50" charset="-128"/>
              </a:rPr>
              <a:t>0920-53-6111</a:t>
            </a:r>
            <a:endParaRPr lang="en-US" altLang="ja-JP" sz="2400" b="1" dirty="0">
              <a:latin typeface="メイリオ" panose="020B0604030504040204" pitchFamily="50" charset="-128"/>
              <a:ea typeface="メイリオ" panose="020B0604030504040204" pitchFamily="50" charset="-128"/>
            </a:endParaRPr>
          </a:p>
          <a:p>
            <a:endParaRPr lang="en-US" altLang="ja-JP" sz="2400" b="1" u="none" dirty="0">
              <a:latin typeface="メイリオ" panose="020B0604030504040204" pitchFamily="50" charset="-128"/>
              <a:ea typeface="メイリオ" panose="020B0604030504040204" pitchFamily="50" charset="-128"/>
            </a:endParaRPr>
          </a:p>
          <a:p>
            <a:r>
              <a:rPr lang="ja-JP" altLang="en-US" sz="2400" b="1" u="none" dirty="0">
                <a:latin typeface="メイリオ" panose="020B0604030504040204" pitchFamily="50" charset="-128"/>
                <a:ea typeface="メイリオ" panose="020B0604030504040204" pitchFamily="50" charset="-128"/>
              </a:rPr>
              <a:t>受付時間：　９時００分～１７時００分　　※土、日、祝日を除く。</a:t>
            </a:r>
            <a:endParaRPr lang="en-US" altLang="ja-JP" sz="2400" b="1" u="none"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（申請書類の提出は、書類の確認を行うため持参又は郵送とします。）</a:t>
            </a:r>
            <a:endParaRPr lang="ja-JP" altLang="en-US" sz="2400" b="1" u="none"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4663" y="518946"/>
            <a:ext cx="3019670" cy="3019670"/>
          </a:xfrm>
          <a:prstGeom prst="rect">
            <a:avLst/>
          </a:prstGeom>
        </p:spPr>
      </p:pic>
    </p:spTree>
    <p:extLst>
      <p:ext uri="{BB962C8B-B14F-4D97-AF65-F5344CB8AC3E}">
        <p14:creationId xmlns:p14="http://schemas.microsoft.com/office/powerpoint/2010/main" val="344861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 name="四角形 134"/>
          <p:cNvSpPr/>
          <p:nvPr/>
        </p:nvSpPr>
        <p:spPr>
          <a:xfrm>
            <a:off x="582087" y="494919"/>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800" b="1" dirty="0">
                <a:solidFill>
                  <a:schemeClr val="bg1"/>
                </a:solidFill>
                <a:latin typeface="メイリオ" panose="020B0604030504040204" pitchFamily="50" charset="-128"/>
                <a:ea typeface="メイリオ" panose="020B0604030504040204" pitchFamily="50" charset="-128"/>
              </a:rPr>
              <a:t>９　補助金の申請書について</a:t>
            </a:r>
          </a:p>
        </p:txBody>
      </p:sp>
      <p:sp>
        <p:nvSpPr>
          <p:cNvPr id="1181" name="テキスト 135"/>
          <p:cNvSpPr txBox="1"/>
          <p:nvPr/>
        </p:nvSpPr>
        <p:spPr>
          <a:xfrm>
            <a:off x="582087" y="1642236"/>
            <a:ext cx="10712166" cy="5078313"/>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①　事業計画書の策定、提出について</a:t>
            </a:r>
            <a:endParaRPr dirty="0">
              <a:latin typeface="メイリオ" panose="020B0604030504040204" pitchFamily="50" charset="-128"/>
              <a:ea typeface="メイリオ" panose="020B0604030504040204" pitchFamily="50" charset="-128"/>
            </a:endParaRPr>
          </a:p>
          <a:p>
            <a:endParaRPr lang="ja-JP" altLang="en-US" b="1"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ア　 補助金を受けるためには事業計画を策定し、補助金の交付申請書と添付書類　</a:t>
            </a:r>
          </a:p>
          <a:p>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P.</a:t>
            </a:r>
            <a:r>
              <a:rPr lang="ja-JP" altLang="en-US" dirty="0">
                <a:latin typeface="メイリオ" panose="020B0604030504040204" pitchFamily="50" charset="-128"/>
                <a:ea typeface="メイリオ" panose="020B0604030504040204" pitchFamily="50" charset="-128"/>
              </a:rPr>
              <a:t>８　７　補助金の申請書類１～７）を提出していただく必要があります。</a:t>
            </a:r>
          </a:p>
          <a:p>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イ　提出いただいた事業計画、その他関係書類をもとに、審査のうえ、補助対象者及び</a:t>
            </a:r>
            <a:endParaRPr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補助金額を決定します。</a:t>
            </a:r>
            <a:r>
              <a:rPr lang="ja-JP" altLang="en-US" b="1" u="sng" dirty="0">
                <a:solidFill>
                  <a:srgbClr val="C00000"/>
                </a:solidFill>
                <a:latin typeface="メイリオ" panose="020B0604030504040204" pitchFamily="50" charset="-128"/>
                <a:ea typeface="メイリオ" panose="020B0604030504040204" pitchFamily="50" charset="-128"/>
              </a:rPr>
              <a:t>予算の範囲内で決定しますので申請いただいた方全員に補助金</a:t>
            </a:r>
            <a:endParaRPr lang="ja-JP" altLang="en-US" dirty="0">
              <a:solidFill>
                <a:srgbClr val="C00000"/>
              </a:solidFill>
              <a:latin typeface="メイリオ" panose="020B0604030504040204" pitchFamily="50" charset="-128"/>
              <a:ea typeface="メイリオ" panose="020B0604030504040204" pitchFamily="50" charset="-128"/>
            </a:endParaRPr>
          </a:p>
          <a:p>
            <a:r>
              <a:rPr lang="ja-JP" altLang="en-US" b="1" u="none" dirty="0">
                <a:solidFill>
                  <a:srgbClr val="C00000"/>
                </a:solidFill>
                <a:latin typeface="メイリオ" panose="020B0604030504040204" pitchFamily="50" charset="-128"/>
                <a:ea typeface="メイリオ" panose="020B0604030504040204" pitchFamily="50" charset="-128"/>
              </a:rPr>
              <a:t>　　　</a:t>
            </a:r>
            <a:r>
              <a:rPr lang="ja-JP" altLang="en-US" b="1" u="sng" dirty="0">
                <a:solidFill>
                  <a:srgbClr val="C00000"/>
                </a:solidFill>
                <a:latin typeface="メイリオ" panose="020B0604030504040204" pitchFamily="50" charset="-128"/>
                <a:ea typeface="メイリオ" panose="020B0604030504040204" pitchFamily="50" charset="-128"/>
              </a:rPr>
              <a:t>を交付できない場合がありますので、予めご了承ください。</a:t>
            </a:r>
          </a:p>
          <a:p>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ウ　補助決定については、申請者（補助対象者）に対し、交付決定通知書を送付します。</a:t>
            </a:r>
          </a:p>
          <a:p>
            <a:r>
              <a:rPr lang="ja-JP" altLang="en-US" dirty="0">
                <a:latin typeface="メイリオ" panose="020B0604030504040204" pitchFamily="50" charset="-128"/>
                <a:ea typeface="メイリオ" panose="020B0604030504040204" pitchFamily="50" charset="-128"/>
              </a:rPr>
              <a:t>　　　</a:t>
            </a:r>
          </a:p>
          <a:p>
            <a:r>
              <a:rPr lang="ja-JP" altLang="en-US" dirty="0">
                <a:latin typeface="メイリオ" panose="020B0604030504040204" pitchFamily="50" charset="-128"/>
                <a:ea typeface="メイリオ" panose="020B0604030504040204" pitchFamily="50" charset="-128"/>
              </a:rPr>
              <a:t>　エ  </a:t>
            </a:r>
            <a:r>
              <a:rPr lang="ja-JP" altLang="en-US" b="0" dirty="0">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見積書の内訳については、「○○一式」等の見積書では補助対象経費が確認できない場合が　　</a:t>
            </a:r>
            <a:endParaRPr lang="ja-JP" altLang="en-US"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ありますので、経費が特定できるよう、内訳書を添付してください。</a:t>
            </a:r>
          </a:p>
          <a:p>
            <a:endParaRPr lang="ja-JP" altLang="en-US" b="1" dirty="0">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②　その他　</a:t>
            </a:r>
            <a:endParaRPr b="1" dirty="0">
              <a:solidFill>
                <a:schemeClr val="tx1"/>
              </a:solidFill>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交付決定通知を受け取る前に着手した（交付決定を受け取る前に発注、契約等を行った）事業</a:t>
            </a:r>
            <a:endParaRPr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については、補助金は交付できません。</a:t>
            </a:r>
          </a:p>
          <a:p>
            <a:endParaRPr lang="ja-JP" altLang="en-US" dirty="0">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80F1EA55-A65B-4A6D-A2B5-469C2B15E146}"/>
              </a:ext>
            </a:extLst>
          </p:cNvPr>
          <p:cNvGrpSpPr/>
          <p:nvPr/>
        </p:nvGrpSpPr>
        <p:grpSpPr>
          <a:xfrm>
            <a:off x="582087" y="7153491"/>
            <a:ext cx="11183223" cy="6332620"/>
            <a:chOff x="504388" y="6509573"/>
            <a:chExt cx="11183223" cy="6332620"/>
          </a:xfrm>
        </p:grpSpPr>
        <p:grpSp>
          <p:nvGrpSpPr>
            <p:cNvPr id="4" name="グループ化 3">
              <a:extLst>
                <a:ext uri="{FF2B5EF4-FFF2-40B4-BE49-F238E27FC236}">
                  <a16:creationId xmlns:a16="http://schemas.microsoft.com/office/drawing/2014/main" id="{7CC1095D-FDD4-4042-ADC8-ED83D14D2951}"/>
                </a:ext>
              </a:extLst>
            </p:cNvPr>
            <p:cNvGrpSpPr/>
            <p:nvPr/>
          </p:nvGrpSpPr>
          <p:grpSpPr>
            <a:xfrm>
              <a:off x="504388" y="6509573"/>
              <a:ext cx="11183223" cy="6332620"/>
              <a:chOff x="504388" y="6509573"/>
              <a:chExt cx="11183223" cy="6332620"/>
            </a:xfrm>
          </p:grpSpPr>
          <p:sp>
            <p:nvSpPr>
              <p:cNvPr id="1176" name="四角形 171"/>
              <p:cNvSpPr/>
              <p:nvPr/>
            </p:nvSpPr>
            <p:spPr>
              <a:xfrm>
                <a:off x="504388" y="6509573"/>
                <a:ext cx="11183223" cy="633262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sp>
            <p:nvSpPr>
              <p:cNvPr id="87" name="四角形 139">
                <a:extLst>
                  <a:ext uri="{FF2B5EF4-FFF2-40B4-BE49-F238E27FC236}">
                    <a16:creationId xmlns:a16="http://schemas.microsoft.com/office/drawing/2014/main" id="{F6105457-729F-4398-86DB-435B483D8645}"/>
                  </a:ext>
                </a:extLst>
              </p:cNvPr>
              <p:cNvSpPr/>
              <p:nvPr/>
            </p:nvSpPr>
            <p:spPr>
              <a:xfrm>
                <a:off x="9142669" y="7872730"/>
                <a:ext cx="21907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営業許可証</a:t>
                </a:r>
                <a:r>
                  <a:rPr kumimoji="1" lang="ja-JP" altLang="en-US" dirty="0">
                    <a:latin typeface="メイリオ" panose="020B0604030504040204" pitchFamily="50" charset="-128"/>
                    <a:ea typeface="メイリオ" panose="020B0604030504040204" pitchFamily="50" charset="-128"/>
                  </a:rPr>
                  <a:t>の写し</a:t>
                </a:r>
                <a:endParaRPr lang="ja-JP" altLang="en-US" dirty="0">
                  <a:latin typeface="メイリオ" panose="020B0604030504040204" pitchFamily="50" charset="-128"/>
                  <a:ea typeface="メイリオ" panose="020B0604030504040204" pitchFamily="50" charset="-128"/>
                </a:endParaRPr>
              </a:p>
            </p:txBody>
          </p:sp>
          <p:sp>
            <p:nvSpPr>
              <p:cNvPr id="88" name="四角形 140">
                <a:extLst>
                  <a:ext uri="{FF2B5EF4-FFF2-40B4-BE49-F238E27FC236}">
                    <a16:creationId xmlns:a16="http://schemas.microsoft.com/office/drawing/2014/main" id="{35FA9EB7-5AFB-46D5-8A82-4D52B523FCD6}"/>
                  </a:ext>
                </a:extLst>
              </p:cNvPr>
              <p:cNvSpPr/>
              <p:nvPr/>
            </p:nvSpPr>
            <p:spPr>
              <a:xfrm>
                <a:off x="9142669" y="8425180"/>
                <a:ext cx="21907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2" name="グループ化 1">
              <a:extLst>
                <a:ext uri="{FF2B5EF4-FFF2-40B4-BE49-F238E27FC236}">
                  <a16:creationId xmlns:a16="http://schemas.microsoft.com/office/drawing/2014/main" id="{A797FE29-E526-4F9C-B6E2-BA83E44F0538}"/>
                </a:ext>
              </a:extLst>
            </p:cNvPr>
            <p:cNvGrpSpPr/>
            <p:nvPr/>
          </p:nvGrpSpPr>
          <p:grpSpPr>
            <a:xfrm>
              <a:off x="878775" y="6669964"/>
              <a:ext cx="9282275" cy="6020514"/>
              <a:chOff x="811239" y="9469624"/>
              <a:chExt cx="9282275" cy="6020514"/>
            </a:xfrm>
          </p:grpSpPr>
          <p:sp>
            <p:nvSpPr>
              <p:cNvPr id="1182" name="テキスト 143"/>
              <p:cNvSpPr txBox="1"/>
              <p:nvPr/>
            </p:nvSpPr>
            <p:spPr>
              <a:xfrm>
                <a:off x="811239" y="9469624"/>
                <a:ext cx="6105956" cy="954107"/>
              </a:xfrm>
              <a:prstGeom prst="rect">
                <a:avLst/>
              </a:prstGeom>
              <a:solidFill>
                <a:srgbClr val="FFFF00"/>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ja-JP" altLang="en-US" sz="3200" dirty="0">
                    <a:latin typeface="メイリオ" panose="020B0604030504040204" pitchFamily="50" charset="-128"/>
                    <a:ea typeface="メイリオ" panose="020B0604030504040204" pitchFamily="50" charset="-128"/>
                  </a:rPr>
                  <a:t>～書類の添付順序～</a:t>
                </a:r>
                <a:endParaRPr sz="3200" dirty="0">
                  <a:latin typeface="メイリオ" panose="020B0604030504040204" pitchFamily="50" charset="-128"/>
                  <a:ea typeface="メイリオ" panose="020B0604030504040204" pitchFamily="50" charset="-128"/>
                </a:endParaRPr>
              </a:p>
              <a:p>
                <a:pPr algn="l"/>
                <a:r>
                  <a:rPr lang="ja-JP" altLang="en-US" sz="2400" dirty="0">
                    <a:latin typeface="メイリオ" panose="020B0604030504040204" pitchFamily="50" charset="-128"/>
                    <a:ea typeface="メイリオ" panose="020B0604030504040204" pitchFamily="50" charset="-128"/>
                  </a:rPr>
                  <a:t>提出の際は次の順に並べて提出下さい。</a:t>
                </a:r>
                <a:endParaRPr lang="ja-JP" altLang="en-US" sz="3200" dirty="0">
                  <a:latin typeface="メイリオ" panose="020B0604030504040204" pitchFamily="50" charset="-128"/>
                  <a:ea typeface="メイリオ" panose="020B0604030504040204" pitchFamily="50" charset="-128"/>
                </a:endParaRPr>
              </a:p>
            </p:txBody>
          </p:sp>
          <p:grpSp>
            <p:nvGrpSpPr>
              <p:cNvPr id="1192" name="グループ 153"/>
              <p:cNvGrpSpPr/>
              <p:nvPr/>
            </p:nvGrpSpPr>
            <p:grpSpPr>
              <a:xfrm>
                <a:off x="7902764" y="11132965"/>
                <a:ext cx="2190750" cy="2305050"/>
                <a:chOff x="1428750" y="12782550"/>
                <a:chExt cx="3181350" cy="2305050"/>
              </a:xfrm>
            </p:grpSpPr>
            <p:sp>
              <p:nvSpPr>
                <p:cNvPr id="119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見積書の写し</a:t>
                  </a:r>
                  <a:endParaRPr lang="ja-JP" altLang="en-US" dirty="0">
                    <a:latin typeface="メイリオ" panose="020B0604030504040204" pitchFamily="50" charset="-128"/>
                    <a:ea typeface="メイリオ" panose="020B0604030504040204" pitchFamily="50" charset="-128"/>
                  </a:endParaRPr>
                </a:p>
              </p:txBody>
            </p:sp>
            <p:sp>
              <p:nvSpPr>
                <p:cNvPr id="119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198" name="グループ 159"/>
              <p:cNvGrpSpPr/>
              <p:nvPr/>
            </p:nvGrpSpPr>
            <p:grpSpPr>
              <a:xfrm>
                <a:off x="6308667" y="11608921"/>
                <a:ext cx="2190750" cy="2305050"/>
                <a:chOff x="1428750" y="12782550"/>
                <a:chExt cx="3181350" cy="2305050"/>
              </a:xfrm>
            </p:grpSpPr>
            <p:sp>
              <p:nvSpPr>
                <p:cNvPr id="1199"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sz="1400" dirty="0">
                      <a:latin typeface="メイリオ" panose="020B0604030504040204" pitchFamily="50" charset="-128"/>
                      <a:ea typeface="メイリオ" panose="020B0604030504040204" pitchFamily="50" charset="-128"/>
                    </a:rPr>
                    <a:t>市税に未納が</a:t>
                  </a:r>
                  <a:r>
                    <a:rPr kumimoji="1" lang="ja-JP" altLang="en-US" sz="1400" dirty="0">
                      <a:latin typeface="メイリオ" panose="020B0604030504040204" pitchFamily="50" charset="-128"/>
                      <a:ea typeface="メイリオ" panose="020B0604030504040204" pitchFamily="50" charset="-128"/>
                    </a:rPr>
                    <a:t>ない証明</a:t>
                  </a:r>
                  <a:endParaRPr lang="ja-JP" altLang="en-US" sz="1600" dirty="0">
                    <a:latin typeface="メイリオ" panose="020B0604030504040204" pitchFamily="50" charset="-128"/>
                    <a:ea typeface="メイリオ" panose="020B0604030504040204" pitchFamily="50" charset="-128"/>
                  </a:endParaRPr>
                </a:p>
              </p:txBody>
            </p:sp>
            <p:sp>
              <p:nvSpPr>
                <p:cNvPr id="1200"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1" name="グループ 141"/>
              <p:cNvGrpSpPr/>
              <p:nvPr/>
            </p:nvGrpSpPr>
            <p:grpSpPr>
              <a:xfrm>
                <a:off x="5134535" y="12085710"/>
                <a:ext cx="2190750" cy="2305050"/>
                <a:chOff x="1428750" y="12782550"/>
                <a:chExt cx="3181350" cy="2305050"/>
              </a:xfrm>
            </p:grpSpPr>
            <p:sp>
              <p:nvSpPr>
                <p:cNvPr id="1202" name="四角形 139"/>
                <p:cNvSpPr/>
                <p:nvPr/>
              </p:nvSpPr>
              <p:spPr>
                <a:xfrm>
                  <a:off x="1428750" y="12782550"/>
                  <a:ext cx="3181350" cy="838200"/>
                </a:xfrm>
                <a:prstGeom prst="rect">
                  <a:avLst/>
                </a:prstGeom>
              </p:spPr>
              <p:style>
                <a:lnRef idx="2">
                  <a:schemeClr val="dk1"/>
                </a:lnRef>
                <a:fillRef idx="1">
                  <a:schemeClr val="lt1"/>
                </a:fillRef>
                <a:effectRef idx="0">
                  <a:schemeClr val="dk1"/>
                </a:effectRef>
                <a:fontRef idx="minor">
                  <a:schemeClr val="dk1"/>
                </a:fontRef>
              </p:style>
              <p:txBody>
                <a:bodyPr anchor="t" anchorCtr="0"/>
                <a:lstStyle/>
                <a:p>
                  <a:pPr algn="ctr">
                    <a:defRPr lang="ja-JP" altLang="en-US"/>
                  </a:pPr>
                  <a:r>
                    <a:rPr lang="ja-JP" altLang="en-US" dirty="0">
                      <a:latin typeface="メイリオ" panose="020B0604030504040204" pitchFamily="50" charset="-128"/>
                      <a:ea typeface="メイリオ" panose="020B0604030504040204" pitchFamily="50" charset="-128"/>
                    </a:rPr>
                    <a:t>誓約書兼同意書</a:t>
                  </a:r>
                </a:p>
              </p:txBody>
            </p:sp>
            <p:sp>
              <p:nvSpPr>
                <p:cNvPr id="1203"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4" name="グループ 162"/>
              <p:cNvGrpSpPr/>
              <p:nvPr/>
            </p:nvGrpSpPr>
            <p:grpSpPr>
              <a:xfrm>
                <a:off x="3879888" y="12435201"/>
                <a:ext cx="2204841" cy="2305050"/>
                <a:chOff x="1428750" y="12782550"/>
                <a:chExt cx="3181350" cy="2305050"/>
              </a:xfrm>
            </p:grpSpPr>
            <p:sp>
              <p:nvSpPr>
                <p:cNvPr id="1205"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収支予算書</a:t>
                  </a:r>
                  <a:endParaRPr lang="ja-JP" altLang="en-US" dirty="0">
                    <a:latin typeface="メイリオ" panose="020B0604030504040204" pitchFamily="50" charset="-128"/>
                    <a:ea typeface="メイリオ" panose="020B0604030504040204" pitchFamily="50" charset="-128"/>
                  </a:endParaRPr>
                </a:p>
              </p:txBody>
            </p:sp>
            <p:sp>
              <p:nvSpPr>
                <p:cNvPr id="1206"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7" name="グループ 165"/>
              <p:cNvGrpSpPr/>
              <p:nvPr/>
            </p:nvGrpSpPr>
            <p:grpSpPr>
              <a:xfrm>
                <a:off x="2558017" y="12866365"/>
                <a:ext cx="2154196" cy="2237646"/>
                <a:chOff x="1428750" y="12849954"/>
                <a:chExt cx="3181350" cy="2237646"/>
              </a:xfrm>
            </p:grpSpPr>
            <p:sp>
              <p:nvSpPr>
                <p:cNvPr id="1208" name="四角形 139"/>
                <p:cNvSpPr/>
                <p:nvPr/>
              </p:nvSpPr>
              <p:spPr>
                <a:xfrm>
                  <a:off x="1428750" y="12849954"/>
                  <a:ext cx="3181350" cy="485046"/>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事業計画書</a:t>
                  </a:r>
                </a:p>
              </p:txBody>
            </p:sp>
            <p:sp>
              <p:nvSpPr>
                <p:cNvPr id="1209"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10" name="グループ 168"/>
              <p:cNvGrpSpPr/>
              <p:nvPr/>
            </p:nvGrpSpPr>
            <p:grpSpPr>
              <a:xfrm>
                <a:off x="1115387" y="13280338"/>
                <a:ext cx="2190750" cy="2209800"/>
                <a:chOff x="1428750" y="12782550"/>
                <a:chExt cx="3181350" cy="2305050"/>
              </a:xfrm>
            </p:grpSpPr>
            <p:sp>
              <p:nvSpPr>
                <p:cNvPr id="1211"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交付申請書</a:t>
                  </a:r>
                  <a:endParaRPr lang="ja-JP" altLang="en-US" dirty="0">
                    <a:latin typeface="メイリオ" panose="020B0604030504040204" pitchFamily="50" charset="-128"/>
                    <a:ea typeface="メイリオ" panose="020B0604030504040204" pitchFamily="50" charset="-128"/>
                  </a:endParaRPr>
                </a:p>
              </p:txBody>
            </p:sp>
            <p:sp>
              <p:nvSpPr>
                <p:cNvPr id="1212"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sp>
            <p:nvSpPr>
              <p:cNvPr id="1214" name="図形 323"/>
              <p:cNvSpPr/>
              <p:nvPr/>
            </p:nvSpPr>
            <p:spPr>
              <a:xfrm>
                <a:off x="8812847" y="12646705"/>
                <a:ext cx="315510" cy="1267266"/>
              </a:xfrm>
              <a:prstGeom prst="downArrow">
                <a:avLst/>
              </a:prstGeom>
              <a:ln w="3175" cap="flat" cmpd="sng" algn="ctr">
                <a:solidFill>
                  <a:schemeClr val="tx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15" name="四角形 324"/>
              <p:cNvSpPr/>
              <p:nvPr/>
            </p:nvSpPr>
            <p:spPr>
              <a:xfrm>
                <a:off x="8068900" y="14095709"/>
                <a:ext cx="1970662" cy="985078"/>
              </a:xfrm>
              <a:prstGeom prst="rect">
                <a:avLst/>
              </a:prstGeom>
              <a:ln w="12700" cap="flat" cmpd="sng" algn="ctr">
                <a:solidFill>
                  <a:schemeClr val="dk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見積書又は、経費の内訳がわかる書類を添付</a:t>
                </a:r>
                <a:endParaRPr lang="ja-JP" altLang="en-US" dirty="0">
                  <a:latin typeface="メイリオ" panose="020B0604030504040204" pitchFamily="50" charset="-128"/>
                  <a:ea typeface="メイリオ" panose="020B0604030504040204" pitchFamily="50" charset="-128"/>
                </a:endParaRPr>
              </a:p>
            </p:txBody>
          </p:sp>
          <p:sp>
            <p:nvSpPr>
              <p:cNvPr id="1216" name="四角形 180"/>
              <p:cNvSpPr/>
              <p:nvPr/>
            </p:nvSpPr>
            <p:spPr>
              <a:xfrm>
                <a:off x="2648798" y="14568974"/>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１</a:t>
                </a:r>
              </a:p>
            </p:txBody>
          </p:sp>
          <p:sp>
            <p:nvSpPr>
              <p:cNvPr id="1217" name="四角形 181"/>
              <p:cNvSpPr/>
              <p:nvPr/>
            </p:nvSpPr>
            <p:spPr>
              <a:xfrm>
                <a:off x="4104475" y="14227711"/>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２</a:t>
                </a:r>
              </a:p>
            </p:txBody>
          </p:sp>
          <p:sp>
            <p:nvSpPr>
              <p:cNvPr id="1218" name="四角形 182"/>
              <p:cNvSpPr/>
              <p:nvPr/>
            </p:nvSpPr>
            <p:spPr>
              <a:xfrm>
                <a:off x="5446642" y="1380995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３</a:t>
                </a:r>
              </a:p>
            </p:txBody>
          </p:sp>
          <p:sp>
            <p:nvSpPr>
              <p:cNvPr id="1219" name="四角形 183"/>
              <p:cNvSpPr/>
              <p:nvPr/>
            </p:nvSpPr>
            <p:spPr>
              <a:xfrm>
                <a:off x="6635328" y="1330596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４</a:t>
                </a:r>
              </a:p>
            </p:txBody>
          </p:sp>
          <p:sp>
            <p:nvSpPr>
              <p:cNvPr id="1220" name="四角形 184"/>
              <p:cNvSpPr/>
              <p:nvPr/>
            </p:nvSpPr>
            <p:spPr>
              <a:xfrm>
                <a:off x="7668850" y="12823138"/>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５</a:t>
                </a:r>
              </a:p>
            </p:txBody>
          </p:sp>
          <p:sp>
            <p:nvSpPr>
              <p:cNvPr id="1223" name="四角形 188"/>
              <p:cNvSpPr/>
              <p:nvPr/>
            </p:nvSpPr>
            <p:spPr>
              <a:xfrm>
                <a:off x="9259951" y="12251638"/>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６</a:t>
                </a:r>
              </a:p>
            </p:txBody>
          </p:sp>
        </p:grpSp>
      </p:grpSp>
      <p:sp>
        <p:nvSpPr>
          <p:cNvPr id="89" name="四角形 188">
            <a:extLst>
              <a:ext uri="{FF2B5EF4-FFF2-40B4-BE49-F238E27FC236}">
                <a16:creationId xmlns:a16="http://schemas.microsoft.com/office/drawing/2014/main" id="{CE593B96-F185-4BFF-8098-07F604CA5868}"/>
              </a:ext>
            </a:extLst>
          </p:cNvPr>
          <p:cNvSpPr/>
          <p:nvPr/>
        </p:nvSpPr>
        <p:spPr>
          <a:xfrm>
            <a:off x="10532507" y="9012366"/>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７</a:t>
            </a:r>
          </a:p>
        </p:txBody>
      </p:sp>
    </p:spTree>
    <p:extLst>
      <p:ext uri="{BB962C8B-B14F-4D97-AF65-F5344CB8AC3E}">
        <p14:creationId xmlns:p14="http://schemas.microsoft.com/office/powerpoint/2010/main" val="34486128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TotalTime>
  <Words>5347</Words>
  <Application>Microsoft Office PowerPoint</Application>
  <PresentationFormat>ユーザー設定</PresentationFormat>
  <Paragraphs>690</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HG丸ｺﾞｼｯｸM-PRO</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ts20050</dc:creator>
  <cp:lastModifiedBy>ts25039</cp:lastModifiedBy>
  <cp:revision>34</cp:revision>
  <cp:lastPrinted>2024-04-05T02:48:45Z</cp:lastPrinted>
  <dcterms:modified xsi:type="dcterms:W3CDTF">2025-05-31T01:52:41Z</dcterms:modified>
</cp:coreProperties>
</file>